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3.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8"/>
  </p:notesMasterIdLst>
  <p:sldIdLst>
    <p:sldId id="256" r:id="rId2"/>
    <p:sldId id="324" r:id="rId3"/>
    <p:sldId id="257" r:id="rId4"/>
    <p:sldId id="258" r:id="rId5"/>
    <p:sldId id="259" r:id="rId6"/>
    <p:sldId id="260" r:id="rId7"/>
    <p:sldId id="261" r:id="rId8"/>
    <p:sldId id="262" r:id="rId9"/>
    <p:sldId id="326" r:id="rId10"/>
    <p:sldId id="327" r:id="rId11"/>
    <p:sldId id="328" r:id="rId12"/>
    <p:sldId id="263" r:id="rId13"/>
    <p:sldId id="329" r:id="rId14"/>
    <p:sldId id="330"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1" r:id="rId42"/>
    <p:sldId id="292" r:id="rId43"/>
    <p:sldId id="293" r:id="rId44"/>
    <p:sldId id="294" r:id="rId45"/>
    <p:sldId id="295" r:id="rId46"/>
    <p:sldId id="296" r:id="rId47"/>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6E48"/>
    <a:srgbClr val="FFFFFF"/>
    <a:srgbClr val="F3F7ED"/>
    <a:srgbClr val="4F8356"/>
    <a:srgbClr val="41914E"/>
    <a:srgbClr val="8FD1B5"/>
    <a:srgbClr val="000000"/>
    <a:srgbClr val="BDBFB9"/>
    <a:srgbClr val="E3ECD0"/>
    <a:srgbClr val="E9F0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98" autoAdjust="0"/>
    <p:restoredTop sz="94660" autoAdjust="0"/>
  </p:normalViewPr>
  <p:slideViewPr>
    <p:cSldViewPr>
      <p:cViewPr>
        <p:scale>
          <a:sx n="62" d="100"/>
          <a:sy n="62" d="100"/>
        </p:scale>
        <p:origin x="872" y="15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1435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4_1#4">
  <dgm:title val=""/>
  <dgm:desc val=""/>
  <dgm:catLst>
    <dgm:cat type="accent4" pri="11100"/>
  </dgm:catLst>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10">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C17B9AAD-24D5-4918-8EDF-B332210074D7}" type="doc">
      <dgm:prSet loTypeId="urn:microsoft.com/office/officeart/2005/8/layout/orgChart1#4" loCatId="hierarchy" qsTypeId="urn:microsoft.com/office/officeart/2005/8/quickstyle/simple1#9" qsCatId="simple" csTypeId="urn:microsoft.com/office/officeart/2005/8/colors/accent4_1#4" csCatId="accent1" phldr="1"/>
      <dgm:spPr/>
      <dgm:t>
        <a:bodyPr/>
        <a:lstStyle/>
        <a:p>
          <a:endParaRPr lang="zh-CN" altLang="en-US"/>
        </a:p>
      </dgm:t>
    </dgm:pt>
    <dgm:pt modelId="{64128110-2BC2-4E83-AE3D-7442626E6916}">
      <dgm:prSet phldrT="[文本]" phldr="0" custT="1"/>
      <dgm:spPr/>
      <dgm:t>
        <a:bodyPr vert="horz" wrap="square"/>
        <a:lstStyle/>
        <a:p>
          <a:pPr>
            <a:lnSpc>
              <a:spcPct val="100000"/>
            </a:lnSpc>
            <a:spcBef>
              <a:spcPct val="0"/>
            </a:spcBef>
            <a:spcAft>
              <a:spcPct val="35000"/>
            </a:spcAft>
          </a:pPr>
          <a:r>
            <a:rPr lang="zh-CN" altLang="en-US" sz="2000"/>
            <a:t>系统软件</a:t>
          </a:r>
        </a:p>
      </dgm:t>
    </dgm:pt>
    <dgm:pt modelId="{7C4D8020-E6A5-42B0-ACC1-F3A6FF2AC2B4}" type="parTrans" cxnId="{8DBEC5A7-3D59-4000-80D9-89E72476EA70}">
      <dgm:prSet/>
      <dgm:spPr/>
      <dgm:t>
        <a:bodyPr/>
        <a:lstStyle/>
        <a:p>
          <a:endParaRPr lang="zh-CN" altLang="en-US" sz="2800"/>
        </a:p>
      </dgm:t>
    </dgm:pt>
    <dgm:pt modelId="{EC14B256-0355-49D6-9784-F21A5D6A7477}" type="sibTrans" cxnId="{8DBEC5A7-3D59-4000-80D9-89E72476EA70}">
      <dgm:prSet/>
      <dgm:spPr/>
      <dgm:t>
        <a:bodyPr/>
        <a:lstStyle/>
        <a:p>
          <a:endParaRPr lang="zh-CN" altLang="en-US" sz="2800"/>
        </a:p>
      </dgm:t>
    </dgm:pt>
    <dgm:pt modelId="{225828B5-AAC3-48E3-8DDE-6E14A1E9FCE8}">
      <dgm:prSet phldrT="[文本]" phldr="0" custT="1"/>
      <dgm:spPr/>
      <dgm:t>
        <a:bodyPr vert="horz" wrap="square"/>
        <a:lstStyle/>
        <a:p>
          <a:pPr>
            <a:lnSpc>
              <a:spcPct val="100000"/>
            </a:lnSpc>
            <a:spcBef>
              <a:spcPct val="0"/>
            </a:spcBef>
            <a:spcAft>
              <a:spcPct val="35000"/>
            </a:spcAft>
          </a:pPr>
          <a:r>
            <a:rPr lang="zh-CN" altLang="en-US" sz="2000" dirty="0"/>
            <a:t>操作系统</a:t>
          </a:r>
        </a:p>
      </dgm:t>
    </dgm:pt>
    <dgm:pt modelId="{90F8E70F-E1C5-4691-812A-47839830C40B}" type="parTrans" cxnId="{674163F0-9EAF-4803-BA2E-0E2B272D76D9}">
      <dgm:prSet/>
      <dgm:spPr/>
      <dgm:t>
        <a:bodyPr/>
        <a:lstStyle/>
        <a:p>
          <a:endParaRPr lang="zh-CN" altLang="en-US" sz="2800"/>
        </a:p>
      </dgm:t>
    </dgm:pt>
    <dgm:pt modelId="{6E8CAA27-4324-4304-92E5-3562A8011552}" type="sibTrans" cxnId="{674163F0-9EAF-4803-BA2E-0E2B272D76D9}">
      <dgm:prSet/>
      <dgm:spPr/>
      <dgm:t>
        <a:bodyPr/>
        <a:lstStyle/>
        <a:p>
          <a:endParaRPr lang="zh-CN" altLang="en-US" sz="2800"/>
        </a:p>
      </dgm:t>
    </dgm:pt>
    <dgm:pt modelId="{37D77502-DD69-4FCD-BFD3-1B91FA3A0B41}">
      <dgm:prSet phldrT="[文本]" phldr="0" custT="1"/>
      <dgm:spPr/>
      <dgm:t>
        <a:bodyPr vert="horz" wrap="square"/>
        <a:lstStyle/>
        <a:p>
          <a:pPr>
            <a:lnSpc>
              <a:spcPct val="100000"/>
            </a:lnSpc>
            <a:spcBef>
              <a:spcPct val="0"/>
            </a:spcBef>
            <a:spcAft>
              <a:spcPct val="35000"/>
            </a:spcAft>
          </a:pPr>
          <a:r>
            <a:rPr lang="zh-CN" altLang="en-US" sz="2000" dirty="0"/>
            <a:t>语言处理程序</a:t>
          </a:r>
        </a:p>
      </dgm:t>
    </dgm:pt>
    <dgm:pt modelId="{56E3332C-AB51-492A-BF41-0AEAAF10CB36}" type="parTrans" cxnId="{4D33B979-A4CC-4B8C-9CB7-A74693EDB108}">
      <dgm:prSet/>
      <dgm:spPr/>
      <dgm:t>
        <a:bodyPr/>
        <a:lstStyle/>
        <a:p>
          <a:endParaRPr lang="zh-CN" altLang="en-US" sz="2800"/>
        </a:p>
      </dgm:t>
    </dgm:pt>
    <dgm:pt modelId="{A79A0933-F266-4AC1-9DE1-FD7E900B09C8}" type="sibTrans" cxnId="{4D33B979-A4CC-4B8C-9CB7-A74693EDB108}">
      <dgm:prSet/>
      <dgm:spPr/>
      <dgm:t>
        <a:bodyPr/>
        <a:lstStyle/>
        <a:p>
          <a:endParaRPr lang="zh-CN" altLang="en-US" sz="2800"/>
        </a:p>
      </dgm:t>
    </dgm:pt>
    <dgm:pt modelId="{81EE2E0C-6A5F-4B2C-ADA9-FDFFCB8C7AC8}">
      <dgm:prSet phldrT="[文本]" phldr="0" custT="1"/>
      <dgm:spPr/>
      <dgm:t>
        <a:bodyPr vert="horz" wrap="square"/>
        <a:lstStyle/>
        <a:p>
          <a:pPr>
            <a:lnSpc>
              <a:spcPct val="100000"/>
            </a:lnSpc>
            <a:spcBef>
              <a:spcPct val="0"/>
            </a:spcBef>
            <a:spcAft>
              <a:spcPct val="35000"/>
            </a:spcAft>
          </a:pPr>
          <a:r>
            <a:rPr lang="zh-CN" altLang="en-US" sz="2000" dirty="0"/>
            <a:t>服务性程序</a:t>
          </a:r>
        </a:p>
      </dgm:t>
    </dgm:pt>
    <dgm:pt modelId="{01FF1330-6476-4A29-B36A-956B908B4DC2}" type="parTrans" cxnId="{090972B2-4499-4B5C-974C-CC4C15A6A483}">
      <dgm:prSet/>
      <dgm:spPr/>
      <dgm:t>
        <a:bodyPr/>
        <a:lstStyle/>
        <a:p>
          <a:endParaRPr lang="zh-CN" altLang="en-US" sz="2800"/>
        </a:p>
      </dgm:t>
    </dgm:pt>
    <dgm:pt modelId="{72C2C69A-BE49-48A9-B607-A2F8C3C08133}" type="sibTrans" cxnId="{090972B2-4499-4B5C-974C-CC4C15A6A483}">
      <dgm:prSet/>
      <dgm:spPr/>
      <dgm:t>
        <a:bodyPr/>
        <a:lstStyle/>
        <a:p>
          <a:endParaRPr lang="zh-CN" altLang="en-US" sz="2800"/>
        </a:p>
      </dgm:t>
    </dgm:pt>
    <dgm:pt modelId="{F4E9FDA9-7F81-4BE1-BED7-56C8A95FE453}">
      <dgm:prSet phldr="0" custT="1"/>
      <dgm:spPr/>
      <dgm:t>
        <a:bodyPr vert="horz" wrap="square"/>
        <a:lstStyle/>
        <a:p>
          <a:pPr>
            <a:lnSpc>
              <a:spcPct val="100000"/>
            </a:lnSpc>
            <a:spcBef>
              <a:spcPct val="0"/>
            </a:spcBef>
            <a:spcAft>
              <a:spcPct val="35000"/>
            </a:spcAft>
          </a:pPr>
          <a:r>
            <a:rPr lang="zh-CN" altLang="en-US" sz="2000" dirty="0"/>
            <a:t>标准库程序</a:t>
          </a:r>
        </a:p>
      </dgm:t>
    </dgm:pt>
    <dgm:pt modelId="{CEF8DEB4-1D05-4477-810B-21866734F019}" type="parTrans" cxnId="{D4153E67-F9A8-4842-A478-CC9C3A931BF4}">
      <dgm:prSet/>
      <dgm:spPr/>
      <dgm:t>
        <a:bodyPr/>
        <a:lstStyle/>
        <a:p>
          <a:endParaRPr lang="zh-CN" altLang="en-US" sz="2800"/>
        </a:p>
      </dgm:t>
    </dgm:pt>
    <dgm:pt modelId="{3DC836E4-2455-459C-9F03-FD63189EA839}" type="sibTrans" cxnId="{D4153E67-F9A8-4842-A478-CC9C3A931BF4}">
      <dgm:prSet/>
      <dgm:spPr/>
      <dgm:t>
        <a:bodyPr/>
        <a:lstStyle/>
        <a:p>
          <a:endParaRPr lang="zh-CN" altLang="en-US" sz="2800"/>
        </a:p>
      </dgm:t>
    </dgm:pt>
    <dgm:pt modelId="{8F765328-96B3-4584-9DF3-6BA3354EDF22}">
      <dgm:prSet phldr="0" custT="0"/>
      <dgm:spPr/>
      <dgm:t>
        <a:bodyPr vert="horz" wrap="square"/>
        <a:lstStyle/>
        <a:p>
          <a:pPr>
            <a:lnSpc>
              <a:spcPct val="100000"/>
            </a:lnSpc>
            <a:spcBef>
              <a:spcPct val="0"/>
            </a:spcBef>
            <a:spcAft>
              <a:spcPct val="35000"/>
            </a:spcAft>
          </a:pPr>
          <a:r>
            <a:rPr lang="zh-CN">
              <a:ea typeface="宋体" panose="02010600030101010101" pitchFamily="2" charset="-122"/>
            </a:rPr>
            <a:t>数据库管理系统</a:t>
          </a:r>
        </a:p>
      </dgm:t>
    </dgm:pt>
    <dgm:pt modelId="{6096F0E2-C7AB-4EE9-88CD-3D06934E24F4}" type="parTrans" cxnId="{CFAD4CF2-A745-4A9B-BA0A-A65503C35C89}">
      <dgm:prSet/>
      <dgm:spPr/>
    </dgm:pt>
    <dgm:pt modelId="{F844FFD2-D51A-4062-978D-743213F7D43D}" type="sibTrans" cxnId="{CFAD4CF2-A745-4A9B-BA0A-A65503C35C89}">
      <dgm:prSet/>
      <dgm:spPr/>
    </dgm:pt>
    <dgm:pt modelId="{0F89BA2F-7FB1-47A4-B6A8-9A821D15E1C1}" type="pres">
      <dgm:prSet presAssocID="{C17B9AAD-24D5-4918-8EDF-B332210074D7}" presName="hierChild1" presStyleCnt="0">
        <dgm:presLayoutVars>
          <dgm:orgChart val="1"/>
          <dgm:chPref val="1"/>
          <dgm:dir/>
          <dgm:animOne val="branch"/>
          <dgm:animLvl val="lvl"/>
          <dgm:resizeHandles/>
        </dgm:presLayoutVars>
      </dgm:prSet>
      <dgm:spPr/>
    </dgm:pt>
    <dgm:pt modelId="{43B1D5CD-F6F5-420F-9336-DAB5AE405CAB}" type="pres">
      <dgm:prSet presAssocID="{64128110-2BC2-4E83-AE3D-7442626E6916}" presName="hierRoot1" presStyleCnt="0">
        <dgm:presLayoutVars>
          <dgm:hierBranch val="init"/>
        </dgm:presLayoutVars>
      </dgm:prSet>
      <dgm:spPr/>
    </dgm:pt>
    <dgm:pt modelId="{87C865EB-D9C7-4E5F-B312-83EF73AB58D0}" type="pres">
      <dgm:prSet presAssocID="{64128110-2BC2-4E83-AE3D-7442626E6916}" presName="rootComposite1" presStyleCnt="0"/>
      <dgm:spPr/>
    </dgm:pt>
    <dgm:pt modelId="{3F87A36D-B515-4CB3-9442-512F3C54FBDD}" type="pres">
      <dgm:prSet presAssocID="{64128110-2BC2-4E83-AE3D-7442626E6916}" presName="rootText1" presStyleLbl="node0" presStyleIdx="0" presStyleCnt="1">
        <dgm:presLayoutVars>
          <dgm:chPref val="3"/>
        </dgm:presLayoutVars>
      </dgm:prSet>
      <dgm:spPr/>
    </dgm:pt>
    <dgm:pt modelId="{C8EA578D-1EEF-4168-811C-C3CB6C46B153}" type="pres">
      <dgm:prSet presAssocID="{64128110-2BC2-4E83-AE3D-7442626E6916}" presName="rootConnector1" presStyleLbl="node1" presStyleIdx="0" presStyleCnt="0"/>
      <dgm:spPr/>
    </dgm:pt>
    <dgm:pt modelId="{5BEABAEC-9F0C-4E39-AD8E-6628EFFC11DC}" type="pres">
      <dgm:prSet presAssocID="{64128110-2BC2-4E83-AE3D-7442626E6916}" presName="hierChild2" presStyleCnt="0"/>
      <dgm:spPr/>
    </dgm:pt>
    <dgm:pt modelId="{1F968B94-413B-42AE-BA1D-5E5D1F62B58B}" type="pres">
      <dgm:prSet presAssocID="{90F8E70F-E1C5-4691-812A-47839830C40B}" presName="Name37" presStyleLbl="parChTrans1D2" presStyleIdx="0" presStyleCnt="5"/>
      <dgm:spPr/>
    </dgm:pt>
    <dgm:pt modelId="{841E9607-AFA8-422E-867A-D0B9A43F76FB}" type="pres">
      <dgm:prSet presAssocID="{225828B5-AAC3-48E3-8DDE-6E14A1E9FCE8}" presName="hierRoot2" presStyleCnt="0">
        <dgm:presLayoutVars>
          <dgm:hierBranch val="init"/>
        </dgm:presLayoutVars>
      </dgm:prSet>
      <dgm:spPr/>
    </dgm:pt>
    <dgm:pt modelId="{7848FCCC-0559-4207-BA93-63FF4F6D75CC}" type="pres">
      <dgm:prSet presAssocID="{225828B5-AAC3-48E3-8DDE-6E14A1E9FCE8}" presName="rootComposite" presStyleCnt="0"/>
      <dgm:spPr/>
    </dgm:pt>
    <dgm:pt modelId="{2FB69221-32D0-434B-B23D-866F77A6B0EE}" type="pres">
      <dgm:prSet presAssocID="{225828B5-AAC3-48E3-8DDE-6E14A1E9FCE8}" presName="rootText" presStyleLbl="node2" presStyleIdx="0" presStyleCnt="5" custScaleX="138594">
        <dgm:presLayoutVars>
          <dgm:chPref val="3"/>
        </dgm:presLayoutVars>
      </dgm:prSet>
      <dgm:spPr/>
    </dgm:pt>
    <dgm:pt modelId="{5C67B634-DB68-4653-97A5-5D62FE999B47}" type="pres">
      <dgm:prSet presAssocID="{225828B5-AAC3-48E3-8DDE-6E14A1E9FCE8}" presName="rootConnector" presStyleLbl="node2" presStyleIdx="0" presStyleCnt="5"/>
      <dgm:spPr/>
    </dgm:pt>
    <dgm:pt modelId="{A7817FA8-C290-4779-9081-B0B52FF24E56}" type="pres">
      <dgm:prSet presAssocID="{225828B5-AAC3-48E3-8DDE-6E14A1E9FCE8}" presName="hierChild4" presStyleCnt="0"/>
      <dgm:spPr/>
    </dgm:pt>
    <dgm:pt modelId="{782C31C6-F89C-4EE5-9321-5D7AEDFD4677}" type="pres">
      <dgm:prSet presAssocID="{225828B5-AAC3-48E3-8DDE-6E14A1E9FCE8}" presName="hierChild5" presStyleCnt="0"/>
      <dgm:spPr/>
    </dgm:pt>
    <dgm:pt modelId="{4336AD91-6774-4DB4-BDD0-A33B76AEE6B7}" type="pres">
      <dgm:prSet presAssocID="{56E3332C-AB51-492A-BF41-0AEAAF10CB36}" presName="Name37" presStyleLbl="parChTrans1D2" presStyleIdx="1" presStyleCnt="5"/>
      <dgm:spPr/>
    </dgm:pt>
    <dgm:pt modelId="{9DFAC067-11BC-4885-918F-10D0401D4F77}" type="pres">
      <dgm:prSet presAssocID="{37D77502-DD69-4FCD-BFD3-1B91FA3A0B41}" presName="hierRoot2" presStyleCnt="0">
        <dgm:presLayoutVars>
          <dgm:hierBranch val="init"/>
        </dgm:presLayoutVars>
      </dgm:prSet>
      <dgm:spPr/>
    </dgm:pt>
    <dgm:pt modelId="{3798E192-B322-4C1D-A304-A3A890D1C199}" type="pres">
      <dgm:prSet presAssocID="{37D77502-DD69-4FCD-BFD3-1B91FA3A0B41}" presName="rootComposite" presStyleCnt="0"/>
      <dgm:spPr/>
    </dgm:pt>
    <dgm:pt modelId="{AFBE47F0-7A8F-4C93-AF1D-8BA2F7BEC08C}" type="pres">
      <dgm:prSet presAssocID="{37D77502-DD69-4FCD-BFD3-1B91FA3A0B41}" presName="rootText" presStyleLbl="node2" presStyleIdx="1" presStyleCnt="5" custScaleX="143127">
        <dgm:presLayoutVars>
          <dgm:chPref val="3"/>
        </dgm:presLayoutVars>
      </dgm:prSet>
      <dgm:spPr/>
    </dgm:pt>
    <dgm:pt modelId="{2445C7C8-45D2-4D23-B6BE-965FFAF23B88}" type="pres">
      <dgm:prSet presAssocID="{37D77502-DD69-4FCD-BFD3-1B91FA3A0B41}" presName="rootConnector" presStyleLbl="node2" presStyleIdx="1" presStyleCnt="5"/>
      <dgm:spPr/>
    </dgm:pt>
    <dgm:pt modelId="{B814C46B-2953-4DFE-86D5-6641B5D8BDFD}" type="pres">
      <dgm:prSet presAssocID="{37D77502-DD69-4FCD-BFD3-1B91FA3A0B41}" presName="hierChild4" presStyleCnt="0"/>
      <dgm:spPr/>
    </dgm:pt>
    <dgm:pt modelId="{8C5F1B03-FD37-43EA-A7E6-8885D7520042}" type="pres">
      <dgm:prSet presAssocID="{37D77502-DD69-4FCD-BFD3-1B91FA3A0B41}" presName="hierChild5" presStyleCnt="0"/>
      <dgm:spPr/>
    </dgm:pt>
    <dgm:pt modelId="{F3FBFC0D-1C10-482A-B755-432B7B102F58}" type="pres">
      <dgm:prSet presAssocID="{01FF1330-6476-4A29-B36A-956B908B4DC2}" presName="Name37" presStyleLbl="parChTrans1D2" presStyleIdx="2" presStyleCnt="5"/>
      <dgm:spPr/>
    </dgm:pt>
    <dgm:pt modelId="{55EB3F4A-D96C-45F8-A083-E0A674B482EF}" type="pres">
      <dgm:prSet presAssocID="{81EE2E0C-6A5F-4B2C-ADA9-FDFFCB8C7AC8}" presName="hierRoot2" presStyleCnt="0">
        <dgm:presLayoutVars>
          <dgm:hierBranch val="init"/>
        </dgm:presLayoutVars>
      </dgm:prSet>
      <dgm:spPr/>
    </dgm:pt>
    <dgm:pt modelId="{26427A8A-8184-401A-BA5F-B732C715EED7}" type="pres">
      <dgm:prSet presAssocID="{81EE2E0C-6A5F-4B2C-ADA9-FDFFCB8C7AC8}" presName="rootComposite" presStyleCnt="0"/>
      <dgm:spPr/>
    </dgm:pt>
    <dgm:pt modelId="{CD29CA80-3F78-4D10-B0B9-E1DB408EE544}" type="pres">
      <dgm:prSet presAssocID="{81EE2E0C-6A5F-4B2C-ADA9-FDFFCB8C7AC8}" presName="rootText" presStyleLbl="node2" presStyleIdx="2" presStyleCnt="5" custScaleX="138390">
        <dgm:presLayoutVars>
          <dgm:chPref val="3"/>
        </dgm:presLayoutVars>
      </dgm:prSet>
      <dgm:spPr/>
    </dgm:pt>
    <dgm:pt modelId="{64484104-CFD4-449D-95B4-82574E1BEAC9}" type="pres">
      <dgm:prSet presAssocID="{81EE2E0C-6A5F-4B2C-ADA9-FDFFCB8C7AC8}" presName="rootConnector" presStyleLbl="node2" presStyleIdx="2" presStyleCnt="5"/>
      <dgm:spPr/>
    </dgm:pt>
    <dgm:pt modelId="{03ED9A96-D917-442C-960F-6C2655E777D9}" type="pres">
      <dgm:prSet presAssocID="{81EE2E0C-6A5F-4B2C-ADA9-FDFFCB8C7AC8}" presName="hierChild4" presStyleCnt="0"/>
      <dgm:spPr/>
    </dgm:pt>
    <dgm:pt modelId="{07BBFBE8-D4F9-47E6-AB6D-6C2BA5426163}" type="pres">
      <dgm:prSet presAssocID="{81EE2E0C-6A5F-4B2C-ADA9-FDFFCB8C7AC8}" presName="hierChild5" presStyleCnt="0"/>
      <dgm:spPr/>
    </dgm:pt>
    <dgm:pt modelId="{0A54F969-EDE5-4E53-8DB9-3BC00D1ED265}" type="pres">
      <dgm:prSet presAssocID="{CEF8DEB4-1D05-4477-810B-21866734F019}" presName="Name37" presStyleLbl="parChTrans1D2" presStyleIdx="3" presStyleCnt="5"/>
      <dgm:spPr/>
    </dgm:pt>
    <dgm:pt modelId="{13B1FAD6-1A2B-4DD3-8222-B8E96AEF805C}" type="pres">
      <dgm:prSet presAssocID="{F4E9FDA9-7F81-4BE1-BED7-56C8A95FE453}" presName="hierRoot2" presStyleCnt="0">
        <dgm:presLayoutVars>
          <dgm:hierBranch val="init"/>
        </dgm:presLayoutVars>
      </dgm:prSet>
      <dgm:spPr/>
    </dgm:pt>
    <dgm:pt modelId="{D2ED1ACA-5A42-47EA-89C1-529821DE7D07}" type="pres">
      <dgm:prSet presAssocID="{F4E9FDA9-7F81-4BE1-BED7-56C8A95FE453}" presName="rootComposite" presStyleCnt="0"/>
      <dgm:spPr/>
    </dgm:pt>
    <dgm:pt modelId="{B5207C14-6603-410D-A176-C1E42DAFAA99}" type="pres">
      <dgm:prSet presAssocID="{F4E9FDA9-7F81-4BE1-BED7-56C8A95FE453}" presName="rootText" presStyleLbl="node2" presStyleIdx="3" presStyleCnt="5" custScaleX="124390">
        <dgm:presLayoutVars>
          <dgm:chPref val="3"/>
        </dgm:presLayoutVars>
      </dgm:prSet>
      <dgm:spPr/>
    </dgm:pt>
    <dgm:pt modelId="{D2969809-8404-46DA-8019-C91EED37E5C9}" type="pres">
      <dgm:prSet presAssocID="{F4E9FDA9-7F81-4BE1-BED7-56C8A95FE453}" presName="rootConnector" presStyleLbl="node2" presStyleIdx="3" presStyleCnt="5"/>
      <dgm:spPr/>
    </dgm:pt>
    <dgm:pt modelId="{8A24D9F2-25EF-4B6F-A380-2C29F5B58C86}" type="pres">
      <dgm:prSet presAssocID="{F4E9FDA9-7F81-4BE1-BED7-56C8A95FE453}" presName="hierChild4" presStyleCnt="0"/>
      <dgm:spPr/>
    </dgm:pt>
    <dgm:pt modelId="{11D6F7CE-13D9-4F07-8230-B02FA31E7479}" type="pres">
      <dgm:prSet presAssocID="{F4E9FDA9-7F81-4BE1-BED7-56C8A95FE453}" presName="hierChild5" presStyleCnt="0"/>
      <dgm:spPr/>
    </dgm:pt>
    <dgm:pt modelId="{55932BB4-045F-4E83-BD03-9759855579FC}" type="pres">
      <dgm:prSet presAssocID="{6096F0E2-C7AB-4EE9-88CD-3D06934E24F4}" presName="Name37" presStyleLbl="parChTrans1D2" presStyleIdx="4" presStyleCnt="5"/>
      <dgm:spPr/>
    </dgm:pt>
    <dgm:pt modelId="{759558BA-4D65-4D9F-988D-F46D542B331F}" type="pres">
      <dgm:prSet presAssocID="{8F765328-96B3-4584-9DF3-6BA3354EDF22}" presName="hierRoot2" presStyleCnt="0">
        <dgm:presLayoutVars>
          <dgm:hierBranch val="init"/>
        </dgm:presLayoutVars>
      </dgm:prSet>
      <dgm:spPr/>
    </dgm:pt>
    <dgm:pt modelId="{8494BD74-94DA-4F99-907C-A17D7C9206E2}" type="pres">
      <dgm:prSet presAssocID="{8F765328-96B3-4584-9DF3-6BA3354EDF22}" presName="rootComposite" presStyleCnt="0"/>
      <dgm:spPr/>
    </dgm:pt>
    <dgm:pt modelId="{F46A6A8C-C2CD-4C1B-A29B-ABDCEC45EB80}" type="pres">
      <dgm:prSet presAssocID="{8F765328-96B3-4584-9DF3-6BA3354EDF22}" presName="rootText" presStyleLbl="node2" presStyleIdx="4" presStyleCnt="5">
        <dgm:presLayoutVars>
          <dgm:chPref val="3"/>
        </dgm:presLayoutVars>
      </dgm:prSet>
      <dgm:spPr/>
    </dgm:pt>
    <dgm:pt modelId="{7F40695C-0DF2-4999-AF35-B7A3FC404DEF}" type="pres">
      <dgm:prSet presAssocID="{8F765328-96B3-4584-9DF3-6BA3354EDF22}" presName="rootConnector" presStyleLbl="node2" presStyleIdx="4" presStyleCnt="5"/>
      <dgm:spPr/>
    </dgm:pt>
    <dgm:pt modelId="{E8FB999D-9687-4382-A223-45BAC936FF42}" type="pres">
      <dgm:prSet presAssocID="{8F765328-96B3-4584-9DF3-6BA3354EDF22}" presName="hierChild4" presStyleCnt="0"/>
      <dgm:spPr/>
    </dgm:pt>
    <dgm:pt modelId="{39EF3782-DBCF-426E-9F0C-16BF0FBE4B76}" type="pres">
      <dgm:prSet presAssocID="{8F765328-96B3-4584-9DF3-6BA3354EDF22}" presName="hierChild5" presStyleCnt="0"/>
      <dgm:spPr/>
    </dgm:pt>
    <dgm:pt modelId="{4AECC906-F21A-45D0-9402-FE140FA9EBA5}" type="pres">
      <dgm:prSet presAssocID="{64128110-2BC2-4E83-AE3D-7442626E6916}" presName="hierChild3" presStyleCnt="0"/>
      <dgm:spPr/>
    </dgm:pt>
  </dgm:ptLst>
  <dgm:cxnLst>
    <dgm:cxn modelId="{FCAEF205-CE68-48F6-9E0E-12068093E467}" type="presOf" srcId="{6096F0E2-C7AB-4EE9-88CD-3D06934E24F4}" destId="{55932BB4-045F-4E83-BD03-9759855579FC}" srcOrd="0" destOrd="0" presId="urn:microsoft.com/office/officeart/2005/8/layout/orgChart1#4"/>
    <dgm:cxn modelId="{F5B3BC0B-55CA-4995-84CF-56AF5ECBD968}" type="presOf" srcId="{225828B5-AAC3-48E3-8DDE-6E14A1E9FCE8}" destId="{7848FCCC-0559-4207-BA93-63FF4F6D75CC}" srcOrd="0" destOrd="0" presId="urn:microsoft.com/office/officeart/2005/8/layout/orgChart1#4"/>
    <dgm:cxn modelId="{A5AF180D-6F0B-4F5B-A10F-B1B9E7F5BFDE}" type="presOf" srcId="{64128110-2BC2-4E83-AE3D-7442626E6916}" destId="{87C865EB-D9C7-4E5F-B312-83EF73AB58D0}" srcOrd="0" destOrd="0" presId="urn:microsoft.com/office/officeart/2005/8/layout/orgChart1#4"/>
    <dgm:cxn modelId="{3C5F471E-6A25-4F4C-90D8-4D6F51A12ADF}" type="presOf" srcId="{37D77502-DD69-4FCD-BFD3-1B91FA3A0B41}" destId="{3798E192-B322-4C1D-A304-A3A890D1C199}" srcOrd="0" destOrd="0" presId="urn:microsoft.com/office/officeart/2005/8/layout/orgChart1#4"/>
    <dgm:cxn modelId="{F48F9122-B4A2-4471-98A9-6370550EFBC4}" type="presOf" srcId="{F4E9FDA9-7F81-4BE1-BED7-56C8A95FE453}" destId="{D2ED1ACA-5A42-47EA-89C1-529821DE7D07}" srcOrd="0" destOrd="0" presId="urn:microsoft.com/office/officeart/2005/8/layout/orgChart1#4"/>
    <dgm:cxn modelId="{251A5527-FA3A-49CE-B2BD-8890D8C9FC3F}" type="presOf" srcId="{8F765328-96B3-4584-9DF3-6BA3354EDF22}" destId="{7F40695C-0DF2-4999-AF35-B7A3FC404DEF}" srcOrd="2" destOrd="0" presId="urn:microsoft.com/office/officeart/2005/8/layout/orgChart1#4"/>
    <dgm:cxn modelId="{7DF5A22B-87CC-4554-96C7-D9C08FF1EACD}" type="presOf" srcId="{C17B9AAD-24D5-4918-8EDF-B332210074D7}" destId="{0F89BA2F-7FB1-47A4-B6A8-9A821D15E1C1}" srcOrd="0" destOrd="0" presId="urn:microsoft.com/office/officeart/2005/8/layout/orgChart1#4"/>
    <dgm:cxn modelId="{2D712736-B754-4CEA-A3EB-B7D1A1F471DF}" type="presOf" srcId="{225828B5-AAC3-48E3-8DDE-6E14A1E9FCE8}" destId="{5C67B634-DB68-4653-97A5-5D62FE999B47}" srcOrd="2" destOrd="0" presId="urn:microsoft.com/office/officeart/2005/8/layout/orgChart1#4"/>
    <dgm:cxn modelId="{FAF9D63C-37B7-4FED-BD69-A02BDFF7D3FB}" type="presOf" srcId="{CEF8DEB4-1D05-4477-810B-21866734F019}" destId="{0A54F969-EDE5-4E53-8DB9-3BC00D1ED265}" srcOrd="0" destOrd="0" presId="urn:microsoft.com/office/officeart/2005/8/layout/orgChart1#4"/>
    <dgm:cxn modelId="{D1EA0161-A8CE-41F0-8AB5-8D1516F4A17A}" type="presOf" srcId="{8F765328-96B3-4584-9DF3-6BA3354EDF22}" destId="{F46A6A8C-C2CD-4C1B-A29B-ABDCEC45EB80}" srcOrd="1" destOrd="0" presId="urn:microsoft.com/office/officeart/2005/8/layout/orgChart1#4"/>
    <dgm:cxn modelId="{D4153E67-F9A8-4842-A478-CC9C3A931BF4}" srcId="{64128110-2BC2-4E83-AE3D-7442626E6916}" destId="{F4E9FDA9-7F81-4BE1-BED7-56C8A95FE453}" srcOrd="3" destOrd="0" parTransId="{CEF8DEB4-1D05-4477-810B-21866734F019}" sibTransId="{3DC836E4-2455-459C-9F03-FD63189EA839}"/>
    <dgm:cxn modelId="{E5A63E4A-DF8B-40B7-8333-E4AC00CEF91A}" type="presOf" srcId="{225828B5-AAC3-48E3-8DDE-6E14A1E9FCE8}" destId="{2FB69221-32D0-434B-B23D-866F77A6B0EE}" srcOrd="1" destOrd="0" presId="urn:microsoft.com/office/officeart/2005/8/layout/orgChart1#4"/>
    <dgm:cxn modelId="{2253806A-562E-484E-8FA1-0DD049507E49}" type="presOf" srcId="{81EE2E0C-6A5F-4B2C-ADA9-FDFFCB8C7AC8}" destId="{64484104-CFD4-449D-95B4-82574E1BEAC9}" srcOrd="2" destOrd="0" presId="urn:microsoft.com/office/officeart/2005/8/layout/orgChart1#4"/>
    <dgm:cxn modelId="{AB160E54-223E-472B-906D-92E6F796B605}" type="presOf" srcId="{81EE2E0C-6A5F-4B2C-ADA9-FDFFCB8C7AC8}" destId="{26427A8A-8184-401A-BA5F-B732C715EED7}" srcOrd="0" destOrd="0" presId="urn:microsoft.com/office/officeart/2005/8/layout/orgChart1#4"/>
    <dgm:cxn modelId="{4D33B979-A4CC-4B8C-9CB7-A74693EDB108}" srcId="{64128110-2BC2-4E83-AE3D-7442626E6916}" destId="{37D77502-DD69-4FCD-BFD3-1B91FA3A0B41}" srcOrd="1" destOrd="0" parTransId="{56E3332C-AB51-492A-BF41-0AEAAF10CB36}" sibTransId="{A79A0933-F266-4AC1-9DE1-FD7E900B09C8}"/>
    <dgm:cxn modelId="{E13D5492-1741-40ED-9E92-D03A0464026E}" type="presOf" srcId="{8F765328-96B3-4584-9DF3-6BA3354EDF22}" destId="{8494BD74-94DA-4F99-907C-A17D7C9206E2}" srcOrd="0" destOrd="0" presId="urn:microsoft.com/office/officeart/2005/8/layout/orgChart1#4"/>
    <dgm:cxn modelId="{319107A2-82FC-49B6-8C64-46937605B5B7}" type="presOf" srcId="{81EE2E0C-6A5F-4B2C-ADA9-FDFFCB8C7AC8}" destId="{CD29CA80-3F78-4D10-B0B9-E1DB408EE544}" srcOrd="1" destOrd="0" presId="urn:microsoft.com/office/officeart/2005/8/layout/orgChart1#4"/>
    <dgm:cxn modelId="{8DBEC5A7-3D59-4000-80D9-89E72476EA70}" srcId="{C17B9AAD-24D5-4918-8EDF-B332210074D7}" destId="{64128110-2BC2-4E83-AE3D-7442626E6916}" srcOrd="0" destOrd="0" parTransId="{7C4D8020-E6A5-42B0-ACC1-F3A6FF2AC2B4}" sibTransId="{EC14B256-0355-49D6-9784-F21A5D6A7477}"/>
    <dgm:cxn modelId="{3CCB91A9-0584-4B8F-86BE-A4ECCD03CA8C}" type="presOf" srcId="{01FF1330-6476-4A29-B36A-956B908B4DC2}" destId="{F3FBFC0D-1C10-482A-B755-432B7B102F58}" srcOrd="0" destOrd="0" presId="urn:microsoft.com/office/officeart/2005/8/layout/orgChart1#4"/>
    <dgm:cxn modelId="{269CF7AC-8FEF-4568-969F-1B68C189C246}" type="presOf" srcId="{F4E9FDA9-7F81-4BE1-BED7-56C8A95FE453}" destId="{B5207C14-6603-410D-A176-C1E42DAFAA99}" srcOrd="1" destOrd="0" presId="urn:microsoft.com/office/officeart/2005/8/layout/orgChart1#4"/>
    <dgm:cxn modelId="{E3E245B0-B645-4757-891A-97EA102351BD}" type="presOf" srcId="{64128110-2BC2-4E83-AE3D-7442626E6916}" destId="{C8EA578D-1EEF-4168-811C-C3CB6C46B153}" srcOrd="2" destOrd="0" presId="urn:microsoft.com/office/officeart/2005/8/layout/orgChart1#4"/>
    <dgm:cxn modelId="{090972B2-4499-4B5C-974C-CC4C15A6A483}" srcId="{64128110-2BC2-4E83-AE3D-7442626E6916}" destId="{81EE2E0C-6A5F-4B2C-ADA9-FDFFCB8C7AC8}" srcOrd="2" destOrd="0" parTransId="{01FF1330-6476-4A29-B36A-956B908B4DC2}" sibTransId="{72C2C69A-BE49-48A9-B607-A2F8C3C08133}"/>
    <dgm:cxn modelId="{E1508DB3-D641-4F7D-9A87-F903E3759211}" type="presOf" srcId="{56E3332C-AB51-492A-BF41-0AEAAF10CB36}" destId="{4336AD91-6774-4DB4-BDD0-A33B76AEE6B7}" srcOrd="0" destOrd="0" presId="urn:microsoft.com/office/officeart/2005/8/layout/orgChart1#4"/>
    <dgm:cxn modelId="{BEF6F2B3-9B97-40FC-8A17-DA36E53F3A2B}" type="presOf" srcId="{37D77502-DD69-4FCD-BFD3-1B91FA3A0B41}" destId="{2445C7C8-45D2-4D23-B6BE-965FFAF23B88}" srcOrd="2" destOrd="0" presId="urn:microsoft.com/office/officeart/2005/8/layout/orgChart1#4"/>
    <dgm:cxn modelId="{41EEABB9-4412-4BFF-A2C6-F00BC19EE038}" type="presOf" srcId="{90F8E70F-E1C5-4691-812A-47839830C40B}" destId="{1F968B94-413B-42AE-BA1D-5E5D1F62B58B}" srcOrd="0" destOrd="0" presId="urn:microsoft.com/office/officeart/2005/8/layout/orgChart1#4"/>
    <dgm:cxn modelId="{7B00F1CC-FEE9-40A3-A35B-50406BAE4762}" type="presOf" srcId="{F4E9FDA9-7F81-4BE1-BED7-56C8A95FE453}" destId="{D2969809-8404-46DA-8019-C91EED37E5C9}" srcOrd="2" destOrd="0" presId="urn:microsoft.com/office/officeart/2005/8/layout/orgChart1#4"/>
    <dgm:cxn modelId="{B53280E2-CB67-4F60-8011-01222B8D8DAC}" type="presOf" srcId="{64128110-2BC2-4E83-AE3D-7442626E6916}" destId="{3F87A36D-B515-4CB3-9442-512F3C54FBDD}" srcOrd="1" destOrd="0" presId="urn:microsoft.com/office/officeart/2005/8/layout/orgChart1#4"/>
    <dgm:cxn modelId="{9F73EDE3-27BC-417C-9DEB-78F0635AB9D1}" type="presOf" srcId="{37D77502-DD69-4FCD-BFD3-1B91FA3A0B41}" destId="{AFBE47F0-7A8F-4C93-AF1D-8BA2F7BEC08C}" srcOrd="1" destOrd="0" presId="urn:microsoft.com/office/officeart/2005/8/layout/orgChart1#4"/>
    <dgm:cxn modelId="{674163F0-9EAF-4803-BA2E-0E2B272D76D9}" srcId="{64128110-2BC2-4E83-AE3D-7442626E6916}" destId="{225828B5-AAC3-48E3-8DDE-6E14A1E9FCE8}" srcOrd="0" destOrd="0" parTransId="{90F8E70F-E1C5-4691-812A-47839830C40B}" sibTransId="{6E8CAA27-4324-4304-92E5-3562A8011552}"/>
    <dgm:cxn modelId="{CFAD4CF2-A745-4A9B-BA0A-A65503C35C89}" srcId="{64128110-2BC2-4E83-AE3D-7442626E6916}" destId="{8F765328-96B3-4584-9DF3-6BA3354EDF22}" srcOrd="4" destOrd="0" parTransId="{6096F0E2-C7AB-4EE9-88CD-3D06934E24F4}" sibTransId="{F844FFD2-D51A-4062-978D-743213F7D43D}"/>
    <dgm:cxn modelId="{2A6B757A-230D-4FBE-A685-44E945694DAE}" type="presParOf" srcId="{0F89BA2F-7FB1-47A4-B6A8-9A821D15E1C1}" destId="{43B1D5CD-F6F5-420F-9336-DAB5AE405CAB}" srcOrd="0" destOrd="0" presId="urn:microsoft.com/office/officeart/2005/8/layout/orgChart1#4"/>
    <dgm:cxn modelId="{1763FDC6-D78F-4021-8507-1DA4F8280739}" type="presParOf" srcId="{43B1D5CD-F6F5-420F-9336-DAB5AE405CAB}" destId="{87C865EB-D9C7-4E5F-B312-83EF73AB58D0}" srcOrd="0" destOrd="0" presId="urn:microsoft.com/office/officeart/2005/8/layout/orgChart1#4"/>
    <dgm:cxn modelId="{F689821E-C100-4E88-818D-E8BC55C3DEDF}" type="presParOf" srcId="{87C865EB-D9C7-4E5F-B312-83EF73AB58D0}" destId="{3F87A36D-B515-4CB3-9442-512F3C54FBDD}" srcOrd="0" destOrd="0" presId="urn:microsoft.com/office/officeart/2005/8/layout/orgChart1#4"/>
    <dgm:cxn modelId="{F003463C-B90D-4195-B1AC-6B6AA05A1B3A}" type="presParOf" srcId="{87C865EB-D9C7-4E5F-B312-83EF73AB58D0}" destId="{C8EA578D-1EEF-4168-811C-C3CB6C46B153}" srcOrd="1" destOrd="0" presId="urn:microsoft.com/office/officeart/2005/8/layout/orgChart1#4"/>
    <dgm:cxn modelId="{0201437E-3263-4263-98D2-2D65862DE978}" type="presParOf" srcId="{43B1D5CD-F6F5-420F-9336-DAB5AE405CAB}" destId="{5BEABAEC-9F0C-4E39-AD8E-6628EFFC11DC}" srcOrd="1" destOrd="0" presId="urn:microsoft.com/office/officeart/2005/8/layout/orgChart1#4"/>
    <dgm:cxn modelId="{662BCF24-7860-46A0-A5D3-0608B41596C4}" type="presParOf" srcId="{5BEABAEC-9F0C-4E39-AD8E-6628EFFC11DC}" destId="{1F968B94-413B-42AE-BA1D-5E5D1F62B58B}" srcOrd="0" destOrd="0" presId="urn:microsoft.com/office/officeart/2005/8/layout/orgChart1#4"/>
    <dgm:cxn modelId="{56883E7D-1D5E-4F22-8F65-218D1ECE6931}" type="presParOf" srcId="{5BEABAEC-9F0C-4E39-AD8E-6628EFFC11DC}" destId="{841E9607-AFA8-422E-867A-D0B9A43F76FB}" srcOrd="1" destOrd="0" presId="urn:microsoft.com/office/officeart/2005/8/layout/orgChart1#4"/>
    <dgm:cxn modelId="{0954AFA0-9D35-4A9F-BB81-56C7623B4CE0}" type="presParOf" srcId="{841E9607-AFA8-422E-867A-D0B9A43F76FB}" destId="{7848FCCC-0559-4207-BA93-63FF4F6D75CC}" srcOrd="0" destOrd="0" presId="urn:microsoft.com/office/officeart/2005/8/layout/orgChart1#4"/>
    <dgm:cxn modelId="{796DF752-CD4B-4D40-97B0-B2BDED86A180}" type="presParOf" srcId="{7848FCCC-0559-4207-BA93-63FF4F6D75CC}" destId="{2FB69221-32D0-434B-B23D-866F77A6B0EE}" srcOrd="0" destOrd="0" presId="urn:microsoft.com/office/officeart/2005/8/layout/orgChart1#4"/>
    <dgm:cxn modelId="{5E7BC076-CC88-4325-9CB7-CFFD8633A6B9}" type="presParOf" srcId="{7848FCCC-0559-4207-BA93-63FF4F6D75CC}" destId="{5C67B634-DB68-4653-97A5-5D62FE999B47}" srcOrd="1" destOrd="0" presId="urn:microsoft.com/office/officeart/2005/8/layout/orgChart1#4"/>
    <dgm:cxn modelId="{FF2B3BEE-788E-48D6-972C-14160F45648A}" type="presParOf" srcId="{841E9607-AFA8-422E-867A-D0B9A43F76FB}" destId="{A7817FA8-C290-4779-9081-B0B52FF24E56}" srcOrd="1" destOrd="0" presId="urn:microsoft.com/office/officeart/2005/8/layout/orgChart1#4"/>
    <dgm:cxn modelId="{8928BDD5-47DA-4DD6-9A4C-177EAC10FFAB}" type="presParOf" srcId="{841E9607-AFA8-422E-867A-D0B9A43F76FB}" destId="{782C31C6-F89C-4EE5-9321-5D7AEDFD4677}" srcOrd="2" destOrd="0" presId="urn:microsoft.com/office/officeart/2005/8/layout/orgChart1#4"/>
    <dgm:cxn modelId="{696F2838-6479-47E1-8B8F-9C46174DCD8B}" type="presParOf" srcId="{5BEABAEC-9F0C-4E39-AD8E-6628EFFC11DC}" destId="{4336AD91-6774-4DB4-BDD0-A33B76AEE6B7}" srcOrd="2" destOrd="0" presId="urn:microsoft.com/office/officeart/2005/8/layout/orgChart1#4"/>
    <dgm:cxn modelId="{6A2DBA86-06DA-4674-8135-FBE38C2D48B5}" type="presParOf" srcId="{5BEABAEC-9F0C-4E39-AD8E-6628EFFC11DC}" destId="{9DFAC067-11BC-4885-918F-10D0401D4F77}" srcOrd="3" destOrd="0" presId="urn:microsoft.com/office/officeart/2005/8/layout/orgChart1#4"/>
    <dgm:cxn modelId="{F9CDBF79-A1A8-4636-85B4-67969DECA88A}" type="presParOf" srcId="{9DFAC067-11BC-4885-918F-10D0401D4F77}" destId="{3798E192-B322-4C1D-A304-A3A890D1C199}" srcOrd="0" destOrd="0" presId="urn:microsoft.com/office/officeart/2005/8/layout/orgChart1#4"/>
    <dgm:cxn modelId="{51A3039B-701F-4FF2-94AC-952E25FDDD77}" type="presParOf" srcId="{3798E192-B322-4C1D-A304-A3A890D1C199}" destId="{AFBE47F0-7A8F-4C93-AF1D-8BA2F7BEC08C}" srcOrd="0" destOrd="0" presId="urn:microsoft.com/office/officeart/2005/8/layout/orgChart1#4"/>
    <dgm:cxn modelId="{8106A214-ECE8-48C0-9E3A-55ACB25906A4}" type="presParOf" srcId="{3798E192-B322-4C1D-A304-A3A890D1C199}" destId="{2445C7C8-45D2-4D23-B6BE-965FFAF23B88}" srcOrd="1" destOrd="0" presId="urn:microsoft.com/office/officeart/2005/8/layout/orgChart1#4"/>
    <dgm:cxn modelId="{B6F5F274-CC5D-4E20-AA47-EB80CD1AFB72}" type="presParOf" srcId="{9DFAC067-11BC-4885-918F-10D0401D4F77}" destId="{B814C46B-2953-4DFE-86D5-6641B5D8BDFD}" srcOrd="1" destOrd="0" presId="urn:microsoft.com/office/officeart/2005/8/layout/orgChart1#4"/>
    <dgm:cxn modelId="{3CD5EC7E-072E-4D11-819E-484ECDB92514}" type="presParOf" srcId="{9DFAC067-11BC-4885-918F-10D0401D4F77}" destId="{8C5F1B03-FD37-43EA-A7E6-8885D7520042}" srcOrd="2" destOrd="0" presId="urn:microsoft.com/office/officeart/2005/8/layout/orgChart1#4"/>
    <dgm:cxn modelId="{F5D0268C-5461-4868-B680-88F3B08D198B}" type="presParOf" srcId="{5BEABAEC-9F0C-4E39-AD8E-6628EFFC11DC}" destId="{F3FBFC0D-1C10-482A-B755-432B7B102F58}" srcOrd="4" destOrd="0" presId="urn:microsoft.com/office/officeart/2005/8/layout/orgChart1#4"/>
    <dgm:cxn modelId="{37027C38-7604-4862-804D-2CAD38FAD95D}" type="presParOf" srcId="{5BEABAEC-9F0C-4E39-AD8E-6628EFFC11DC}" destId="{55EB3F4A-D96C-45F8-A083-E0A674B482EF}" srcOrd="5" destOrd="0" presId="urn:microsoft.com/office/officeart/2005/8/layout/orgChart1#4"/>
    <dgm:cxn modelId="{3DD9C314-6967-4788-B19B-74672B811AB4}" type="presParOf" srcId="{55EB3F4A-D96C-45F8-A083-E0A674B482EF}" destId="{26427A8A-8184-401A-BA5F-B732C715EED7}" srcOrd="0" destOrd="0" presId="urn:microsoft.com/office/officeart/2005/8/layout/orgChart1#4"/>
    <dgm:cxn modelId="{B2172B17-9D3D-4A57-99A0-8040612E704D}" type="presParOf" srcId="{26427A8A-8184-401A-BA5F-B732C715EED7}" destId="{CD29CA80-3F78-4D10-B0B9-E1DB408EE544}" srcOrd="0" destOrd="0" presId="urn:microsoft.com/office/officeart/2005/8/layout/orgChart1#4"/>
    <dgm:cxn modelId="{177B37E3-49A1-42B5-9A3D-89692BA2519D}" type="presParOf" srcId="{26427A8A-8184-401A-BA5F-B732C715EED7}" destId="{64484104-CFD4-449D-95B4-82574E1BEAC9}" srcOrd="1" destOrd="0" presId="urn:microsoft.com/office/officeart/2005/8/layout/orgChart1#4"/>
    <dgm:cxn modelId="{F52AA166-979D-4508-B3A4-D2244419B0FA}" type="presParOf" srcId="{55EB3F4A-D96C-45F8-A083-E0A674B482EF}" destId="{03ED9A96-D917-442C-960F-6C2655E777D9}" srcOrd="1" destOrd="0" presId="urn:microsoft.com/office/officeart/2005/8/layout/orgChart1#4"/>
    <dgm:cxn modelId="{8A8E46D9-5397-4CBA-95DF-0526CFE9237D}" type="presParOf" srcId="{55EB3F4A-D96C-45F8-A083-E0A674B482EF}" destId="{07BBFBE8-D4F9-47E6-AB6D-6C2BA5426163}" srcOrd="2" destOrd="0" presId="urn:microsoft.com/office/officeart/2005/8/layout/orgChart1#4"/>
    <dgm:cxn modelId="{453DD6ED-CD45-4A70-96B3-0D7033AF773B}" type="presParOf" srcId="{5BEABAEC-9F0C-4E39-AD8E-6628EFFC11DC}" destId="{0A54F969-EDE5-4E53-8DB9-3BC00D1ED265}" srcOrd="6" destOrd="0" presId="urn:microsoft.com/office/officeart/2005/8/layout/orgChart1#4"/>
    <dgm:cxn modelId="{57EF6B39-A887-43C3-910D-D1AD6AB88AB3}" type="presParOf" srcId="{5BEABAEC-9F0C-4E39-AD8E-6628EFFC11DC}" destId="{13B1FAD6-1A2B-4DD3-8222-B8E96AEF805C}" srcOrd="7" destOrd="0" presId="urn:microsoft.com/office/officeart/2005/8/layout/orgChart1#4"/>
    <dgm:cxn modelId="{3CF9FD79-23B5-4D14-96C0-D0CD1D5D6000}" type="presParOf" srcId="{13B1FAD6-1A2B-4DD3-8222-B8E96AEF805C}" destId="{D2ED1ACA-5A42-47EA-89C1-529821DE7D07}" srcOrd="0" destOrd="0" presId="urn:microsoft.com/office/officeart/2005/8/layout/orgChart1#4"/>
    <dgm:cxn modelId="{EC8C4478-5E9D-487C-B4F6-9883F6AA0273}" type="presParOf" srcId="{D2ED1ACA-5A42-47EA-89C1-529821DE7D07}" destId="{B5207C14-6603-410D-A176-C1E42DAFAA99}" srcOrd="0" destOrd="0" presId="urn:microsoft.com/office/officeart/2005/8/layout/orgChart1#4"/>
    <dgm:cxn modelId="{EB4387D4-F9F7-440A-829E-46EF705E0760}" type="presParOf" srcId="{D2ED1ACA-5A42-47EA-89C1-529821DE7D07}" destId="{D2969809-8404-46DA-8019-C91EED37E5C9}" srcOrd="1" destOrd="0" presId="urn:microsoft.com/office/officeart/2005/8/layout/orgChart1#4"/>
    <dgm:cxn modelId="{7F1BE8BA-7F7A-44BF-8481-B56352ED069B}" type="presParOf" srcId="{13B1FAD6-1A2B-4DD3-8222-B8E96AEF805C}" destId="{8A24D9F2-25EF-4B6F-A380-2C29F5B58C86}" srcOrd="1" destOrd="0" presId="urn:microsoft.com/office/officeart/2005/8/layout/orgChart1#4"/>
    <dgm:cxn modelId="{E80C83E8-5727-49F5-8D1C-C75DFB7CD844}" type="presParOf" srcId="{13B1FAD6-1A2B-4DD3-8222-B8E96AEF805C}" destId="{11D6F7CE-13D9-4F07-8230-B02FA31E7479}" srcOrd="2" destOrd="0" presId="urn:microsoft.com/office/officeart/2005/8/layout/orgChart1#4"/>
    <dgm:cxn modelId="{CA51B94C-14AC-4BA4-88EE-21FBC076DF30}" type="presParOf" srcId="{5BEABAEC-9F0C-4E39-AD8E-6628EFFC11DC}" destId="{55932BB4-045F-4E83-BD03-9759855579FC}" srcOrd="8" destOrd="0" presId="urn:microsoft.com/office/officeart/2005/8/layout/orgChart1#4"/>
    <dgm:cxn modelId="{C94AC356-E6BA-40E1-96E7-8B86B6E662D7}" type="presParOf" srcId="{5BEABAEC-9F0C-4E39-AD8E-6628EFFC11DC}" destId="{759558BA-4D65-4D9F-988D-F46D542B331F}" srcOrd="9" destOrd="0" presId="urn:microsoft.com/office/officeart/2005/8/layout/orgChart1#4"/>
    <dgm:cxn modelId="{EA20E5CA-D671-44BE-8949-3A5545AD9A36}" type="presParOf" srcId="{759558BA-4D65-4D9F-988D-F46D542B331F}" destId="{8494BD74-94DA-4F99-907C-A17D7C9206E2}" srcOrd="0" destOrd="0" presId="urn:microsoft.com/office/officeart/2005/8/layout/orgChart1#4"/>
    <dgm:cxn modelId="{41551630-1A7C-4A40-9428-E9A42C30A83A}" type="presParOf" srcId="{8494BD74-94DA-4F99-907C-A17D7C9206E2}" destId="{F46A6A8C-C2CD-4C1B-A29B-ABDCEC45EB80}" srcOrd="0" destOrd="0" presId="urn:microsoft.com/office/officeart/2005/8/layout/orgChart1#4"/>
    <dgm:cxn modelId="{55A716B8-5FB3-4F56-889E-99A1E1059001}" type="presParOf" srcId="{8494BD74-94DA-4F99-907C-A17D7C9206E2}" destId="{7F40695C-0DF2-4999-AF35-B7A3FC404DEF}" srcOrd="1" destOrd="0" presId="urn:microsoft.com/office/officeart/2005/8/layout/orgChart1#4"/>
    <dgm:cxn modelId="{2A467D1A-5B7D-4424-8FFC-434D5297F949}" type="presParOf" srcId="{759558BA-4D65-4D9F-988D-F46D542B331F}" destId="{E8FB999D-9687-4382-A223-45BAC936FF42}" srcOrd="1" destOrd="0" presId="urn:microsoft.com/office/officeart/2005/8/layout/orgChart1#4"/>
    <dgm:cxn modelId="{4503DEC3-20F2-4B34-803E-379379EF8AA1}" type="presParOf" srcId="{759558BA-4D65-4D9F-988D-F46D542B331F}" destId="{39EF3782-DBCF-426E-9F0C-16BF0FBE4B76}" srcOrd="2" destOrd="0" presId="urn:microsoft.com/office/officeart/2005/8/layout/orgChart1#4"/>
    <dgm:cxn modelId="{10C69E65-4674-480E-9D9C-FED07E3D1C94}" type="presParOf" srcId="{43B1D5CD-F6F5-420F-9336-DAB5AE405CAB}" destId="{4AECC906-F21A-45D0-9402-FE140FA9EBA5}" srcOrd="2" destOrd="0" presId="urn:microsoft.com/office/officeart/2005/8/layout/orgChart1#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B9AAD-24D5-4918-8EDF-B332210074D7}" type="doc">
      <dgm:prSet loTypeId="urn:microsoft.com/office/officeart/2005/8/layout/orgChart1#5" loCatId="hierarchy" qsTypeId="urn:microsoft.com/office/officeart/2005/8/quickstyle/simple1#10" qsCatId="simple" csTypeId="urn:microsoft.com/office/officeart/2005/8/colors/accent1_2#10" csCatId="accent1" phldr="0"/>
      <dgm:spPr/>
      <dgm:t>
        <a:bodyPr/>
        <a:lstStyle/>
        <a:p>
          <a:endParaRPr lang="zh-CN" altLang="en-US"/>
        </a:p>
      </dgm:t>
    </dgm:pt>
    <dgm:pt modelId="{64128110-2BC2-4E83-AE3D-7442626E6916}">
      <dgm:prSet phldrT="[文本]" phldr="0" custT="0"/>
      <dgm:spPr/>
      <dgm:t>
        <a:bodyPr vert="horz" wrap="square"/>
        <a:lstStyle/>
        <a:p>
          <a:pPr>
            <a:lnSpc>
              <a:spcPct val="100000"/>
            </a:lnSpc>
            <a:spcBef>
              <a:spcPct val="0"/>
            </a:spcBef>
            <a:spcAft>
              <a:spcPct val="35000"/>
            </a:spcAft>
          </a:pPr>
          <a:r>
            <a:rPr lang="zh-CN" altLang="en-US"/>
            <a:t>图灵机</a:t>
          </a:r>
        </a:p>
      </dgm:t>
    </dgm:pt>
    <dgm:pt modelId="{7C4D8020-E6A5-42B0-ACC1-F3A6FF2AC2B4}" type="parTrans" cxnId="{60C56A6A-F2C9-44AA-9C4B-234E9E6EDD5E}">
      <dgm:prSet/>
      <dgm:spPr/>
      <dgm:t>
        <a:bodyPr/>
        <a:lstStyle/>
        <a:p>
          <a:endParaRPr lang="zh-CN" altLang="en-US"/>
        </a:p>
      </dgm:t>
    </dgm:pt>
    <dgm:pt modelId="{EC14B256-0355-49D6-9784-F21A5D6A7477}" type="sibTrans" cxnId="{60C56A6A-F2C9-44AA-9C4B-234E9E6EDD5E}">
      <dgm:prSet/>
      <dgm:spPr/>
      <dgm:t>
        <a:bodyPr/>
        <a:lstStyle/>
        <a:p>
          <a:endParaRPr lang="zh-CN" altLang="en-US"/>
        </a:p>
      </dgm:t>
    </dgm:pt>
    <dgm:pt modelId="{225828B5-AAC3-48E3-8DDE-6E14A1E9FCE8}">
      <dgm:prSet phldrT="[文本]" phldr="0" custT="0"/>
      <dgm:spPr/>
      <dgm:t>
        <a:bodyPr vert="horz" wrap="square"/>
        <a:lstStyle/>
        <a:p>
          <a:pPr>
            <a:lnSpc>
              <a:spcPct val="100000"/>
            </a:lnSpc>
            <a:spcBef>
              <a:spcPct val="0"/>
            </a:spcBef>
            <a:spcAft>
              <a:spcPct val="35000"/>
            </a:spcAft>
          </a:pPr>
          <a:r>
            <a:rPr lang="zh-CN" altLang="en-US"/>
            <a:t>磁带</a:t>
          </a:r>
        </a:p>
      </dgm:t>
    </dgm:pt>
    <dgm:pt modelId="{90F8E70F-E1C5-4691-812A-47839830C40B}" type="parTrans" cxnId="{64713D9E-892C-4C45-AE7D-EAC8DF3C822D}">
      <dgm:prSet/>
      <dgm:spPr/>
      <dgm:t>
        <a:bodyPr/>
        <a:lstStyle/>
        <a:p>
          <a:endParaRPr lang="zh-CN" altLang="en-US"/>
        </a:p>
      </dgm:t>
    </dgm:pt>
    <dgm:pt modelId="{6E8CAA27-4324-4304-92E5-3562A8011552}" type="sibTrans" cxnId="{64713D9E-892C-4C45-AE7D-EAC8DF3C822D}">
      <dgm:prSet/>
      <dgm:spPr/>
      <dgm:t>
        <a:bodyPr/>
        <a:lstStyle/>
        <a:p>
          <a:endParaRPr lang="zh-CN" altLang="en-US"/>
        </a:p>
      </dgm:t>
    </dgm:pt>
    <dgm:pt modelId="{37D77502-DD69-4FCD-BFD3-1B91FA3A0B41}">
      <dgm:prSet phldrT="[文本]" phldr="0" custT="0"/>
      <dgm:spPr/>
      <dgm:t>
        <a:bodyPr vert="horz" wrap="square"/>
        <a:lstStyle/>
        <a:p>
          <a:pPr>
            <a:lnSpc>
              <a:spcPct val="100000"/>
            </a:lnSpc>
            <a:spcBef>
              <a:spcPct val="0"/>
            </a:spcBef>
            <a:spcAft>
              <a:spcPct val="35000"/>
            </a:spcAft>
          </a:pPr>
          <a:r>
            <a:rPr lang="zh-CN" altLang="en-US"/>
            <a:t>控制器</a:t>
          </a:r>
        </a:p>
      </dgm:t>
    </dgm:pt>
    <dgm:pt modelId="{56E3332C-AB51-492A-BF41-0AEAAF10CB36}" type="parTrans" cxnId="{15D004DE-497E-4411-A7A7-290A0E9A84C4}">
      <dgm:prSet/>
      <dgm:spPr/>
      <dgm:t>
        <a:bodyPr/>
        <a:lstStyle/>
        <a:p>
          <a:endParaRPr lang="zh-CN" altLang="en-US"/>
        </a:p>
      </dgm:t>
    </dgm:pt>
    <dgm:pt modelId="{A79A0933-F266-4AC1-9DE1-FD7E900B09C8}" type="sibTrans" cxnId="{15D004DE-497E-4411-A7A7-290A0E9A84C4}">
      <dgm:prSet/>
      <dgm:spPr/>
      <dgm:t>
        <a:bodyPr/>
        <a:lstStyle/>
        <a:p>
          <a:endParaRPr lang="zh-CN" altLang="en-US"/>
        </a:p>
      </dgm:t>
    </dgm:pt>
    <dgm:pt modelId="{81EE2E0C-6A5F-4B2C-ADA9-FDFFCB8C7AC8}">
      <dgm:prSet phldrT="[文本]" phldr="0" custT="0"/>
      <dgm:spPr/>
      <dgm:t>
        <a:bodyPr vert="horz" wrap="square"/>
        <a:lstStyle/>
        <a:p>
          <a:pPr>
            <a:lnSpc>
              <a:spcPct val="100000"/>
            </a:lnSpc>
            <a:spcBef>
              <a:spcPct val="0"/>
            </a:spcBef>
            <a:spcAft>
              <a:spcPct val="35000"/>
            </a:spcAft>
          </a:pPr>
          <a:r>
            <a:rPr lang="zh-CN" altLang="en-US"/>
            <a:t>读写头</a:t>
          </a:r>
        </a:p>
      </dgm:t>
    </dgm:pt>
    <dgm:pt modelId="{01FF1330-6476-4A29-B36A-956B908B4DC2}" type="parTrans" cxnId="{2E38F98D-63B8-4085-9F58-EC89DD1C2423}">
      <dgm:prSet/>
      <dgm:spPr/>
      <dgm:t>
        <a:bodyPr/>
        <a:lstStyle/>
        <a:p>
          <a:endParaRPr lang="zh-CN" altLang="en-US"/>
        </a:p>
      </dgm:t>
    </dgm:pt>
    <dgm:pt modelId="{72C2C69A-BE49-48A9-B607-A2F8C3C08133}" type="sibTrans" cxnId="{2E38F98D-63B8-4085-9F58-EC89DD1C2423}">
      <dgm:prSet/>
      <dgm:spPr/>
      <dgm:t>
        <a:bodyPr/>
        <a:lstStyle/>
        <a:p>
          <a:endParaRPr lang="zh-CN" altLang="en-US"/>
        </a:p>
      </dgm:t>
    </dgm:pt>
    <dgm:pt modelId="{0F89BA2F-7FB1-47A4-B6A8-9A821D15E1C1}" type="pres">
      <dgm:prSet presAssocID="{C17B9AAD-24D5-4918-8EDF-B332210074D7}" presName="hierChild1" presStyleCnt="0">
        <dgm:presLayoutVars>
          <dgm:orgChart val="1"/>
          <dgm:chPref val="1"/>
          <dgm:dir/>
          <dgm:animOne val="branch"/>
          <dgm:animLvl val="lvl"/>
          <dgm:resizeHandles/>
        </dgm:presLayoutVars>
      </dgm:prSet>
      <dgm:spPr/>
    </dgm:pt>
    <dgm:pt modelId="{43B1D5CD-F6F5-420F-9336-DAB5AE405CAB}" type="pres">
      <dgm:prSet presAssocID="{64128110-2BC2-4E83-AE3D-7442626E6916}" presName="hierRoot1" presStyleCnt="0">
        <dgm:presLayoutVars>
          <dgm:hierBranch val="init"/>
        </dgm:presLayoutVars>
      </dgm:prSet>
      <dgm:spPr/>
    </dgm:pt>
    <dgm:pt modelId="{87C865EB-D9C7-4E5F-B312-83EF73AB58D0}" type="pres">
      <dgm:prSet presAssocID="{64128110-2BC2-4E83-AE3D-7442626E6916}" presName="rootComposite1" presStyleCnt="0"/>
      <dgm:spPr/>
    </dgm:pt>
    <dgm:pt modelId="{3F87A36D-B515-4CB3-9442-512F3C54FBDD}" type="pres">
      <dgm:prSet presAssocID="{64128110-2BC2-4E83-AE3D-7442626E6916}" presName="rootText1" presStyleLbl="node0" presStyleIdx="0" presStyleCnt="1">
        <dgm:presLayoutVars>
          <dgm:chPref val="3"/>
        </dgm:presLayoutVars>
      </dgm:prSet>
      <dgm:spPr/>
    </dgm:pt>
    <dgm:pt modelId="{C8EA578D-1EEF-4168-811C-C3CB6C46B153}" type="pres">
      <dgm:prSet presAssocID="{64128110-2BC2-4E83-AE3D-7442626E6916}" presName="rootConnector1" presStyleLbl="node1" presStyleIdx="0" presStyleCnt="0"/>
      <dgm:spPr/>
    </dgm:pt>
    <dgm:pt modelId="{5BEABAEC-9F0C-4E39-AD8E-6628EFFC11DC}" type="pres">
      <dgm:prSet presAssocID="{64128110-2BC2-4E83-AE3D-7442626E6916}" presName="hierChild2" presStyleCnt="0"/>
      <dgm:spPr/>
    </dgm:pt>
    <dgm:pt modelId="{1F968B94-413B-42AE-BA1D-5E5D1F62B58B}" type="pres">
      <dgm:prSet presAssocID="{90F8E70F-E1C5-4691-812A-47839830C40B}" presName="Name37" presStyleLbl="parChTrans1D2" presStyleIdx="0" presStyleCnt="3"/>
      <dgm:spPr/>
    </dgm:pt>
    <dgm:pt modelId="{841E9607-AFA8-422E-867A-D0B9A43F76FB}" type="pres">
      <dgm:prSet presAssocID="{225828B5-AAC3-48E3-8DDE-6E14A1E9FCE8}" presName="hierRoot2" presStyleCnt="0">
        <dgm:presLayoutVars>
          <dgm:hierBranch val="init"/>
        </dgm:presLayoutVars>
      </dgm:prSet>
      <dgm:spPr/>
    </dgm:pt>
    <dgm:pt modelId="{7848FCCC-0559-4207-BA93-63FF4F6D75CC}" type="pres">
      <dgm:prSet presAssocID="{225828B5-AAC3-48E3-8DDE-6E14A1E9FCE8}" presName="rootComposite" presStyleCnt="0"/>
      <dgm:spPr/>
    </dgm:pt>
    <dgm:pt modelId="{2FB69221-32D0-434B-B23D-866F77A6B0EE}" type="pres">
      <dgm:prSet presAssocID="{225828B5-AAC3-48E3-8DDE-6E14A1E9FCE8}" presName="rootText" presStyleLbl="node2" presStyleIdx="0" presStyleCnt="3">
        <dgm:presLayoutVars>
          <dgm:chPref val="3"/>
        </dgm:presLayoutVars>
      </dgm:prSet>
      <dgm:spPr/>
    </dgm:pt>
    <dgm:pt modelId="{5C67B634-DB68-4653-97A5-5D62FE999B47}" type="pres">
      <dgm:prSet presAssocID="{225828B5-AAC3-48E3-8DDE-6E14A1E9FCE8}" presName="rootConnector" presStyleLbl="node2" presStyleIdx="0" presStyleCnt="3"/>
      <dgm:spPr/>
    </dgm:pt>
    <dgm:pt modelId="{A7817FA8-C290-4779-9081-B0B52FF24E56}" type="pres">
      <dgm:prSet presAssocID="{225828B5-AAC3-48E3-8DDE-6E14A1E9FCE8}" presName="hierChild4" presStyleCnt="0"/>
      <dgm:spPr/>
    </dgm:pt>
    <dgm:pt modelId="{782C31C6-F89C-4EE5-9321-5D7AEDFD4677}" type="pres">
      <dgm:prSet presAssocID="{225828B5-AAC3-48E3-8DDE-6E14A1E9FCE8}" presName="hierChild5" presStyleCnt="0"/>
      <dgm:spPr/>
    </dgm:pt>
    <dgm:pt modelId="{4336AD91-6774-4DB4-BDD0-A33B76AEE6B7}" type="pres">
      <dgm:prSet presAssocID="{56E3332C-AB51-492A-BF41-0AEAAF10CB36}" presName="Name37" presStyleLbl="parChTrans1D2" presStyleIdx="1" presStyleCnt="3"/>
      <dgm:spPr/>
    </dgm:pt>
    <dgm:pt modelId="{9DFAC067-11BC-4885-918F-10D0401D4F77}" type="pres">
      <dgm:prSet presAssocID="{37D77502-DD69-4FCD-BFD3-1B91FA3A0B41}" presName="hierRoot2" presStyleCnt="0">
        <dgm:presLayoutVars>
          <dgm:hierBranch val="init"/>
        </dgm:presLayoutVars>
      </dgm:prSet>
      <dgm:spPr/>
    </dgm:pt>
    <dgm:pt modelId="{3798E192-B322-4C1D-A304-A3A890D1C199}" type="pres">
      <dgm:prSet presAssocID="{37D77502-DD69-4FCD-BFD3-1B91FA3A0B41}" presName="rootComposite" presStyleCnt="0"/>
      <dgm:spPr/>
    </dgm:pt>
    <dgm:pt modelId="{AFBE47F0-7A8F-4C93-AF1D-8BA2F7BEC08C}" type="pres">
      <dgm:prSet presAssocID="{37D77502-DD69-4FCD-BFD3-1B91FA3A0B41}" presName="rootText" presStyleLbl="node2" presStyleIdx="1" presStyleCnt="3">
        <dgm:presLayoutVars>
          <dgm:chPref val="3"/>
        </dgm:presLayoutVars>
      </dgm:prSet>
      <dgm:spPr/>
    </dgm:pt>
    <dgm:pt modelId="{2445C7C8-45D2-4D23-B6BE-965FFAF23B88}" type="pres">
      <dgm:prSet presAssocID="{37D77502-DD69-4FCD-BFD3-1B91FA3A0B41}" presName="rootConnector" presStyleLbl="node2" presStyleIdx="1" presStyleCnt="3"/>
      <dgm:spPr/>
    </dgm:pt>
    <dgm:pt modelId="{B814C46B-2953-4DFE-86D5-6641B5D8BDFD}" type="pres">
      <dgm:prSet presAssocID="{37D77502-DD69-4FCD-BFD3-1B91FA3A0B41}" presName="hierChild4" presStyleCnt="0"/>
      <dgm:spPr/>
    </dgm:pt>
    <dgm:pt modelId="{8C5F1B03-FD37-43EA-A7E6-8885D7520042}" type="pres">
      <dgm:prSet presAssocID="{37D77502-DD69-4FCD-BFD3-1B91FA3A0B41}" presName="hierChild5" presStyleCnt="0"/>
      <dgm:spPr/>
    </dgm:pt>
    <dgm:pt modelId="{F3FBFC0D-1C10-482A-B755-432B7B102F58}" type="pres">
      <dgm:prSet presAssocID="{01FF1330-6476-4A29-B36A-956B908B4DC2}" presName="Name37" presStyleLbl="parChTrans1D2" presStyleIdx="2" presStyleCnt="3"/>
      <dgm:spPr/>
    </dgm:pt>
    <dgm:pt modelId="{55EB3F4A-D96C-45F8-A083-E0A674B482EF}" type="pres">
      <dgm:prSet presAssocID="{81EE2E0C-6A5F-4B2C-ADA9-FDFFCB8C7AC8}" presName="hierRoot2" presStyleCnt="0">
        <dgm:presLayoutVars>
          <dgm:hierBranch val="init"/>
        </dgm:presLayoutVars>
      </dgm:prSet>
      <dgm:spPr/>
    </dgm:pt>
    <dgm:pt modelId="{26427A8A-8184-401A-BA5F-B732C715EED7}" type="pres">
      <dgm:prSet presAssocID="{81EE2E0C-6A5F-4B2C-ADA9-FDFFCB8C7AC8}" presName="rootComposite" presStyleCnt="0"/>
      <dgm:spPr/>
    </dgm:pt>
    <dgm:pt modelId="{CD29CA80-3F78-4D10-B0B9-E1DB408EE544}" type="pres">
      <dgm:prSet presAssocID="{81EE2E0C-6A5F-4B2C-ADA9-FDFFCB8C7AC8}" presName="rootText" presStyleLbl="node2" presStyleIdx="2" presStyleCnt="3">
        <dgm:presLayoutVars>
          <dgm:chPref val="3"/>
        </dgm:presLayoutVars>
      </dgm:prSet>
      <dgm:spPr/>
    </dgm:pt>
    <dgm:pt modelId="{64484104-CFD4-449D-95B4-82574E1BEAC9}" type="pres">
      <dgm:prSet presAssocID="{81EE2E0C-6A5F-4B2C-ADA9-FDFFCB8C7AC8}" presName="rootConnector" presStyleLbl="node2" presStyleIdx="2" presStyleCnt="3"/>
      <dgm:spPr/>
    </dgm:pt>
    <dgm:pt modelId="{03ED9A96-D917-442C-960F-6C2655E777D9}" type="pres">
      <dgm:prSet presAssocID="{81EE2E0C-6A5F-4B2C-ADA9-FDFFCB8C7AC8}" presName="hierChild4" presStyleCnt="0"/>
      <dgm:spPr/>
    </dgm:pt>
    <dgm:pt modelId="{07BBFBE8-D4F9-47E6-AB6D-6C2BA5426163}" type="pres">
      <dgm:prSet presAssocID="{81EE2E0C-6A5F-4B2C-ADA9-FDFFCB8C7AC8}" presName="hierChild5" presStyleCnt="0"/>
      <dgm:spPr/>
    </dgm:pt>
    <dgm:pt modelId="{4AECC906-F21A-45D0-9402-FE140FA9EBA5}" type="pres">
      <dgm:prSet presAssocID="{64128110-2BC2-4E83-AE3D-7442626E6916}" presName="hierChild3" presStyleCnt="0"/>
      <dgm:spPr/>
    </dgm:pt>
  </dgm:ptLst>
  <dgm:cxnLst>
    <dgm:cxn modelId="{3C8C3804-9947-45CE-B771-F2291842DA0A}" type="presOf" srcId="{81EE2E0C-6A5F-4B2C-ADA9-FDFFCB8C7AC8}" destId="{CD29CA80-3F78-4D10-B0B9-E1DB408EE544}" srcOrd="0" destOrd="0" presId="urn:microsoft.com/office/officeart/2005/8/layout/orgChart1#5"/>
    <dgm:cxn modelId="{978B621A-48C6-4E71-9FD6-D47DEA9D3FEA}" type="presOf" srcId="{225828B5-AAC3-48E3-8DDE-6E14A1E9FCE8}" destId="{2FB69221-32D0-434B-B23D-866F77A6B0EE}" srcOrd="0" destOrd="0" presId="urn:microsoft.com/office/officeart/2005/8/layout/orgChart1#5"/>
    <dgm:cxn modelId="{7A759925-A49C-451A-985D-57C00CA359E2}" type="presOf" srcId="{90F8E70F-E1C5-4691-812A-47839830C40B}" destId="{1F968B94-413B-42AE-BA1D-5E5D1F62B58B}" srcOrd="0" destOrd="0" presId="urn:microsoft.com/office/officeart/2005/8/layout/orgChart1#5"/>
    <dgm:cxn modelId="{4CFEFD2C-C241-4F0D-9038-0C02471D619E}" type="presOf" srcId="{37D77502-DD69-4FCD-BFD3-1B91FA3A0B41}" destId="{2445C7C8-45D2-4D23-B6BE-965FFAF23B88}" srcOrd="1" destOrd="0" presId="urn:microsoft.com/office/officeart/2005/8/layout/orgChart1#5"/>
    <dgm:cxn modelId="{F2B57D34-D62E-4BE3-94B9-F288AC4BB4FA}" type="presOf" srcId="{81EE2E0C-6A5F-4B2C-ADA9-FDFFCB8C7AC8}" destId="{64484104-CFD4-449D-95B4-82574E1BEAC9}" srcOrd="1" destOrd="0" presId="urn:microsoft.com/office/officeart/2005/8/layout/orgChart1#5"/>
    <dgm:cxn modelId="{70A08A42-35C0-4674-871F-49317434735E}" type="presOf" srcId="{C17B9AAD-24D5-4918-8EDF-B332210074D7}" destId="{0F89BA2F-7FB1-47A4-B6A8-9A821D15E1C1}" srcOrd="0" destOrd="0" presId="urn:microsoft.com/office/officeart/2005/8/layout/orgChart1#5"/>
    <dgm:cxn modelId="{5931C769-2D1B-45A7-B308-251EE2CFB4D9}" type="presOf" srcId="{01FF1330-6476-4A29-B36A-956B908B4DC2}" destId="{F3FBFC0D-1C10-482A-B755-432B7B102F58}" srcOrd="0" destOrd="0" presId="urn:microsoft.com/office/officeart/2005/8/layout/orgChart1#5"/>
    <dgm:cxn modelId="{60C56A6A-F2C9-44AA-9C4B-234E9E6EDD5E}" srcId="{C17B9AAD-24D5-4918-8EDF-B332210074D7}" destId="{64128110-2BC2-4E83-AE3D-7442626E6916}" srcOrd="0" destOrd="0" parTransId="{7C4D8020-E6A5-42B0-ACC1-F3A6FF2AC2B4}" sibTransId="{EC14B256-0355-49D6-9784-F21A5D6A7477}"/>
    <dgm:cxn modelId="{FD075B73-6605-4AA8-88CF-B1FC14DD4760}" type="presOf" srcId="{64128110-2BC2-4E83-AE3D-7442626E6916}" destId="{3F87A36D-B515-4CB3-9442-512F3C54FBDD}" srcOrd="0" destOrd="0" presId="urn:microsoft.com/office/officeart/2005/8/layout/orgChart1#5"/>
    <dgm:cxn modelId="{A41B2476-957E-413E-957C-CC2F5DA3E91D}" type="presOf" srcId="{37D77502-DD69-4FCD-BFD3-1B91FA3A0B41}" destId="{AFBE47F0-7A8F-4C93-AF1D-8BA2F7BEC08C}" srcOrd="0" destOrd="0" presId="urn:microsoft.com/office/officeart/2005/8/layout/orgChart1#5"/>
    <dgm:cxn modelId="{2E38F98D-63B8-4085-9F58-EC89DD1C2423}" srcId="{64128110-2BC2-4E83-AE3D-7442626E6916}" destId="{81EE2E0C-6A5F-4B2C-ADA9-FDFFCB8C7AC8}" srcOrd="2" destOrd="0" parTransId="{01FF1330-6476-4A29-B36A-956B908B4DC2}" sibTransId="{72C2C69A-BE49-48A9-B607-A2F8C3C08133}"/>
    <dgm:cxn modelId="{64713D9E-892C-4C45-AE7D-EAC8DF3C822D}" srcId="{64128110-2BC2-4E83-AE3D-7442626E6916}" destId="{225828B5-AAC3-48E3-8DDE-6E14A1E9FCE8}" srcOrd="0" destOrd="0" parTransId="{90F8E70F-E1C5-4691-812A-47839830C40B}" sibTransId="{6E8CAA27-4324-4304-92E5-3562A8011552}"/>
    <dgm:cxn modelId="{E2C1B8C7-F821-438B-B9FE-B2A9ACE7574C}" type="presOf" srcId="{64128110-2BC2-4E83-AE3D-7442626E6916}" destId="{C8EA578D-1EEF-4168-811C-C3CB6C46B153}" srcOrd="1" destOrd="0" presId="urn:microsoft.com/office/officeart/2005/8/layout/orgChart1#5"/>
    <dgm:cxn modelId="{314D2BD3-2FBA-44B4-8D40-3F53B4C3AE2E}" type="presOf" srcId="{225828B5-AAC3-48E3-8DDE-6E14A1E9FCE8}" destId="{5C67B634-DB68-4653-97A5-5D62FE999B47}" srcOrd="1" destOrd="0" presId="urn:microsoft.com/office/officeart/2005/8/layout/orgChart1#5"/>
    <dgm:cxn modelId="{15D004DE-497E-4411-A7A7-290A0E9A84C4}" srcId="{64128110-2BC2-4E83-AE3D-7442626E6916}" destId="{37D77502-DD69-4FCD-BFD3-1B91FA3A0B41}" srcOrd="1" destOrd="0" parTransId="{56E3332C-AB51-492A-BF41-0AEAAF10CB36}" sibTransId="{A79A0933-F266-4AC1-9DE1-FD7E900B09C8}"/>
    <dgm:cxn modelId="{1D6F80E2-7A7A-4278-B683-00BF7630F405}" type="presOf" srcId="{56E3332C-AB51-492A-BF41-0AEAAF10CB36}" destId="{4336AD91-6774-4DB4-BDD0-A33B76AEE6B7}" srcOrd="0" destOrd="0" presId="urn:microsoft.com/office/officeart/2005/8/layout/orgChart1#5"/>
    <dgm:cxn modelId="{0CDFF15B-D40F-4099-866D-C6DE8395F69C}" type="presParOf" srcId="{0F89BA2F-7FB1-47A4-B6A8-9A821D15E1C1}" destId="{43B1D5CD-F6F5-420F-9336-DAB5AE405CAB}" srcOrd="0" destOrd="0" presId="urn:microsoft.com/office/officeart/2005/8/layout/orgChart1#5"/>
    <dgm:cxn modelId="{EF72BBBD-1A79-456E-A632-A3380A58C909}" type="presParOf" srcId="{43B1D5CD-F6F5-420F-9336-DAB5AE405CAB}" destId="{87C865EB-D9C7-4E5F-B312-83EF73AB58D0}" srcOrd="0" destOrd="0" presId="urn:microsoft.com/office/officeart/2005/8/layout/orgChart1#5"/>
    <dgm:cxn modelId="{B2770B0B-A399-450F-A1F0-03E9F80F60DE}" type="presParOf" srcId="{87C865EB-D9C7-4E5F-B312-83EF73AB58D0}" destId="{3F87A36D-B515-4CB3-9442-512F3C54FBDD}" srcOrd="0" destOrd="0" presId="urn:microsoft.com/office/officeart/2005/8/layout/orgChart1#5"/>
    <dgm:cxn modelId="{CA5A30DA-6AE9-4C42-A6C1-1572B58F40E5}" type="presParOf" srcId="{87C865EB-D9C7-4E5F-B312-83EF73AB58D0}" destId="{C8EA578D-1EEF-4168-811C-C3CB6C46B153}" srcOrd="1" destOrd="0" presId="urn:microsoft.com/office/officeart/2005/8/layout/orgChart1#5"/>
    <dgm:cxn modelId="{56D323D5-F958-4760-A2DD-A1FDE7774198}" type="presParOf" srcId="{43B1D5CD-F6F5-420F-9336-DAB5AE405CAB}" destId="{5BEABAEC-9F0C-4E39-AD8E-6628EFFC11DC}" srcOrd="1" destOrd="0" presId="urn:microsoft.com/office/officeart/2005/8/layout/orgChart1#5"/>
    <dgm:cxn modelId="{89E3D804-0F05-4BCD-BA0E-89FA6B135F96}" type="presParOf" srcId="{5BEABAEC-9F0C-4E39-AD8E-6628EFFC11DC}" destId="{1F968B94-413B-42AE-BA1D-5E5D1F62B58B}" srcOrd="0" destOrd="0" presId="urn:microsoft.com/office/officeart/2005/8/layout/orgChart1#5"/>
    <dgm:cxn modelId="{D45D4BE7-315E-4D9F-8E68-760845A9571C}" type="presParOf" srcId="{5BEABAEC-9F0C-4E39-AD8E-6628EFFC11DC}" destId="{841E9607-AFA8-422E-867A-D0B9A43F76FB}" srcOrd="1" destOrd="0" presId="urn:microsoft.com/office/officeart/2005/8/layout/orgChart1#5"/>
    <dgm:cxn modelId="{27EF223A-D4AC-4AFE-BC17-619F9F76E368}" type="presParOf" srcId="{841E9607-AFA8-422E-867A-D0B9A43F76FB}" destId="{7848FCCC-0559-4207-BA93-63FF4F6D75CC}" srcOrd="0" destOrd="0" presId="urn:microsoft.com/office/officeart/2005/8/layout/orgChart1#5"/>
    <dgm:cxn modelId="{6002221C-3D7B-4CA6-8765-0ADDB7664A82}" type="presParOf" srcId="{7848FCCC-0559-4207-BA93-63FF4F6D75CC}" destId="{2FB69221-32D0-434B-B23D-866F77A6B0EE}" srcOrd="0" destOrd="0" presId="urn:microsoft.com/office/officeart/2005/8/layout/orgChart1#5"/>
    <dgm:cxn modelId="{674D3F95-C994-43FE-980C-4FA277939403}" type="presParOf" srcId="{7848FCCC-0559-4207-BA93-63FF4F6D75CC}" destId="{5C67B634-DB68-4653-97A5-5D62FE999B47}" srcOrd="1" destOrd="0" presId="urn:microsoft.com/office/officeart/2005/8/layout/orgChart1#5"/>
    <dgm:cxn modelId="{CA68A687-7B19-4379-88E5-BDD0984AB572}" type="presParOf" srcId="{841E9607-AFA8-422E-867A-D0B9A43F76FB}" destId="{A7817FA8-C290-4779-9081-B0B52FF24E56}" srcOrd="1" destOrd="0" presId="urn:microsoft.com/office/officeart/2005/8/layout/orgChart1#5"/>
    <dgm:cxn modelId="{6D1A9972-27D6-450C-90A9-4BC3CE78DB56}" type="presParOf" srcId="{841E9607-AFA8-422E-867A-D0B9A43F76FB}" destId="{782C31C6-F89C-4EE5-9321-5D7AEDFD4677}" srcOrd="2" destOrd="0" presId="urn:microsoft.com/office/officeart/2005/8/layout/orgChart1#5"/>
    <dgm:cxn modelId="{A0080EDB-5541-4244-94BE-1CD9175B686E}" type="presParOf" srcId="{5BEABAEC-9F0C-4E39-AD8E-6628EFFC11DC}" destId="{4336AD91-6774-4DB4-BDD0-A33B76AEE6B7}" srcOrd="2" destOrd="0" presId="urn:microsoft.com/office/officeart/2005/8/layout/orgChart1#5"/>
    <dgm:cxn modelId="{3CBB7C67-0F88-4462-AF90-FCD2264FB46C}" type="presParOf" srcId="{5BEABAEC-9F0C-4E39-AD8E-6628EFFC11DC}" destId="{9DFAC067-11BC-4885-918F-10D0401D4F77}" srcOrd="3" destOrd="0" presId="urn:microsoft.com/office/officeart/2005/8/layout/orgChart1#5"/>
    <dgm:cxn modelId="{4FB5E50A-94F0-4C8B-8CA3-155DCA47E5BA}" type="presParOf" srcId="{9DFAC067-11BC-4885-918F-10D0401D4F77}" destId="{3798E192-B322-4C1D-A304-A3A890D1C199}" srcOrd="0" destOrd="0" presId="urn:microsoft.com/office/officeart/2005/8/layout/orgChart1#5"/>
    <dgm:cxn modelId="{DA4B5EDA-9A41-435C-A847-0CDBF8EB3A0F}" type="presParOf" srcId="{3798E192-B322-4C1D-A304-A3A890D1C199}" destId="{AFBE47F0-7A8F-4C93-AF1D-8BA2F7BEC08C}" srcOrd="0" destOrd="0" presId="urn:microsoft.com/office/officeart/2005/8/layout/orgChart1#5"/>
    <dgm:cxn modelId="{46FC4A06-9BC8-4F64-AFC1-03CA09741FAA}" type="presParOf" srcId="{3798E192-B322-4C1D-A304-A3A890D1C199}" destId="{2445C7C8-45D2-4D23-B6BE-965FFAF23B88}" srcOrd="1" destOrd="0" presId="urn:microsoft.com/office/officeart/2005/8/layout/orgChart1#5"/>
    <dgm:cxn modelId="{1E17D0FC-706A-4913-B772-77070C0DF2F5}" type="presParOf" srcId="{9DFAC067-11BC-4885-918F-10D0401D4F77}" destId="{B814C46B-2953-4DFE-86D5-6641B5D8BDFD}" srcOrd="1" destOrd="0" presId="urn:microsoft.com/office/officeart/2005/8/layout/orgChart1#5"/>
    <dgm:cxn modelId="{AB4C3DBF-8AFC-4CEC-8D49-9A7865D585A5}" type="presParOf" srcId="{9DFAC067-11BC-4885-918F-10D0401D4F77}" destId="{8C5F1B03-FD37-43EA-A7E6-8885D7520042}" srcOrd="2" destOrd="0" presId="urn:microsoft.com/office/officeart/2005/8/layout/orgChart1#5"/>
    <dgm:cxn modelId="{EF316F4E-815D-480D-BB61-EBC94B218776}" type="presParOf" srcId="{5BEABAEC-9F0C-4E39-AD8E-6628EFFC11DC}" destId="{F3FBFC0D-1C10-482A-B755-432B7B102F58}" srcOrd="4" destOrd="0" presId="urn:microsoft.com/office/officeart/2005/8/layout/orgChart1#5"/>
    <dgm:cxn modelId="{EB95EFE9-348B-4E36-8A58-D58B41C83D12}" type="presParOf" srcId="{5BEABAEC-9F0C-4E39-AD8E-6628EFFC11DC}" destId="{55EB3F4A-D96C-45F8-A083-E0A674B482EF}" srcOrd="5" destOrd="0" presId="urn:microsoft.com/office/officeart/2005/8/layout/orgChart1#5"/>
    <dgm:cxn modelId="{FD191509-F275-416D-93E3-59B73B8A6C54}" type="presParOf" srcId="{55EB3F4A-D96C-45F8-A083-E0A674B482EF}" destId="{26427A8A-8184-401A-BA5F-B732C715EED7}" srcOrd="0" destOrd="0" presId="urn:microsoft.com/office/officeart/2005/8/layout/orgChart1#5"/>
    <dgm:cxn modelId="{19D1311B-47DB-4956-8614-94E108357AC5}" type="presParOf" srcId="{26427A8A-8184-401A-BA5F-B732C715EED7}" destId="{CD29CA80-3F78-4D10-B0B9-E1DB408EE544}" srcOrd="0" destOrd="0" presId="urn:microsoft.com/office/officeart/2005/8/layout/orgChart1#5"/>
    <dgm:cxn modelId="{B53C016A-8367-40E4-AE54-363130DE1D21}" type="presParOf" srcId="{26427A8A-8184-401A-BA5F-B732C715EED7}" destId="{64484104-CFD4-449D-95B4-82574E1BEAC9}" srcOrd="1" destOrd="0" presId="urn:microsoft.com/office/officeart/2005/8/layout/orgChart1#5"/>
    <dgm:cxn modelId="{4EAC031A-FAFD-47DC-AF99-67EB51BE4E06}" type="presParOf" srcId="{55EB3F4A-D96C-45F8-A083-E0A674B482EF}" destId="{03ED9A96-D917-442C-960F-6C2655E777D9}" srcOrd="1" destOrd="0" presId="urn:microsoft.com/office/officeart/2005/8/layout/orgChart1#5"/>
    <dgm:cxn modelId="{48F6CCB5-7870-419A-B328-A690404A64FA}" type="presParOf" srcId="{55EB3F4A-D96C-45F8-A083-E0A674B482EF}" destId="{07BBFBE8-D4F9-47E6-AB6D-6C2BA5426163}" srcOrd="2" destOrd="0" presId="urn:microsoft.com/office/officeart/2005/8/layout/orgChart1#5"/>
    <dgm:cxn modelId="{723C27BB-1B84-450F-88DA-102C1F3D17CD}" type="presParOf" srcId="{43B1D5CD-F6F5-420F-9336-DAB5AE405CAB}" destId="{4AECC906-F21A-45D0-9402-FE140FA9EBA5}" srcOrd="2" destOrd="0" presId="urn:microsoft.com/office/officeart/2005/8/layout/orgChart1#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932BB4-045F-4E83-BD03-9759855579FC}">
      <dsp:nvSpPr>
        <dsp:cNvPr id="0" name=""/>
        <dsp:cNvSpPr/>
      </dsp:nvSpPr>
      <dsp:spPr>
        <a:xfrm>
          <a:off x="4464496" y="1353917"/>
          <a:ext cx="3849090" cy="257218"/>
        </a:xfrm>
        <a:custGeom>
          <a:avLst/>
          <a:gdLst/>
          <a:ahLst/>
          <a:cxnLst/>
          <a:rect l="0" t="0" r="0" b="0"/>
          <a:pathLst>
            <a:path>
              <a:moveTo>
                <a:pt x="0" y="0"/>
              </a:moveTo>
              <a:lnTo>
                <a:pt x="0" y="128609"/>
              </a:lnTo>
              <a:lnTo>
                <a:pt x="3849090" y="128609"/>
              </a:lnTo>
              <a:lnTo>
                <a:pt x="3849090" y="257218"/>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54F969-EDE5-4E53-8DB9-3BC00D1ED265}">
      <dsp:nvSpPr>
        <dsp:cNvPr id="0" name=""/>
        <dsp:cNvSpPr/>
      </dsp:nvSpPr>
      <dsp:spPr>
        <a:xfrm>
          <a:off x="4464496" y="1353917"/>
          <a:ext cx="2217654" cy="257218"/>
        </a:xfrm>
        <a:custGeom>
          <a:avLst/>
          <a:gdLst/>
          <a:ahLst/>
          <a:cxnLst/>
          <a:rect l="0" t="0" r="0" b="0"/>
          <a:pathLst>
            <a:path>
              <a:moveTo>
                <a:pt x="0" y="0"/>
              </a:moveTo>
              <a:lnTo>
                <a:pt x="0" y="128609"/>
              </a:lnTo>
              <a:lnTo>
                <a:pt x="2217654" y="128609"/>
              </a:lnTo>
              <a:lnTo>
                <a:pt x="2217654" y="257218"/>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FBFC0D-1C10-482A-B755-432B7B102F58}">
      <dsp:nvSpPr>
        <dsp:cNvPr id="0" name=""/>
        <dsp:cNvSpPr/>
      </dsp:nvSpPr>
      <dsp:spPr>
        <a:xfrm>
          <a:off x="4464496" y="1353917"/>
          <a:ext cx="351108" cy="257218"/>
        </a:xfrm>
        <a:custGeom>
          <a:avLst/>
          <a:gdLst/>
          <a:ahLst/>
          <a:cxnLst/>
          <a:rect l="0" t="0" r="0" b="0"/>
          <a:pathLst>
            <a:path>
              <a:moveTo>
                <a:pt x="0" y="0"/>
              </a:moveTo>
              <a:lnTo>
                <a:pt x="0" y="128609"/>
              </a:lnTo>
              <a:lnTo>
                <a:pt x="351108" y="128609"/>
              </a:lnTo>
              <a:lnTo>
                <a:pt x="351108" y="257218"/>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36AD91-6774-4DB4-BDD0-A33B76AEE6B7}">
      <dsp:nvSpPr>
        <dsp:cNvPr id="0" name=""/>
        <dsp:cNvSpPr/>
      </dsp:nvSpPr>
      <dsp:spPr>
        <a:xfrm>
          <a:off x="2834309" y="1353917"/>
          <a:ext cx="1630186" cy="257218"/>
        </a:xfrm>
        <a:custGeom>
          <a:avLst/>
          <a:gdLst/>
          <a:ahLst/>
          <a:cxnLst/>
          <a:rect l="0" t="0" r="0" b="0"/>
          <a:pathLst>
            <a:path>
              <a:moveTo>
                <a:pt x="1630186" y="0"/>
              </a:moveTo>
              <a:lnTo>
                <a:pt x="1630186" y="128609"/>
              </a:lnTo>
              <a:lnTo>
                <a:pt x="0" y="128609"/>
              </a:lnTo>
              <a:lnTo>
                <a:pt x="0" y="257218"/>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968B94-413B-42AE-BA1D-5E5D1F62B58B}">
      <dsp:nvSpPr>
        <dsp:cNvPr id="0" name=""/>
        <dsp:cNvSpPr/>
      </dsp:nvSpPr>
      <dsp:spPr>
        <a:xfrm>
          <a:off x="851763" y="1353917"/>
          <a:ext cx="3612732" cy="257218"/>
        </a:xfrm>
        <a:custGeom>
          <a:avLst/>
          <a:gdLst/>
          <a:ahLst/>
          <a:cxnLst/>
          <a:rect l="0" t="0" r="0" b="0"/>
          <a:pathLst>
            <a:path>
              <a:moveTo>
                <a:pt x="3612732" y="0"/>
              </a:moveTo>
              <a:lnTo>
                <a:pt x="3612732" y="128609"/>
              </a:lnTo>
              <a:lnTo>
                <a:pt x="0" y="128609"/>
              </a:lnTo>
              <a:lnTo>
                <a:pt x="0" y="257218"/>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87A36D-B515-4CB3-9442-512F3C54FBDD}">
      <dsp:nvSpPr>
        <dsp:cNvPr id="0" name=""/>
        <dsp:cNvSpPr/>
      </dsp:nvSpPr>
      <dsp:spPr>
        <a:xfrm>
          <a:off x="3852072" y="741493"/>
          <a:ext cx="1224847" cy="612423"/>
        </a:xfrm>
        <a:prstGeom prst="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lang="zh-CN" altLang="en-US" sz="2000" kern="1200"/>
            <a:t>系统软件</a:t>
          </a:r>
        </a:p>
      </dsp:txBody>
      <dsp:txXfrm>
        <a:off x="3852072" y="741493"/>
        <a:ext cx="1224847" cy="612423"/>
      </dsp:txXfrm>
    </dsp:sp>
    <dsp:sp modelId="{2FB69221-32D0-434B-B23D-866F77A6B0EE}">
      <dsp:nvSpPr>
        <dsp:cNvPr id="0" name=""/>
        <dsp:cNvSpPr/>
      </dsp:nvSpPr>
      <dsp:spPr>
        <a:xfrm>
          <a:off x="2981" y="1611135"/>
          <a:ext cx="1697565" cy="612423"/>
        </a:xfrm>
        <a:prstGeom prst="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lang="zh-CN" altLang="en-US" sz="2000" kern="1200" dirty="0"/>
            <a:t>操作系统</a:t>
          </a:r>
        </a:p>
      </dsp:txBody>
      <dsp:txXfrm>
        <a:off x="2981" y="1611135"/>
        <a:ext cx="1697565" cy="612423"/>
      </dsp:txXfrm>
    </dsp:sp>
    <dsp:sp modelId="{AFBE47F0-7A8F-4C93-AF1D-8BA2F7BEC08C}">
      <dsp:nvSpPr>
        <dsp:cNvPr id="0" name=""/>
        <dsp:cNvSpPr/>
      </dsp:nvSpPr>
      <dsp:spPr>
        <a:xfrm>
          <a:off x="1957764" y="1611135"/>
          <a:ext cx="1753088" cy="612423"/>
        </a:xfrm>
        <a:prstGeom prst="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lang="zh-CN" altLang="en-US" sz="2000" kern="1200" dirty="0"/>
            <a:t>语言处理程序</a:t>
          </a:r>
        </a:p>
      </dsp:txBody>
      <dsp:txXfrm>
        <a:off x="1957764" y="1611135"/>
        <a:ext cx="1753088" cy="612423"/>
      </dsp:txXfrm>
    </dsp:sp>
    <dsp:sp modelId="{CD29CA80-3F78-4D10-B0B9-E1DB408EE544}">
      <dsp:nvSpPr>
        <dsp:cNvPr id="0" name=""/>
        <dsp:cNvSpPr/>
      </dsp:nvSpPr>
      <dsp:spPr>
        <a:xfrm>
          <a:off x="3968071" y="1611135"/>
          <a:ext cx="1695067" cy="612423"/>
        </a:xfrm>
        <a:prstGeom prst="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lang="zh-CN" altLang="en-US" sz="2000" kern="1200" dirty="0"/>
            <a:t>服务性程序</a:t>
          </a:r>
        </a:p>
      </dsp:txBody>
      <dsp:txXfrm>
        <a:off x="3968071" y="1611135"/>
        <a:ext cx="1695067" cy="612423"/>
      </dsp:txXfrm>
    </dsp:sp>
    <dsp:sp modelId="{B5207C14-6603-410D-A176-C1E42DAFAA99}">
      <dsp:nvSpPr>
        <dsp:cNvPr id="0" name=""/>
        <dsp:cNvSpPr/>
      </dsp:nvSpPr>
      <dsp:spPr>
        <a:xfrm>
          <a:off x="5920356" y="1611135"/>
          <a:ext cx="1523588" cy="612423"/>
        </a:xfrm>
        <a:prstGeom prst="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100000"/>
            </a:lnSpc>
            <a:spcBef>
              <a:spcPct val="0"/>
            </a:spcBef>
            <a:spcAft>
              <a:spcPct val="35000"/>
            </a:spcAft>
            <a:buNone/>
          </a:pPr>
          <a:r>
            <a:rPr lang="zh-CN" altLang="en-US" sz="2000" kern="1200" dirty="0"/>
            <a:t>标准库程序</a:t>
          </a:r>
        </a:p>
      </dsp:txBody>
      <dsp:txXfrm>
        <a:off x="5920356" y="1611135"/>
        <a:ext cx="1523588" cy="612423"/>
      </dsp:txXfrm>
    </dsp:sp>
    <dsp:sp modelId="{F46A6A8C-C2CD-4C1B-A29B-ABDCEC45EB80}">
      <dsp:nvSpPr>
        <dsp:cNvPr id="0" name=""/>
        <dsp:cNvSpPr/>
      </dsp:nvSpPr>
      <dsp:spPr>
        <a:xfrm>
          <a:off x="7701162" y="1611135"/>
          <a:ext cx="1224847" cy="612423"/>
        </a:xfrm>
        <a:prstGeom prst="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100000"/>
            </a:lnSpc>
            <a:spcBef>
              <a:spcPct val="0"/>
            </a:spcBef>
            <a:spcAft>
              <a:spcPct val="35000"/>
            </a:spcAft>
            <a:buNone/>
          </a:pPr>
          <a:r>
            <a:rPr lang="zh-CN" sz="1700" kern="1200">
              <a:ea typeface="宋体" panose="02010600030101010101" pitchFamily="2" charset="-122"/>
            </a:rPr>
            <a:t>数据库管理系统</a:t>
          </a:r>
        </a:p>
      </dsp:txBody>
      <dsp:txXfrm>
        <a:off x="7701162" y="1611135"/>
        <a:ext cx="1224847" cy="6124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FBFC0D-1C10-482A-B755-432B7B102F58}">
      <dsp:nvSpPr>
        <dsp:cNvPr id="0" name=""/>
        <dsp:cNvSpPr/>
      </dsp:nvSpPr>
      <dsp:spPr>
        <a:xfrm>
          <a:off x="2440622" y="1259539"/>
          <a:ext cx="1726758" cy="299685"/>
        </a:xfrm>
        <a:custGeom>
          <a:avLst/>
          <a:gdLst/>
          <a:ahLst/>
          <a:cxnLst/>
          <a:rect l="0" t="0" r="0" b="0"/>
          <a:pathLst>
            <a:path>
              <a:moveTo>
                <a:pt x="0" y="0"/>
              </a:moveTo>
              <a:lnTo>
                <a:pt x="0" y="149842"/>
              </a:lnTo>
              <a:lnTo>
                <a:pt x="1726758" y="149842"/>
              </a:lnTo>
              <a:lnTo>
                <a:pt x="1726758" y="29968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36AD91-6774-4DB4-BDD0-A33B76AEE6B7}">
      <dsp:nvSpPr>
        <dsp:cNvPr id="0" name=""/>
        <dsp:cNvSpPr/>
      </dsp:nvSpPr>
      <dsp:spPr>
        <a:xfrm>
          <a:off x="2394902" y="1259539"/>
          <a:ext cx="91440" cy="299685"/>
        </a:xfrm>
        <a:custGeom>
          <a:avLst/>
          <a:gdLst/>
          <a:ahLst/>
          <a:cxnLst/>
          <a:rect l="0" t="0" r="0" b="0"/>
          <a:pathLst>
            <a:path>
              <a:moveTo>
                <a:pt x="45720" y="0"/>
              </a:moveTo>
              <a:lnTo>
                <a:pt x="45720" y="29968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968B94-413B-42AE-BA1D-5E5D1F62B58B}">
      <dsp:nvSpPr>
        <dsp:cNvPr id="0" name=""/>
        <dsp:cNvSpPr/>
      </dsp:nvSpPr>
      <dsp:spPr>
        <a:xfrm>
          <a:off x="713864" y="1259539"/>
          <a:ext cx="1726758" cy="299685"/>
        </a:xfrm>
        <a:custGeom>
          <a:avLst/>
          <a:gdLst/>
          <a:ahLst/>
          <a:cxnLst/>
          <a:rect l="0" t="0" r="0" b="0"/>
          <a:pathLst>
            <a:path>
              <a:moveTo>
                <a:pt x="1726758" y="0"/>
              </a:moveTo>
              <a:lnTo>
                <a:pt x="1726758" y="149842"/>
              </a:lnTo>
              <a:lnTo>
                <a:pt x="0" y="149842"/>
              </a:lnTo>
              <a:lnTo>
                <a:pt x="0" y="29968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87A36D-B515-4CB3-9442-512F3C54FBDD}">
      <dsp:nvSpPr>
        <dsp:cNvPr id="0" name=""/>
        <dsp:cNvSpPr/>
      </dsp:nvSpPr>
      <dsp:spPr>
        <a:xfrm>
          <a:off x="1727086" y="546003"/>
          <a:ext cx="1427072" cy="7135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100000"/>
            </a:lnSpc>
            <a:spcBef>
              <a:spcPct val="0"/>
            </a:spcBef>
            <a:spcAft>
              <a:spcPct val="35000"/>
            </a:spcAft>
            <a:buNone/>
          </a:pPr>
          <a:r>
            <a:rPr lang="zh-CN" altLang="en-US" sz="3000" kern="1200"/>
            <a:t>图灵机</a:t>
          </a:r>
        </a:p>
      </dsp:txBody>
      <dsp:txXfrm>
        <a:off x="1727086" y="546003"/>
        <a:ext cx="1427072" cy="713536"/>
      </dsp:txXfrm>
    </dsp:sp>
    <dsp:sp modelId="{2FB69221-32D0-434B-B23D-866F77A6B0EE}">
      <dsp:nvSpPr>
        <dsp:cNvPr id="0" name=""/>
        <dsp:cNvSpPr/>
      </dsp:nvSpPr>
      <dsp:spPr>
        <a:xfrm>
          <a:off x="327" y="1559225"/>
          <a:ext cx="1427072" cy="7135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100000"/>
            </a:lnSpc>
            <a:spcBef>
              <a:spcPct val="0"/>
            </a:spcBef>
            <a:spcAft>
              <a:spcPct val="35000"/>
            </a:spcAft>
            <a:buNone/>
          </a:pPr>
          <a:r>
            <a:rPr lang="zh-CN" altLang="en-US" sz="3000" kern="1200"/>
            <a:t>磁带</a:t>
          </a:r>
        </a:p>
      </dsp:txBody>
      <dsp:txXfrm>
        <a:off x="327" y="1559225"/>
        <a:ext cx="1427072" cy="713536"/>
      </dsp:txXfrm>
    </dsp:sp>
    <dsp:sp modelId="{AFBE47F0-7A8F-4C93-AF1D-8BA2F7BEC08C}">
      <dsp:nvSpPr>
        <dsp:cNvPr id="0" name=""/>
        <dsp:cNvSpPr/>
      </dsp:nvSpPr>
      <dsp:spPr>
        <a:xfrm>
          <a:off x="1727086" y="1559225"/>
          <a:ext cx="1427072" cy="7135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100000"/>
            </a:lnSpc>
            <a:spcBef>
              <a:spcPct val="0"/>
            </a:spcBef>
            <a:spcAft>
              <a:spcPct val="35000"/>
            </a:spcAft>
            <a:buNone/>
          </a:pPr>
          <a:r>
            <a:rPr lang="zh-CN" altLang="en-US" sz="3000" kern="1200"/>
            <a:t>控制器</a:t>
          </a:r>
        </a:p>
      </dsp:txBody>
      <dsp:txXfrm>
        <a:off x="1727086" y="1559225"/>
        <a:ext cx="1427072" cy="713536"/>
      </dsp:txXfrm>
    </dsp:sp>
    <dsp:sp modelId="{CD29CA80-3F78-4D10-B0B9-E1DB408EE544}">
      <dsp:nvSpPr>
        <dsp:cNvPr id="0" name=""/>
        <dsp:cNvSpPr/>
      </dsp:nvSpPr>
      <dsp:spPr>
        <a:xfrm>
          <a:off x="3453844" y="1559225"/>
          <a:ext cx="1427072" cy="7135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100000"/>
            </a:lnSpc>
            <a:spcBef>
              <a:spcPct val="0"/>
            </a:spcBef>
            <a:spcAft>
              <a:spcPct val="35000"/>
            </a:spcAft>
            <a:buNone/>
          </a:pPr>
          <a:r>
            <a:rPr lang="zh-CN" altLang="en-US" sz="3000" kern="1200"/>
            <a:t>读写头</a:t>
          </a:r>
        </a:p>
      </dsp:txBody>
      <dsp:txXfrm>
        <a:off x="3453844" y="1559225"/>
        <a:ext cx="1427072" cy="713536"/>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4">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rSet csTypeId="urn:microsoft.com/office/officeart/2005/8/colors/accent6_5"/>
        </dgm:pt>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5">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918226-EBEE-47C3-B90A-F19BE1AB585C}" type="datetimeFigureOut">
              <a:rPr lang="zh-CN" altLang="en-US" smtClean="0"/>
              <a:t>2021/9/13</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C5F6E2-40CE-45A1-825D-31B3C5B8A76E}" type="slidenum">
              <a:rPr lang="zh-CN" altLang="en-US" smtClean="0"/>
              <a:t>‹#›</a:t>
            </a:fld>
            <a:endParaRPr lang="zh-CN" altLang="en-US"/>
          </a:p>
        </p:txBody>
      </p:sp>
    </p:spTree>
    <p:extLst>
      <p:ext uri="{BB962C8B-B14F-4D97-AF65-F5344CB8AC3E}">
        <p14:creationId xmlns:p14="http://schemas.microsoft.com/office/powerpoint/2010/main" val="2845882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78C5F6E2-40CE-45A1-825D-31B3C5B8A76E}" type="slidenum">
              <a:rPr lang="zh-CN" altLang="en-US" smtClean="0"/>
              <a:t>1</a:t>
            </a:fld>
            <a:endParaRPr lang="zh-CN" altLang="en-US"/>
          </a:p>
        </p:txBody>
      </p:sp>
    </p:spTree>
    <p:extLst>
      <p:ext uri="{BB962C8B-B14F-4D97-AF65-F5344CB8AC3E}">
        <p14:creationId xmlns:p14="http://schemas.microsoft.com/office/powerpoint/2010/main" val="1688965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78C5F6E2-40CE-45A1-825D-31B3C5B8A76E}" type="slidenum">
              <a:rPr lang="zh-CN" altLang="en-US" smtClean="0"/>
              <a:t>7</a:t>
            </a:fld>
            <a:endParaRPr lang="zh-CN" altLang="en-US"/>
          </a:p>
        </p:txBody>
      </p:sp>
    </p:spTree>
    <p:extLst>
      <p:ext uri="{BB962C8B-B14F-4D97-AF65-F5344CB8AC3E}">
        <p14:creationId xmlns:p14="http://schemas.microsoft.com/office/powerpoint/2010/main" val="1383287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3E9A06BD-2A5C-4CBA-B36E-618C2A5EEB73}" type="slidenum">
              <a:rPr lang="zh-CN" altLang="en-US" smtClean="0"/>
              <a:t>17</a:t>
            </a:fld>
            <a:endParaRPr lang="zh-CN" altLang="en-US"/>
          </a:p>
        </p:txBody>
      </p:sp>
    </p:spTree>
    <p:extLst>
      <p:ext uri="{BB962C8B-B14F-4D97-AF65-F5344CB8AC3E}">
        <p14:creationId xmlns:p14="http://schemas.microsoft.com/office/powerpoint/2010/main" val="2539957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251871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78C5F6E2-40CE-45A1-825D-31B3C5B8A76E}" type="slidenum">
              <a:rPr lang="zh-CN" altLang="en-US" smtClean="0"/>
              <a:t>45</a:t>
            </a:fld>
            <a:endParaRPr lang="zh-CN" altLang="en-US"/>
          </a:p>
        </p:txBody>
      </p:sp>
    </p:spTree>
    <p:extLst>
      <p:ext uri="{BB962C8B-B14F-4D97-AF65-F5344CB8AC3E}">
        <p14:creationId xmlns:p14="http://schemas.microsoft.com/office/powerpoint/2010/main" val="9739848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203" name="Group 131"/>
          <p:cNvGrpSpPr/>
          <p:nvPr/>
        </p:nvGrpSpPr>
        <p:grpSpPr bwMode="auto">
          <a:xfrm flipH="1">
            <a:off x="16933" y="692150"/>
            <a:ext cx="12124267" cy="6165851"/>
            <a:chOff x="0" y="436"/>
            <a:chExt cx="5760" cy="3884"/>
          </a:xfrm>
        </p:grpSpPr>
        <p:sp>
          <p:nvSpPr>
            <p:cNvPr id="3204" name="Line 132"/>
            <p:cNvSpPr>
              <a:spLocks noChangeShapeType="1"/>
            </p:cNvSpPr>
            <p:nvPr/>
          </p:nvSpPr>
          <p:spPr bwMode="gray">
            <a:xfrm>
              <a:off x="1472" y="448"/>
              <a:ext cx="4288" cy="2946"/>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05" name="Line 133"/>
            <p:cNvSpPr>
              <a:spLocks noChangeShapeType="1"/>
            </p:cNvSpPr>
            <p:nvPr/>
          </p:nvSpPr>
          <p:spPr bwMode="gray">
            <a:xfrm>
              <a:off x="1472" y="448"/>
              <a:ext cx="4288" cy="3471"/>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06" name="Line 134"/>
            <p:cNvSpPr>
              <a:spLocks noChangeShapeType="1"/>
            </p:cNvSpPr>
            <p:nvPr/>
          </p:nvSpPr>
          <p:spPr bwMode="gray">
            <a:xfrm>
              <a:off x="1472" y="448"/>
              <a:ext cx="4067" cy="3872"/>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07" name="Line 135"/>
            <p:cNvSpPr>
              <a:spLocks noChangeShapeType="1"/>
            </p:cNvSpPr>
            <p:nvPr/>
          </p:nvSpPr>
          <p:spPr bwMode="gray">
            <a:xfrm>
              <a:off x="1472" y="448"/>
              <a:ext cx="3407" cy="3872"/>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08" name="Line 136"/>
            <p:cNvSpPr>
              <a:spLocks noChangeShapeType="1"/>
            </p:cNvSpPr>
            <p:nvPr/>
          </p:nvSpPr>
          <p:spPr bwMode="gray">
            <a:xfrm>
              <a:off x="1472" y="448"/>
              <a:ext cx="2787" cy="3872"/>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09" name="Line 137"/>
            <p:cNvSpPr>
              <a:spLocks noChangeShapeType="1"/>
            </p:cNvSpPr>
            <p:nvPr/>
          </p:nvSpPr>
          <p:spPr bwMode="gray">
            <a:xfrm>
              <a:off x="1472" y="448"/>
              <a:ext cx="2162" cy="3872"/>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10" name="Line 138"/>
            <p:cNvSpPr>
              <a:spLocks noChangeShapeType="1"/>
            </p:cNvSpPr>
            <p:nvPr/>
          </p:nvSpPr>
          <p:spPr bwMode="gray">
            <a:xfrm>
              <a:off x="1472" y="448"/>
              <a:ext cx="1612" cy="3872"/>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11" name="Line 139"/>
            <p:cNvSpPr>
              <a:spLocks noChangeShapeType="1"/>
            </p:cNvSpPr>
            <p:nvPr/>
          </p:nvSpPr>
          <p:spPr bwMode="gray">
            <a:xfrm>
              <a:off x="1472" y="448"/>
              <a:ext cx="1065" cy="3872"/>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12" name="Line 140"/>
            <p:cNvSpPr>
              <a:spLocks noChangeShapeType="1"/>
            </p:cNvSpPr>
            <p:nvPr/>
          </p:nvSpPr>
          <p:spPr bwMode="gray">
            <a:xfrm>
              <a:off x="1472" y="448"/>
              <a:ext cx="514" cy="3872"/>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13" name="Line 141"/>
            <p:cNvSpPr>
              <a:spLocks noChangeShapeType="1"/>
            </p:cNvSpPr>
            <p:nvPr/>
          </p:nvSpPr>
          <p:spPr bwMode="gray">
            <a:xfrm>
              <a:off x="1472" y="448"/>
              <a:ext cx="0" cy="3872"/>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14" name="Line 142"/>
            <p:cNvSpPr>
              <a:spLocks noChangeShapeType="1"/>
            </p:cNvSpPr>
            <p:nvPr/>
          </p:nvSpPr>
          <p:spPr bwMode="gray">
            <a:xfrm>
              <a:off x="1472" y="448"/>
              <a:ext cx="4288" cy="2549"/>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15" name="Line 143"/>
            <p:cNvSpPr>
              <a:spLocks noChangeShapeType="1"/>
            </p:cNvSpPr>
            <p:nvPr/>
          </p:nvSpPr>
          <p:spPr bwMode="gray">
            <a:xfrm>
              <a:off x="1472" y="448"/>
              <a:ext cx="4288" cy="2195"/>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16" name="Line 144"/>
            <p:cNvSpPr>
              <a:spLocks noChangeShapeType="1"/>
            </p:cNvSpPr>
            <p:nvPr/>
          </p:nvSpPr>
          <p:spPr bwMode="gray">
            <a:xfrm>
              <a:off x="1472" y="448"/>
              <a:ext cx="4288" cy="1891"/>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17" name="Line 145"/>
            <p:cNvSpPr>
              <a:spLocks noChangeShapeType="1"/>
            </p:cNvSpPr>
            <p:nvPr/>
          </p:nvSpPr>
          <p:spPr bwMode="gray">
            <a:xfrm>
              <a:off x="1472" y="448"/>
              <a:ext cx="4288" cy="1584"/>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18" name="Line 146"/>
            <p:cNvSpPr>
              <a:spLocks noChangeShapeType="1"/>
            </p:cNvSpPr>
            <p:nvPr/>
          </p:nvSpPr>
          <p:spPr bwMode="gray">
            <a:xfrm>
              <a:off x="1515" y="462"/>
              <a:ext cx="4245" cy="1307"/>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19" name="Line 147"/>
            <p:cNvSpPr>
              <a:spLocks noChangeShapeType="1"/>
            </p:cNvSpPr>
            <p:nvPr/>
          </p:nvSpPr>
          <p:spPr bwMode="gray">
            <a:xfrm>
              <a:off x="1472" y="448"/>
              <a:ext cx="4288" cy="1057"/>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20" name="Line 148"/>
            <p:cNvSpPr>
              <a:spLocks noChangeShapeType="1"/>
            </p:cNvSpPr>
            <p:nvPr/>
          </p:nvSpPr>
          <p:spPr bwMode="gray">
            <a:xfrm>
              <a:off x="1472" y="448"/>
              <a:ext cx="4288" cy="833"/>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21" name="Line 149"/>
            <p:cNvSpPr>
              <a:spLocks noChangeShapeType="1"/>
            </p:cNvSpPr>
            <p:nvPr/>
          </p:nvSpPr>
          <p:spPr bwMode="gray">
            <a:xfrm>
              <a:off x="1472" y="448"/>
              <a:ext cx="4288" cy="613"/>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22" name="Line 150"/>
            <p:cNvSpPr>
              <a:spLocks noChangeShapeType="1"/>
            </p:cNvSpPr>
            <p:nvPr/>
          </p:nvSpPr>
          <p:spPr bwMode="gray">
            <a:xfrm>
              <a:off x="1472" y="448"/>
              <a:ext cx="4288" cy="438"/>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23" name="Line 151"/>
            <p:cNvSpPr>
              <a:spLocks noChangeShapeType="1"/>
            </p:cNvSpPr>
            <p:nvPr/>
          </p:nvSpPr>
          <p:spPr bwMode="gray">
            <a:xfrm>
              <a:off x="1472" y="448"/>
              <a:ext cx="4288" cy="259"/>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24" name="Line 152"/>
            <p:cNvSpPr>
              <a:spLocks noChangeShapeType="1"/>
            </p:cNvSpPr>
            <p:nvPr/>
          </p:nvSpPr>
          <p:spPr bwMode="gray">
            <a:xfrm>
              <a:off x="1472" y="448"/>
              <a:ext cx="4288" cy="13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25" name="Line 153"/>
            <p:cNvSpPr>
              <a:spLocks noChangeShapeType="1"/>
            </p:cNvSpPr>
            <p:nvPr/>
          </p:nvSpPr>
          <p:spPr bwMode="gray">
            <a:xfrm flipH="1">
              <a:off x="0" y="449"/>
              <a:ext cx="1474"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26" name="Line 154"/>
            <p:cNvSpPr>
              <a:spLocks noChangeShapeType="1"/>
            </p:cNvSpPr>
            <p:nvPr/>
          </p:nvSpPr>
          <p:spPr bwMode="gray">
            <a:xfrm flipH="1">
              <a:off x="0" y="436"/>
              <a:ext cx="1474" cy="2514"/>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27" name="Line 155"/>
            <p:cNvSpPr>
              <a:spLocks noChangeShapeType="1"/>
            </p:cNvSpPr>
            <p:nvPr/>
          </p:nvSpPr>
          <p:spPr bwMode="gray">
            <a:xfrm flipH="1">
              <a:off x="0" y="462"/>
              <a:ext cx="1461" cy="3461"/>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28" name="Line 156"/>
            <p:cNvSpPr>
              <a:spLocks noChangeShapeType="1"/>
            </p:cNvSpPr>
            <p:nvPr/>
          </p:nvSpPr>
          <p:spPr bwMode="gray">
            <a:xfrm flipH="1">
              <a:off x="249" y="463"/>
              <a:ext cx="1215" cy="3857"/>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29" name="Line 157"/>
            <p:cNvSpPr>
              <a:spLocks noChangeShapeType="1"/>
            </p:cNvSpPr>
            <p:nvPr/>
          </p:nvSpPr>
          <p:spPr bwMode="gray">
            <a:xfrm flipH="1">
              <a:off x="657" y="472"/>
              <a:ext cx="808" cy="3848"/>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30" name="Line 158"/>
            <p:cNvSpPr>
              <a:spLocks noChangeShapeType="1"/>
            </p:cNvSpPr>
            <p:nvPr/>
          </p:nvSpPr>
          <p:spPr bwMode="gray">
            <a:xfrm flipH="1">
              <a:off x="1066" y="463"/>
              <a:ext cx="404" cy="3857"/>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31" name="Line 159"/>
            <p:cNvSpPr>
              <a:spLocks noChangeShapeType="1"/>
            </p:cNvSpPr>
            <p:nvPr/>
          </p:nvSpPr>
          <p:spPr bwMode="gray">
            <a:xfrm flipH="1">
              <a:off x="0" y="436"/>
              <a:ext cx="1474" cy="1875"/>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32" name="Line 160"/>
            <p:cNvSpPr>
              <a:spLocks noChangeShapeType="1"/>
            </p:cNvSpPr>
            <p:nvPr/>
          </p:nvSpPr>
          <p:spPr bwMode="gray">
            <a:xfrm flipH="1">
              <a:off x="0" y="466"/>
              <a:ext cx="1447" cy="1327"/>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33" name="Line 161"/>
            <p:cNvSpPr>
              <a:spLocks noChangeShapeType="1"/>
            </p:cNvSpPr>
            <p:nvPr/>
          </p:nvSpPr>
          <p:spPr bwMode="gray">
            <a:xfrm flipH="1">
              <a:off x="0" y="449"/>
              <a:ext cx="1474" cy="896"/>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34" name="Line 162"/>
            <p:cNvSpPr>
              <a:spLocks noChangeShapeType="1"/>
            </p:cNvSpPr>
            <p:nvPr/>
          </p:nvSpPr>
          <p:spPr bwMode="gray">
            <a:xfrm flipH="1">
              <a:off x="0" y="471"/>
              <a:ext cx="1435" cy="50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35" name="Line 163"/>
            <p:cNvSpPr>
              <a:spLocks noChangeShapeType="1"/>
            </p:cNvSpPr>
            <p:nvPr/>
          </p:nvSpPr>
          <p:spPr bwMode="gray">
            <a:xfrm flipH="1">
              <a:off x="0" y="463"/>
              <a:ext cx="1464" cy="206"/>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36" name="Line 164"/>
            <p:cNvSpPr>
              <a:spLocks noChangeShapeType="1"/>
            </p:cNvSpPr>
            <p:nvPr/>
          </p:nvSpPr>
          <p:spPr bwMode="gray">
            <a:xfrm flipH="1">
              <a:off x="0" y="436"/>
              <a:ext cx="1474" cy="124"/>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nvGrpSpPr>
            <p:cNvPr id="3237" name="Group 165"/>
            <p:cNvGrpSpPr/>
            <p:nvPr/>
          </p:nvGrpSpPr>
          <p:grpSpPr bwMode="auto">
            <a:xfrm>
              <a:off x="0" y="2063"/>
              <a:ext cx="5760" cy="1220"/>
              <a:chOff x="235" y="2750"/>
              <a:chExt cx="5241" cy="699"/>
            </a:xfrm>
          </p:grpSpPr>
          <p:sp>
            <p:nvSpPr>
              <p:cNvPr id="3238" name="Line 166"/>
              <p:cNvSpPr>
                <a:spLocks noChangeShapeType="1"/>
              </p:cNvSpPr>
              <p:nvPr/>
            </p:nvSpPr>
            <p:spPr bwMode="gray">
              <a:xfrm>
                <a:off x="235" y="3449"/>
                <a:ext cx="5241"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39" name="Line 167"/>
              <p:cNvSpPr>
                <a:spLocks noChangeShapeType="1"/>
              </p:cNvSpPr>
              <p:nvPr/>
            </p:nvSpPr>
            <p:spPr bwMode="gray">
              <a:xfrm>
                <a:off x="235" y="3191"/>
                <a:ext cx="5241"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40" name="Line 168"/>
              <p:cNvSpPr>
                <a:spLocks noChangeShapeType="1"/>
              </p:cNvSpPr>
              <p:nvPr/>
            </p:nvSpPr>
            <p:spPr bwMode="gray">
              <a:xfrm>
                <a:off x="235" y="2958"/>
                <a:ext cx="5239"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41" name="Line 169"/>
              <p:cNvSpPr>
                <a:spLocks noChangeShapeType="1"/>
              </p:cNvSpPr>
              <p:nvPr/>
            </p:nvSpPr>
            <p:spPr bwMode="gray">
              <a:xfrm>
                <a:off x="235" y="2750"/>
                <a:ext cx="5239"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sp>
          <p:nvSpPr>
            <p:cNvPr id="3242" name="Line 170"/>
            <p:cNvSpPr>
              <a:spLocks noChangeShapeType="1"/>
            </p:cNvSpPr>
            <p:nvPr/>
          </p:nvSpPr>
          <p:spPr bwMode="gray">
            <a:xfrm>
              <a:off x="0" y="1753"/>
              <a:ext cx="5760"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43" name="Line 171"/>
            <p:cNvSpPr>
              <a:spLocks noChangeShapeType="1"/>
            </p:cNvSpPr>
            <p:nvPr/>
          </p:nvSpPr>
          <p:spPr bwMode="gray">
            <a:xfrm flipV="1">
              <a:off x="0" y="1455"/>
              <a:ext cx="5760" cy="1"/>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44" name="Line 172"/>
            <p:cNvSpPr>
              <a:spLocks noChangeShapeType="1"/>
            </p:cNvSpPr>
            <p:nvPr/>
          </p:nvSpPr>
          <p:spPr bwMode="gray">
            <a:xfrm>
              <a:off x="0" y="1182"/>
              <a:ext cx="5760" cy="9"/>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45" name="Line 173"/>
            <p:cNvSpPr>
              <a:spLocks noChangeShapeType="1"/>
            </p:cNvSpPr>
            <p:nvPr/>
          </p:nvSpPr>
          <p:spPr bwMode="gray">
            <a:xfrm>
              <a:off x="0" y="965"/>
              <a:ext cx="5734"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46" name="Line 174"/>
            <p:cNvSpPr>
              <a:spLocks noChangeShapeType="1"/>
            </p:cNvSpPr>
            <p:nvPr/>
          </p:nvSpPr>
          <p:spPr bwMode="gray">
            <a:xfrm flipV="1">
              <a:off x="0" y="780"/>
              <a:ext cx="5760" cy="11"/>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47" name="Line 175"/>
            <p:cNvSpPr>
              <a:spLocks noChangeShapeType="1"/>
            </p:cNvSpPr>
            <p:nvPr/>
          </p:nvSpPr>
          <p:spPr bwMode="gray">
            <a:xfrm>
              <a:off x="0" y="661"/>
              <a:ext cx="5760" cy="7"/>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48" name="Line 176"/>
            <p:cNvSpPr>
              <a:spLocks noChangeShapeType="1"/>
            </p:cNvSpPr>
            <p:nvPr/>
          </p:nvSpPr>
          <p:spPr bwMode="gray">
            <a:xfrm flipV="1">
              <a:off x="0" y="558"/>
              <a:ext cx="5760" cy="17"/>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49" name="Line 177"/>
            <p:cNvSpPr>
              <a:spLocks noChangeShapeType="1"/>
            </p:cNvSpPr>
            <p:nvPr/>
          </p:nvSpPr>
          <p:spPr bwMode="gray">
            <a:xfrm>
              <a:off x="25" y="521"/>
              <a:ext cx="5735"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50" name="Line 178"/>
            <p:cNvSpPr>
              <a:spLocks noChangeShapeType="1"/>
            </p:cNvSpPr>
            <p:nvPr/>
          </p:nvSpPr>
          <p:spPr bwMode="gray">
            <a:xfrm>
              <a:off x="0" y="482"/>
              <a:ext cx="5760"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sp>
        <p:nvSpPr>
          <p:cNvPr id="3075" name="Rectangle 3"/>
          <p:cNvSpPr>
            <a:spLocks noGrp="1" noChangeArrowheads="1"/>
          </p:cNvSpPr>
          <p:nvPr>
            <p:ph type="subTitle" idx="1"/>
          </p:nvPr>
        </p:nvSpPr>
        <p:spPr bwMode="black">
          <a:xfrm>
            <a:off x="609600" y="5334000"/>
            <a:ext cx="9448800" cy="381000"/>
          </a:xfrm>
        </p:spPr>
        <p:txBody>
          <a:bodyPr/>
          <a:lstStyle>
            <a:lvl1pPr marL="0" indent="0">
              <a:buFont typeface="Wingdings" panose="05000000000000000000" pitchFamily="2" charset="2"/>
              <a:buNone/>
              <a:defRPr sz="2400" b="1">
                <a:solidFill>
                  <a:schemeClr val="tx2"/>
                </a:solidFill>
              </a:defRPr>
            </a:lvl1pPr>
          </a:lstStyle>
          <a:p>
            <a:pPr lvl="0"/>
            <a:r>
              <a:rPr lang="zh-CN" altLang="en-US" noProof="0"/>
              <a:t>单击此处编辑母版副标题样式</a:t>
            </a:r>
            <a:endParaRPr lang="en-US" altLang="zh-CN" noProof="0"/>
          </a:p>
        </p:txBody>
      </p:sp>
      <p:grpSp>
        <p:nvGrpSpPr>
          <p:cNvPr id="3251" name="Group 179"/>
          <p:cNvGrpSpPr/>
          <p:nvPr/>
        </p:nvGrpSpPr>
        <p:grpSpPr bwMode="auto">
          <a:xfrm flipH="1">
            <a:off x="0" y="0"/>
            <a:ext cx="12192000" cy="2159000"/>
            <a:chOff x="-1" y="0"/>
            <a:chExt cx="5769" cy="1360"/>
          </a:xfrm>
        </p:grpSpPr>
        <p:sp>
          <p:nvSpPr>
            <p:cNvPr id="3252" name="Freeform 180"/>
            <p:cNvSpPr/>
            <p:nvPr/>
          </p:nvSpPr>
          <p:spPr bwMode="gray">
            <a:xfrm>
              <a:off x="0" y="0"/>
              <a:ext cx="5768" cy="1360"/>
            </a:xfrm>
            <a:custGeom>
              <a:avLst/>
              <a:gdLst>
                <a:gd name="T0" fmla="*/ 0 w 5768"/>
                <a:gd name="T1" fmla="*/ 0 h 1360"/>
                <a:gd name="T2" fmla="*/ 0 w 5768"/>
                <a:gd name="T3" fmla="*/ 616 h 1360"/>
                <a:gd name="T4" fmla="*/ 1496 w 5768"/>
                <a:gd name="T5" fmla="*/ 460 h 1360"/>
                <a:gd name="T6" fmla="*/ 5768 w 5768"/>
                <a:gd name="T7" fmla="*/ 1360 h 1360"/>
                <a:gd name="T8" fmla="*/ 5768 w 5768"/>
                <a:gd name="T9" fmla="*/ 0 h 1360"/>
                <a:gd name="T10" fmla="*/ 0 w 5768"/>
                <a:gd name="T11" fmla="*/ 0 h 1360"/>
              </a:gdLst>
              <a:ahLst/>
              <a:cxnLst>
                <a:cxn ang="0">
                  <a:pos x="T0" y="T1"/>
                </a:cxn>
                <a:cxn ang="0">
                  <a:pos x="T2" y="T3"/>
                </a:cxn>
                <a:cxn ang="0">
                  <a:pos x="T4" y="T5"/>
                </a:cxn>
                <a:cxn ang="0">
                  <a:pos x="T6" y="T7"/>
                </a:cxn>
                <a:cxn ang="0">
                  <a:pos x="T8" y="T9"/>
                </a:cxn>
                <a:cxn ang="0">
                  <a:pos x="T10" y="T11"/>
                </a:cxn>
              </a:cxnLst>
              <a:rect l="0" t="0" r="r" b="b"/>
              <a:pathLst>
                <a:path w="5768" h="1360">
                  <a:moveTo>
                    <a:pt x="0" y="0"/>
                  </a:moveTo>
                  <a:lnTo>
                    <a:pt x="0" y="616"/>
                  </a:lnTo>
                  <a:cubicBezTo>
                    <a:pt x="72" y="608"/>
                    <a:pt x="264" y="510"/>
                    <a:pt x="1496" y="460"/>
                  </a:cubicBezTo>
                  <a:cubicBezTo>
                    <a:pt x="2728" y="411"/>
                    <a:pt x="4632" y="672"/>
                    <a:pt x="5768" y="1360"/>
                  </a:cubicBezTo>
                  <a:lnTo>
                    <a:pt x="5768" y="0"/>
                  </a:lnTo>
                  <a:lnTo>
                    <a:pt x="0" y="0"/>
                  </a:lnTo>
                  <a:close/>
                </a:path>
              </a:pathLst>
            </a:custGeom>
            <a:gradFill rotWithShape="1">
              <a:gsLst>
                <a:gs pos="0">
                  <a:schemeClr val="hlink"/>
                </a:gs>
                <a:gs pos="100000">
                  <a:schemeClr val="hlink">
                    <a:gamma/>
                    <a:shade val="63529"/>
                    <a:invGamma/>
                  </a:schemeClr>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3253" name="Freeform 181"/>
            <p:cNvSpPr/>
            <p:nvPr/>
          </p:nvSpPr>
          <p:spPr bwMode="gray">
            <a:xfrm>
              <a:off x="-1" y="0"/>
              <a:ext cx="5761" cy="1104"/>
            </a:xfrm>
            <a:custGeom>
              <a:avLst/>
              <a:gdLst>
                <a:gd name="T0" fmla="*/ 0 w 5761"/>
                <a:gd name="T1" fmla="*/ 0 h 1104"/>
                <a:gd name="T2" fmla="*/ 0 w 5761"/>
                <a:gd name="T3" fmla="*/ 632 h 1104"/>
                <a:gd name="T4" fmla="*/ 1521 w 5761"/>
                <a:gd name="T5" fmla="*/ 448 h 1104"/>
                <a:gd name="T6" fmla="*/ 5761 w 5761"/>
                <a:gd name="T7" fmla="*/ 1104 h 1104"/>
                <a:gd name="T8" fmla="*/ 5760 w 5761"/>
                <a:gd name="T9" fmla="*/ 8 h 1104"/>
                <a:gd name="T10" fmla="*/ 0 w 5761"/>
                <a:gd name="T11" fmla="*/ 0 h 1104"/>
              </a:gdLst>
              <a:ahLst/>
              <a:cxnLst>
                <a:cxn ang="0">
                  <a:pos x="T0" y="T1"/>
                </a:cxn>
                <a:cxn ang="0">
                  <a:pos x="T2" y="T3"/>
                </a:cxn>
                <a:cxn ang="0">
                  <a:pos x="T4" y="T5"/>
                </a:cxn>
                <a:cxn ang="0">
                  <a:pos x="T6" y="T7"/>
                </a:cxn>
                <a:cxn ang="0">
                  <a:pos x="T8" y="T9"/>
                </a:cxn>
                <a:cxn ang="0">
                  <a:pos x="T10" y="T11"/>
                </a:cxn>
              </a:cxnLst>
              <a:rect l="0" t="0" r="r" b="b"/>
              <a:pathLst>
                <a:path w="5761" h="1104">
                  <a:moveTo>
                    <a:pt x="0" y="0"/>
                  </a:moveTo>
                  <a:lnTo>
                    <a:pt x="0" y="632"/>
                  </a:lnTo>
                  <a:cubicBezTo>
                    <a:pt x="72" y="625"/>
                    <a:pt x="401" y="504"/>
                    <a:pt x="1521" y="448"/>
                  </a:cubicBezTo>
                  <a:cubicBezTo>
                    <a:pt x="2641" y="392"/>
                    <a:pt x="4505" y="504"/>
                    <a:pt x="5761" y="1104"/>
                  </a:cubicBezTo>
                  <a:lnTo>
                    <a:pt x="5760" y="8"/>
                  </a:lnTo>
                  <a:lnTo>
                    <a:pt x="0" y="0"/>
                  </a:lnTo>
                  <a:close/>
                </a:path>
              </a:pathLst>
            </a:custGeom>
            <a:gradFill rotWithShape="1">
              <a:gsLst>
                <a:gs pos="0">
                  <a:schemeClr val="hlink">
                    <a:gamma/>
                    <a:shade val="63529"/>
                    <a:invGamma/>
                  </a:schemeClr>
                </a:gs>
                <a:gs pos="100000">
                  <a:schemeClr val="hlink"/>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grpSp>
      <p:pic>
        <p:nvPicPr>
          <p:cNvPr id="3254" name="Picture 182" descr="figure07_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7518407" y="3124201"/>
            <a:ext cx="3263900" cy="2044700"/>
          </a:xfrm>
          <a:prstGeom prst="rect">
            <a:avLst/>
          </a:prstGeom>
          <a:noFill/>
          <a:extLst>
            <a:ext uri="{909E8E84-426E-40DD-AFC4-6F175D3DCCD1}">
              <a14:hiddenFill xmlns:a14="http://schemas.microsoft.com/office/drawing/2010/main">
                <a:solidFill>
                  <a:srgbClr val="FFFFFF"/>
                </a:solidFill>
              </a14:hiddenFill>
            </a:ext>
          </a:extLst>
        </p:spPr>
      </p:pic>
      <p:pic>
        <p:nvPicPr>
          <p:cNvPr id="3255" name="Picture 183" descr="figure07_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9359907" y="4005277"/>
            <a:ext cx="2832100" cy="1774825"/>
          </a:xfrm>
          <a:prstGeom prst="rect">
            <a:avLst/>
          </a:prstGeom>
          <a:noFill/>
          <a:extLst>
            <a:ext uri="{909E8E84-426E-40DD-AFC4-6F175D3DCCD1}">
              <a14:hiddenFill xmlns:a14="http://schemas.microsoft.com/office/drawing/2010/main">
                <a:solidFill>
                  <a:srgbClr val="FFFFFF"/>
                </a:solidFill>
              </a14:hiddenFill>
            </a:ext>
          </a:extLst>
        </p:spPr>
      </p:pic>
      <p:pic>
        <p:nvPicPr>
          <p:cNvPr id="3256" name="Picture 184" descr="figure07_o cop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8303684" y="4868866"/>
            <a:ext cx="2159000" cy="1352551"/>
          </a:xfrm>
          <a:prstGeom prst="rect">
            <a:avLst/>
          </a:prstGeom>
          <a:noFill/>
          <a:extLst>
            <a:ext uri="{909E8E84-426E-40DD-AFC4-6F175D3DCCD1}">
              <a14:hiddenFill xmlns:a14="http://schemas.microsoft.com/office/drawing/2010/main">
                <a:solidFill>
                  <a:srgbClr val="FFFFFF"/>
                </a:solidFill>
              </a14:hiddenFill>
            </a:ext>
          </a:extLst>
        </p:spPr>
      </p:pic>
      <p:sp>
        <p:nvSpPr>
          <p:cNvPr id="3258" name="Rectangle 186"/>
          <p:cNvSpPr>
            <a:spLocks noGrp="1" noChangeArrowheads="1"/>
          </p:cNvSpPr>
          <p:nvPr>
            <p:ph type="ctrTitle" sz="quarter"/>
          </p:nvPr>
        </p:nvSpPr>
        <p:spPr bwMode="gray">
          <a:xfrm>
            <a:off x="609600" y="4191000"/>
            <a:ext cx="7213600" cy="1219200"/>
          </a:xfrm>
          <a:prstGeom prst="rect">
            <a:avLst/>
          </a:prstGeom>
          <a:effectLst>
            <a:outerShdw dist="35921" dir="2700000" algn="ctr" rotWithShape="0">
              <a:schemeClr val="bg2"/>
            </a:outerShdw>
          </a:effectLst>
          <a:extLst>
            <a:ext uri="{909E8E84-426E-40DD-AFC4-6F175D3DCCD1}">
              <a14:hiddenFill xmlns:a14="http://schemas.microsoft.com/office/drawing/2010/main">
                <a:gradFill rotWithShape="1">
                  <a:gsLst>
                    <a:gs pos="0">
                      <a:schemeClr val="tx1"/>
                    </a:gs>
                    <a:gs pos="50000">
                      <a:schemeClr val="hlink"/>
                    </a:gs>
                    <a:gs pos="100000">
                      <a:schemeClr val="tx1"/>
                    </a:gs>
                  </a:gsLst>
                  <a:lin ang="0" scaled="1"/>
                </a:gradFill>
              </a14:hiddenFill>
            </a:ext>
          </a:extLst>
        </p:spPr>
        <p:txBody>
          <a:bodyPr/>
          <a:lstStyle>
            <a:lvl1pPr algn="l">
              <a:defRPr sz="4000">
                <a:solidFill>
                  <a:schemeClr val="tx1"/>
                </a:solidFill>
              </a:defRPr>
            </a:lvl1pPr>
          </a:lstStyle>
          <a:p>
            <a:pPr lvl="0"/>
            <a:r>
              <a:rPr lang="zh-CN" altLang="en-US" noProof="0"/>
              <a:t>单击此处编辑母版标题样式</a:t>
            </a:r>
            <a:endParaRPr lang="en-US" altLang="ko-KR"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竖排文字">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Date Placeholder 3"/>
          <p:cNvSpPr>
            <a:spLocks noGrp="1"/>
          </p:cNvSpPr>
          <p:nvPr>
            <p:ph type="dt" sz="half" idx="10"/>
          </p:nvPr>
        </p:nvSpPr>
        <p:spPr/>
        <p:txBody>
          <a:bodyPr/>
          <a:lstStyle>
            <a:lvl1pPr>
              <a:defRPr/>
            </a:lvl1pPr>
          </a:lstStyle>
          <a:p>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a:lvl1pPr>
          </a:lstStyle>
          <a:p>
            <a:fld id="{7AF33C28-A71A-4459-B48B-0CF3BFDAB261}" type="slidenum">
              <a:rPr lang="en-US" altLang="zh-CN" smtClean="0"/>
              <a:t>‹#›</a:t>
            </a:fld>
            <a:endParaRPr lang="en-US" altLang="zh-CN"/>
          </a:p>
        </p:txBody>
      </p:sp>
      <p:sp>
        <p:nvSpPr>
          <p:cNvPr id="7" name="Rectangle 2"/>
          <p:cNvSpPr>
            <a:spLocks noGrp="1" noChangeArrowheads="1"/>
          </p:cNvSpPr>
          <p:nvPr>
            <p:ph type="title"/>
          </p:nvPr>
        </p:nvSpPr>
        <p:spPr bwMode="white">
          <a:xfrm>
            <a:off x="713532" y="97068"/>
            <a:ext cx="10868869"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endParaRPr lang="en-US" altLang="zh-C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37652" y="209552"/>
            <a:ext cx="2698749" cy="6053139"/>
          </a:xfrm>
          <a:prstGeom prst="rect">
            <a:avLst/>
          </a:prstGeom>
        </p:spPr>
        <p:txBody>
          <a:bodyPr vert="eaVert"/>
          <a:lstStyle/>
          <a:p>
            <a:r>
              <a:rPr lang="zh-CN" altLang="en-US"/>
              <a:t>单击此处编辑母版标题样式</a:t>
            </a:r>
          </a:p>
        </p:txBody>
      </p:sp>
      <p:sp>
        <p:nvSpPr>
          <p:cNvPr id="3" name="Vertical Text Placeholder 2"/>
          <p:cNvSpPr>
            <a:spLocks noGrp="1"/>
          </p:cNvSpPr>
          <p:nvPr>
            <p:ph type="body" orient="vert" idx="1"/>
          </p:nvPr>
        </p:nvSpPr>
        <p:spPr>
          <a:xfrm>
            <a:off x="1035051" y="209552"/>
            <a:ext cx="7899400" cy="605313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Date Placeholder 3"/>
          <p:cNvSpPr>
            <a:spLocks noGrp="1"/>
          </p:cNvSpPr>
          <p:nvPr>
            <p:ph type="dt" sz="half" idx="10"/>
          </p:nvPr>
        </p:nvSpPr>
        <p:spPr/>
        <p:txBody>
          <a:bodyPr/>
          <a:lstStyle>
            <a:lvl1pPr>
              <a:defRPr/>
            </a:lvl1pPr>
          </a:lstStyle>
          <a:p>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a:lvl1pPr>
          </a:lstStyle>
          <a:p>
            <a:fld id="{7AF33C28-A71A-4459-B48B-0CF3BFDAB261}" type="slidenum">
              <a:rPr lang="en-US" altLang="zh-CN" smtClean="0"/>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标题和表格">
    <p:spTree>
      <p:nvGrpSpPr>
        <p:cNvPr id="1" name=""/>
        <p:cNvGrpSpPr/>
        <p:nvPr/>
      </p:nvGrpSpPr>
      <p:grpSpPr>
        <a:xfrm>
          <a:off x="0" y="0"/>
          <a:ext cx="0" cy="0"/>
          <a:chOff x="0" y="0"/>
          <a:chExt cx="0" cy="0"/>
        </a:xfrm>
      </p:grpSpPr>
      <p:sp>
        <p:nvSpPr>
          <p:cNvPr id="3" name="Table Placeholder 2"/>
          <p:cNvSpPr>
            <a:spLocks noGrp="1"/>
          </p:cNvSpPr>
          <p:nvPr>
            <p:ph type="tbl" idx="1" hasCustomPrompt="1"/>
          </p:nvPr>
        </p:nvSpPr>
        <p:spPr>
          <a:xfrm>
            <a:off x="1035052" y="1347789"/>
            <a:ext cx="10344149" cy="4914900"/>
          </a:xfrm>
        </p:spPr>
        <p:txBody>
          <a:bodyPr/>
          <a:lstStyle/>
          <a:p>
            <a:r>
              <a:rPr lang="zh-CN" altLang="en-US"/>
              <a:t>单击图标添加表格</a:t>
            </a:r>
          </a:p>
        </p:txBody>
      </p:sp>
      <p:sp>
        <p:nvSpPr>
          <p:cNvPr id="4" name="Date Placeholder 3"/>
          <p:cNvSpPr>
            <a:spLocks noGrp="1"/>
          </p:cNvSpPr>
          <p:nvPr>
            <p:ph type="dt" sz="half" idx="10"/>
          </p:nvPr>
        </p:nvSpPr>
        <p:spPr>
          <a:xfrm>
            <a:off x="609600" y="6429388"/>
            <a:ext cx="2844800" cy="320675"/>
          </a:xfrm>
        </p:spPr>
        <p:txBody>
          <a:bodyPr/>
          <a:lstStyle>
            <a:lvl1pPr>
              <a:defRPr/>
            </a:lvl1pPr>
          </a:lstStyle>
          <a:p>
            <a:endParaRPr lang="en-US" altLang="zh-CN"/>
          </a:p>
        </p:txBody>
      </p:sp>
      <p:sp>
        <p:nvSpPr>
          <p:cNvPr id="5" name="Footer Placeholder 4"/>
          <p:cNvSpPr>
            <a:spLocks noGrp="1"/>
          </p:cNvSpPr>
          <p:nvPr>
            <p:ph type="ftr" sz="quarter" idx="11"/>
          </p:nvPr>
        </p:nvSpPr>
        <p:spPr>
          <a:xfrm>
            <a:off x="4165600" y="6429388"/>
            <a:ext cx="3860800" cy="320675"/>
          </a:xfrm>
        </p:spPr>
        <p:txBody>
          <a:bodyPr/>
          <a:lstStyle>
            <a:lvl1pPr>
              <a:defRPr/>
            </a:lvl1pPr>
          </a:lstStyle>
          <a:p>
            <a:endParaRPr lang="en-US" altLang="zh-CN"/>
          </a:p>
        </p:txBody>
      </p:sp>
      <p:sp>
        <p:nvSpPr>
          <p:cNvPr id="6" name="Slide Number Placeholder 5"/>
          <p:cNvSpPr>
            <a:spLocks noGrp="1"/>
          </p:cNvSpPr>
          <p:nvPr>
            <p:ph type="sldNum" sz="quarter" idx="12"/>
          </p:nvPr>
        </p:nvSpPr>
        <p:spPr>
          <a:xfrm>
            <a:off x="8737600" y="6429388"/>
            <a:ext cx="2844800" cy="320675"/>
          </a:xfrm>
        </p:spPr>
        <p:txBody>
          <a:bodyPr/>
          <a:lstStyle>
            <a:lvl1pPr>
              <a:defRPr/>
            </a:lvl1pPr>
          </a:lstStyle>
          <a:p>
            <a:fld id="{7AF33C28-A71A-4459-B48B-0CF3BFDAB261}" type="slidenum">
              <a:rPr lang="en-US" altLang="zh-CN" smtClean="0"/>
              <a:t>‹#›</a:t>
            </a:fld>
            <a:endParaRPr lang="en-US" altLang="zh-CN"/>
          </a:p>
        </p:txBody>
      </p:sp>
      <p:sp>
        <p:nvSpPr>
          <p:cNvPr id="7" name="Rectangle 2"/>
          <p:cNvSpPr>
            <a:spLocks noGrp="1" noChangeArrowheads="1"/>
          </p:cNvSpPr>
          <p:nvPr>
            <p:ph type="title"/>
          </p:nvPr>
        </p:nvSpPr>
        <p:spPr bwMode="white">
          <a:xfrm>
            <a:off x="713532" y="97067"/>
            <a:ext cx="10868869"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endParaRPr lang="en-US" altLang="zh-CN"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zh-CN"/>
          </a:p>
        </p:txBody>
      </p:sp>
      <p:sp>
        <p:nvSpPr>
          <p:cNvPr id="3" name="Footer Placeholder 2"/>
          <p:cNvSpPr>
            <a:spLocks noGrp="1"/>
          </p:cNvSpPr>
          <p:nvPr>
            <p:ph type="ftr" sz="quarter" idx="11"/>
          </p:nvPr>
        </p:nvSpPr>
        <p:spPr/>
        <p:txBody>
          <a:bodyPr/>
          <a:lstStyle>
            <a:lvl1pPr>
              <a:defRPr/>
            </a:lvl1pPr>
          </a:lstStyle>
          <a:p>
            <a:endParaRPr lang="en-US" altLang="zh-CN"/>
          </a:p>
        </p:txBody>
      </p:sp>
      <p:sp>
        <p:nvSpPr>
          <p:cNvPr id="4" name="Slide Number Placeholder 3"/>
          <p:cNvSpPr>
            <a:spLocks noGrp="1"/>
          </p:cNvSpPr>
          <p:nvPr>
            <p:ph type="sldNum" sz="quarter" idx="12"/>
          </p:nvPr>
        </p:nvSpPr>
        <p:spPr/>
        <p:txBody>
          <a:bodyPr/>
          <a:lstStyle>
            <a:lvl1pPr>
              <a:defRPr/>
            </a:lvl1pPr>
          </a:lstStyle>
          <a:p>
            <a:fld id="{379389A8-1677-4C0F-B809-29B75D50ED75}" type="slidenum">
              <a:rPr lang="en-US" altLang="zh-CN"/>
              <a:t>‹#›</a:t>
            </a:fld>
            <a:endParaRPr lang="en-US" altLang="zh-CN"/>
          </a:p>
        </p:txBody>
      </p:sp>
      <p:sp>
        <p:nvSpPr>
          <p:cNvPr id="5" name="Rectangle 2"/>
          <p:cNvSpPr>
            <a:spLocks noGrp="1" noChangeArrowheads="1"/>
          </p:cNvSpPr>
          <p:nvPr>
            <p:ph type="title"/>
          </p:nvPr>
        </p:nvSpPr>
        <p:spPr bwMode="white">
          <a:xfrm>
            <a:off x="713532" y="97068"/>
            <a:ext cx="10868869"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en-US" altLang="zh-CN" dirty="0"/>
              <a:t>Click to edit Master title style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717" y="987441"/>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840330" y="987440"/>
            <a:ext cx="3932767" cy="488156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p:cNvSpPr>
            <a:spLocks noGrp="1"/>
          </p:cNvSpPr>
          <p:nvPr>
            <p:ph type="dt" sz="half" idx="10"/>
          </p:nvPr>
        </p:nvSpPr>
        <p:spPr/>
        <p:txBody>
          <a:bodyPr/>
          <a:lstStyle>
            <a:lvl1pPr>
              <a:defRPr/>
            </a:lvl1pPr>
          </a:lstStyle>
          <a:p>
            <a:endParaRPr lang="en-US" altLang="zh-CN"/>
          </a:p>
        </p:txBody>
      </p:sp>
      <p:sp>
        <p:nvSpPr>
          <p:cNvPr id="6" name="Footer Placeholder 5"/>
          <p:cNvSpPr>
            <a:spLocks noGrp="1"/>
          </p:cNvSpPr>
          <p:nvPr>
            <p:ph type="ftr" sz="quarter" idx="11"/>
          </p:nvPr>
        </p:nvSpPr>
        <p:spPr/>
        <p:txBody>
          <a:bodyPr/>
          <a:lstStyle>
            <a:lvl1pPr>
              <a:defRPr/>
            </a:lvl1pPr>
          </a:lstStyle>
          <a:p>
            <a:endParaRPr lang="en-US" altLang="zh-CN"/>
          </a:p>
        </p:txBody>
      </p:sp>
      <p:sp>
        <p:nvSpPr>
          <p:cNvPr id="7" name="Slide Number Placeholder 6"/>
          <p:cNvSpPr>
            <a:spLocks noGrp="1"/>
          </p:cNvSpPr>
          <p:nvPr>
            <p:ph type="sldNum" sz="quarter" idx="12"/>
          </p:nvPr>
        </p:nvSpPr>
        <p:spPr/>
        <p:txBody>
          <a:bodyPr/>
          <a:lstStyle>
            <a:lvl1pPr>
              <a:defRPr/>
            </a:lvl1pPr>
          </a:lstStyle>
          <a:p>
            <a:fld id="{822A0A86-BB8A-4798-B428-7128DEC84247}" type="slidenum">
              <a:rPr lang="en-US" altLang="zh-CN"/>
              <a:t>‹#›</a:t>
            </a:fld>
            <a:endParaRPr lang="en-US" altLang="zh-CN"/>
          </a:p>
        </p:txBody>
      </p:sp>
      <p:sp>
        <p:nvSpPr>
          <p:cNvPr id="8" name="Rectangle 2"/>
          <p:cNvSpPr>
            <a:spLocks noGrp="1" noChangeArrowheads="1"/>
          </p:cNvSpPr>
          <p:nvPr>
            <p:ph type="title"/>
          </p:nvPr>
        </p:nvSpPr>
        <p:spPr bwMode="white">
          <a:xfrm>
            <a:off x="713532" y="97068"/>
            <a:ext cx="10868869"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en-US" altLang="zh-CN" dirty="0"/>
              <a:t>Click to edit Master title style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lvl1pPr>
              <a:defRPr/>
            </a:lvl1pPr>
          </a:lstStyle>
          <a:p>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a:lvl1pPr>
          </a:lstStyle>
          <a:p>
            <a:fld id="{18D501E9-4A3E-4E05-A7B2-100BA5E08C49}" type="slidenum">
              <a:rPr lang="en-US" altLang="zh-CN"/>
              <a:t>‹#›</a:t>
            </a:fld>
            <a:endParaRPr lang="en-US" altLang="zh-CN"/>
          </a:p>
        </p:txBody>
      </p:sp>
      <p:sp>
        <p:nvSpPr>
          <p:cNvPr id="7" name="Rectangle 2"/>
          <p:cNvSpPr>
            <a:spLocks noGrp="1" noChangeArrowheads="1"/>
          </p:cNvSpPr>
          <p:nvPr>
            <p:ph type="title"/>
          </p:nvPr>
        </p:nvSpPr>
        <p:spPr bwMode="white">
          <a:xfrm>
            <a:off x="713532" y="97068"/>
            <a:ext cx="10868869"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en-US" altLang="zh-CN" dirty="0"/>
              <a:t>Click to edit Master title style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p>
            <a:fld id="{7AF33C28-A71A-4459-B48B-0CF3BFDAB261}" type="slidenum">
              <a:rPr lang="en-US" altLang="zh-CN" smtClean="0"/>
              <a:t>‹#›</a:t>
            </a:fld>
            <a:endParaRPr lang="en-US" altLang="zh-CN"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228600" indent="-228600">
              <a:buClr>
                <a:schemeClr val="accent6">
                  <a:lumMod val="75000"/>
                </a:schemeClr>
              </a:buClr>
              <a:defRPr lang="en-US" altLang="zh-CN" sz="3600" kern="1200" dirty="0" smtClean="0">
                <a:solidFill>
                  <a:schemeClr val="tx1"/>
                </a:solidFill>
                <a:latin typeface="+mn-lt"/>
                <a:ea typeface="+mn-ea"/>
                <a:cs typeface="+mn-cs"/>
              </a:defRPr>
            </a:lvl1pPr>
          </a:lstStyle>
          <a:p>
            <a:pPr marL="342900" lvl="0" indent="-342900" algn="l" rtl="0" eaLnBrk="1" fontAlgn="base" hangingPunct="1">
              <a:spcBef>
                <a:spcPct val="20000"/>
              </a:spcBef>
              <a:spcAft>
                <a:spcPct val="0"/>
              </a:spcAft>
              <a:buClr>
                <a:schemeClr val="hlink"/>
              </a:buClr>
              <a:buFont typeface="Wingdings" panose="05000000000000000000" pitchFamily="2" charset="2"/>
              <a:buChar char="v"/>
            </a:pPr>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10"/>
          </p:nvPr>
        </p:nvSpPr>
        <p:spPr/>
        <p:txBody>
          <a:bodyPr/>
          <a:lstStyle/>
          <a:p>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9CA331A9-1DD5-4C34-BAC9-1026D4AF2589}" type="slidenum">
              <a:rPr lang="en-US" altLang="zh-CN" smtClean="0"/>
              <a:t>‹#›</a:t>
            </a:fld>
            <a:endParaRPr lang="en-US" altLang="zh-CN"/>
          </a:p>
        </p:txBody>
      </p:sp>
      <p:sp>
        <p:nvSpPr>
          <p:cNvPr id="7" name="Title Placeholder 1"/>
          <p:cNvSpPr>
            <a:spLocks noGrp="1"/>
          </p:cNvSpPr>
          <p:nvPr>
            <p:ph type="title"/>
          </p:nvPr>
        </p:nvSpPr>
        <p:spPr>
          <a:xfrm>
            <a:off x="838200" y="0"/>
            <a:ext cx="10515600" cy="700039"/>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228600" indent="-228600">
              <a:buClr>
                <a:schemeClr val="accent6">
                  <a:lumMod val="75000"/>
                </a:schemeClr>
              </a:buClr>
              <a:defRPr lang="en-US" altLang="zh-CN" sz="3600" kern="1200" dirty="0" smtClean="0">
                <a:solidFill>
                  <a:schemeClr val="tx1"/>
                </a:solidFill>
                <a:latin typeface="+mn-lt"/>
                <a:ea typeface="+mn-ea"/>
                <a:cs typeface="+mn-cs"/>
              </a:defRPr>
            </a:lvl1pPr>
          </a:lstStyle>
          <a:p>
            <a:pPr marL="342900" lvl="0" indent="-342900" algn="l" rtl="0" eaLnBrk="1" fontAlgn="base" hangingPunct="1">
              <a:spcBef>
                <a:spcPct val="20000"/>
              </a:spcBef>
              <a:spcAft>
                <a:spcPct val="0"/>
              </a:spcAft>
              <a:buClr>
                <a:schemeClr val="hlink"/>
              </a:buClr>
              <a:buFont typeface="Wingdings" panose="05000000000000000000" pitchFamily="2" charset="2"/>
              <a:buChar char="v"/>
            </a:pPr>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10"/>
          </p:nvPr>
        </p:nvSpPr>
        <p:spPr/>
        <p:txBody>
          <a:bodyPr/>
          <a:lstStyle/>
          <a:p>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9CA331A9-1DD5-4C34-BAC9-1026D4AF2589}" type="slidenum">
              <a:rPr lang="en-US" altLang="zh-CN" smtClean="0"/>
              <a:t>‹#›</a:t>
            </a:fld>
            <a:endParaRPr lang="en-US" altLang="zh-CN"/>
          </a:p>
        </p:txBody>
      </p:sp>
      <p:sp>
        <p:nvSpPr>
          <p:cNvPr id="7" name="Title Placeholder 1"/>
          <p:cNvSpPr>
            <a:spLocks noGrp="1"/>
          </p:cNvSpPr>
          <p:nvPr>
            <p:ph type="title"/>
          </p:nvPr>
        </p:nvSpPr>
        <p:spPr>
          <a:xfrm>
            <a:off x="838200" y="0"/>
            <a:ext cx="10515600" cy="700039"/>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ltLang="zh-CN"/>
          </a:p>
        </p:txBody>
      </p:sp>
      <p:sp>
        <p:nvSpPr>
          <p:cNvPr id="4" name="Footer Placeholder 3"/>
          <p:cNvSpPr>
            <a:spLocks noGrp="1"/>
          </p:cNvSpPr>
          <p:nvPr>
            <p:ph type="ftr" sz="quarter" idx="11"/>
          </p:nvPr>
        </p:nvSpPr>
        <p:spPr/>
        <p:txBody>
          <a:bodyPr/>
          <a:lstStyle/>
          <a:p>
            <a:endParaRPr lang="en-US" altLang="zh-CN"/>
          </a:p>
        </p:txBody>
      </p:sp>
      <p:sp>
        <p:nvSpPr>
          <p:cNvPr id="5" name="Slide Number Placeholder 4"/>
          <p:cNvSpPr>
            <a:spLocks noGrp="1"/>
          </p:cNvSpPr>
          <p:nvPr>
            <p:ph type="sldNum" sz="quarter" idx="12"/>
          </p:nvPr>
        </p:nvSpPr>
        <p:spPr/>
        <p:txBody>
          <a:bodyPr/>
          <a:lstStyle/>
          <a:p>
            <a:fld id="{DA4B5A7A-C1F9-424D-947B-90EDE0F0E62C}" type="slidenum">
              <a:rPr lang="en-US" altLang="zh-CN" smtClean="0"/>
              <a:t>‹#›</a:t>
            </a:fld>
            <a:endParaRPr lang="en-US" altLang="zh-CN"/>
          </a:p>
        </p:txBody>
      </p:sp>
      <p:sp>
        <p:nvSpPr>
          <p:cNvPr id="6" name="Title Placeholder 1"/>
          <p:cNvSpPr>
            <a:spLocks noGrp="1"/>
          </p:cNvSpPr>
          <p:nvPr>
            <p:ph type="title"/>
          </p:nvPr>
        </p:nvSpPr>
        <p:spPr>
          <a:xfrm>
            <a:off x="838200" y="0"/>
            <a:ext cx="10515600" cy="700039"/>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13532" y="130576"/>
            <a:ext cx="10868869" cy="563563"/>
          </a:xfrm>
          <a:prstGeom prst="rect">
            <a:avLst/>
          </a:prstGeom>
        </p:spPr>
        <p:txBody>
          <a:bodyPr/>
          <a:lstStyle/>
          <a:p>
            <a:r>
              <a:rPr lang="zh-CN" altLang="en-US"/>
              <a:t>单击此处编辑母版标题样式</a:t>
            </a:r>
            <a:endParaRPr lang="zh-CN" altLang="en-US" dirty="0"/>
          </a:p>
        </p:txBody>
      </p:sp>
      <p:sp>
        <p:nvSpPr>
          <p:cNvPr id="3" name="Content Placeholder 2"/>
          <p:cNvSpPr>
            <a:spLocks noGrp="1"/>
          </p:cNvSpPr>
          <p:nvPr>
            <p:ph idx="1"/>
          </p:nvPr>
        </p:nvSpPr>
        <p:spPr/>
        <p:txBody>
          <a:bodyPr/>
          <a:lstStyle>
            <a:lvl1pPr>
              <a:defRPr sz="3600"/>
            </a:lvl1pPr>
            <a:lvl2pPr>
              <a:defRPr sz="3200"/>
            </a:lvl2pPr>
            <a:lvl3pPr>
              <a:defRPr sz="2800"/>
            </a:lvl3pPr>
            <a:lvl4pPr>
              <a:defRPr sz="2400"/>
            </a:lvl4pPr>
            <a:lvl5pPr>
              <a:defRPr sz="24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4" name="Date Placeholder 3"/>
          <p:cNvSpPr>
            <a:spLocks noGrp="1"/>
          </p:cNvSpPr>
          <p:nvPr>
            <p:ph type="dt" sz="half" idx="10"/>
          </p:nvPr>
        </p:nvSpPr>
        <p:spPr/>
        <p:txBody>
          <a:bodyPr/>
          <a:lstStyle>
            <a:lvl1pPr>
              <a:defRPr/>
            </a:lvl1pPr>
          </a:lstStyle>
          <a:p>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a:lvl1pPr>
          </a:lstStyle>
          <a:p>
            <a:fld id="{7AF33C28-A71A-4459-B48B-0CF3BFDAB261}" type="slidenum">
              <a:rPr lang="en-US" altLang="zh-CN" smtClean="0"/>
              <a:t>‹#›</a:t>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ltLang="zh-CN"/>
          </a:p>
        </p:txBody>
      </p:sp>
      <p:sp>
        <p:nvSpPr>
          <p:cNvPr id="4" name="Footer Placeholder 3"/>
          <p:cNvSpPr>
            <a:spLocks noGrp="1"/>
          </p:cNvSpPr>
          <p:nvPr>
            <p:ph type="ftr" sz="quarter" idx="11"/>
          </p:nvPr>
        </p:nvSpPr>
        <p:spPr/>
        <p:txBody>
          <a:bodyPr/>
          <a:lstStyle/>
          <a:p>
            <a:endParaRPr lang="en-US" altLang="zh-CN"/>
          </a:p>
        </p:txBody>
      </p:sp>
      <p:sp>
        <p:nvSpPr>
          <p:cNvPr id="5" name="Slide Number Placeholder 4"/>
          <p:cNvSpPr>
            <a:spLocks noGrp="1"/>
          </p:cNvSpPr>
          <p:nvPr>
            <p:ph type="sldNum" sz="quarter" idx="12"/>
          </p:nvPr>
        </p:nvSpPr>
        <p:spPr/>
        <p:txBody>
          <a:bodyPr/>
          <a:lstStyle/>
          <a:p>
            <a:fld id="{DA4B5A7A-C1F9-424D-947B-90EDE0F0E62C}" type="slidenum">
              <a:rPr lang="en-US" altLang="zh-CN" smtClean="0"/>
              <a:t>‹#›</a:t>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228600" indent="-228600">
              <a:buClr>
                <a:schemeClr val="accent6">
                  <a:lumMod val="75000"/>
                </a:schemeClr>
              </a:buClr>
              <a:defRPr lang="en-US" altLang="zh-CN" sz="3600" kern="1200" dirty="0" smtClean="0">
                <a:solidFill>
                  <a:schemeClr val="tx1"/>
                </a:solidFill>
                <a:latin typeface="+mn-lt"/>
                <a:ea typeface="+mn-ea"/>
                <a:cs typeface="+mn-cs"/>
              </a:defRPr>
            </a:lvl1pPr>
          </a:lstStyle>
          <a:p>
            <a:pPr marL="342900" lvl="0" indent="-342900" algn="l" rtl="0" eaLnBrk="1" fontAlgn="base" hangingPunct="1">
              <a:spcBef>
                <a:spcPct val="20000"/>
              </a:spcBef>
              <a:spcAft>
                <a:spcPct val="0"/>
              </a:spcAft>
              <a:buClr>
                <a:schemeClr val="hlink"/>
              </a:buClr>
              <a:buFont typeface="Wingdings" panose="05000000000000000000" pitchFamily="2" charset="2"/>
              <a:buChar char="v"/>
            </a:pPr>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10"/>
          </p:nvPr>
        </p:nvSpPr>
        <p:spPr/>
        <p:txBody>
          <a:bodyPr/>
          <a:lstStyle/>
          <a:p>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9CA331A9-1DD5-4C34-BAC9-1026D4AF2589}" type="slidenum">
              <a:rPr lang="en-US" altLang="zh-CN" smtClean="0"/>
              <a:t>‹#›</a:t>
            </a:fld>
            <a:endParaRPr lang="en-US" altLang="zh-CN"/>
          </a:p>
        </p:txBody>
      </p:sp>
      <p:sp>
        <p:nvSpPr>
          <p:cNvPr id="7" name="Title Placeholder 1"/>
          <p:cNvSpPr>
            <a:spLocks noGrp="1"/>
          </p:cNvSpPr>
          <p:nvPr>
            <p:ph type="title"/>
          </p:nvPr>
        </p:nvSpPr>
        <p:spPr>
          <a:xfrm>
            <a:off x="838200" y="0"/>
            <a:ext cx="10515600" cy="700039"/>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228600" indent="-228600">
              <a:buClr>
                <a:schemeClr val="accent6">
                  <a:lumMod val="75000"/>
                </a:schemeClr>
              </a:buClr>
              <a:defRPr lang="en-US" altLang="zh-CN" sz="3600" kern="1200" dirty="0" smtClean="0">
                <a:solidFill>
                  <a:schemeClr val="tx1"/>
                </a:solidFill>
                <a:latin typeface="+mn-lt"/>
                <a:ea typeface="+mn-ea"/>
                <a:cs typeface="+mn-cs"/>
              </a:defRPr>
            </a:lvl1pPr>
          </a:lstStyle>
          <a:p>
            <a:pPr marL="342900" lvl="0" indent="-342900" algn="l" rtl="0" eaLnBrk="1" fontAlgn="base" hangingPunct="1">
              <a:spcBef>
                <a:spcPct val="20000"/>
              </a:spcBef>
              <a:spcAft>
                <a:spcPct val="0"/>
              </a:spcAft>
              <a:buClr>
                <a:schemeClr val="hlink"/>
              </a:buClr>
              <a:buFont typeface="Wingdings" panose="05000000000000000000" pitchFamily="2" charset="2"/>
              <a:buChar char="v"/>
            </a:pPr>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10"/>
          </p:nvPr>
        </p:nvSpPr>
        <p:spPr/>
        <p:txBody>
          <a:bodyPr/>
          <a:lstStyle/>
          <a:p>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9CA331A9-1DD5-4C34-BAC9-1026D4AF2589}" type="slidenum">
              <a:rPr lang="en-US" altLang="zh-CN" smtClean="0"/>
              <a:t>‹#›</a:t>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228600" indent="-228600">
              <a:buClr>
                <a:schemeClr val="accent6">
                  <a:lumMod val="75000"/>
                </a:schemeClr>
              </a:buClr>
              <a:defRPr lang="en-US" altLang="zh-CN" sz="3600" kern="1200" dirty="0" smtClean="0">
                <a:solidFill>
                  <a:schemeClr val="tx1"/>
                </a:solidFill>
                <a:latin typeface="+mn-lt"/>
                <a:ea typeface="+mn-ea"/>
                <a:cs typeface="+mn-cs"/>
              </a:defRPr>
            </a:lvl1pPr>
          </a:lstStyle>
          <a:p>
            <a:pPr marL="342900" lvl="0" indent="-342900" algn="l" rtl="0" eaLnBrk="1" fontAlgn="base" hangingPunct="1">
              <a:spcBef>
                <a:spcPct val="20000"/>
              </a:spcBef>
              <a:spcAft>
                <a:spcPct val="0"/>
              </a:spcAft>
              <a:buClr>
                <a:schemeClr val="hlink"/>
              </a:buClr>
              <a:buFont typeface="Wingdings" panose="05000000000000000000" pitchFamily="2" charset="2"/>
              <a:buChar char="v"/>
            </a:pPr>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10"/>
          </p:nvPr>
        </p:nvSpPr>
        <p:spPr/>
        <p:txBody>
          <a:bodyPr/>
          <a:lstStyle/>
          <a:p>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9CA331A9-1DD5-4C34-BAC9-1026D4AF2589}" type="slidenum">
              <a:rPr lang="en-US" altLang="zh-CN" smtClean="0"/>
              <a:t>‹#›</a:t>
            </a:fld>
            <a:endParaRPr lang="en-US" altLang="zh-CN"/>
          </a:p>
        </p:txBody>
      </p:sp>
      <p:sp>
        <p:nvSpPr>
          <p:cNvPr id="7" name="Title Placeholder 1"/>
          <p:cNvSpPr>
            <a:spLocks noGrp="1"/>
          </p:cNvSpPr>
          <p:nvPr>
            <p:ph type="title"/>
          </p:nvPr>
        </p:nvSpPr>
        <p:spPr>
          <a:xfrm>
            <a:off x="838200" y="0"/>
            <a:ext cx="10515600" cy="700039"/>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52"/>
            <a:ext cx="10515600" cy="2852737"/>
          </a:xfrm>
          <a:prstGeom prst="rect">
            <a:avLst/>
          </a:prstGeom>
        </p:spPr>
        <p:txBody>
          <a:bodyPr anchor="b"/>
          <a:lstStyle>
            <a:lvl1pPr>
              <a:defRPr sz="6000"/>
            </a:lvl1pPr>
          </a:lstStyle>
          <a:p>
            <a:r>
              <a:rPr lang="zh-CN" altLang="en-US"/>
              <a:t>单击此处编辑母版标题样式</a:t>
            </a:r>
          </a:p>
        </p:txBody>
      </p:sp>
      <p:sp>
        <p:nvSpPr>
          <p:cNvPr id="3" name="Text Placeholder 2"/>
          <p:cNvSpPr>
            <a:spLocks noGrp="1"/>
          </p:cNvSpPr>
          <p:nvPr>
            <p:ph type="body" idx="1"/>
          </p:nvPr>
        </p:nvSpPr>
        <p:spPr>
          <a:xfrm>
            <a:off x="831851" y="4589476"/>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Date Placeholder 3"/>
          <p:cNvSpPr>
            <a:spLocks noGrp="1"/>
          </p:cNvSpPr>
          <p:nvPr>
            <p:ph type="dt" sz="half" idx="10"/>
          </p:nvPr>
        </p:nvSpPr>
        <p:spPr/>
        <p:txBody>
          <a:bodyPr/>
          <a:lstStyle>
            <a:lvl1pPr>
              <a:defRPr/>
            </a:lvl1pPr>
          </a:lstStyle>
          <a:p>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a:lvl1pPr>
          </a:lstStyle>
          <a:p>
            <a:fld id="{7AF33C28-A71A-4459-B48B-0CF3BFDAB261}" type="slidenum">
              <a:rPr lang="en-US" altLang="zh-CN" smtClean="0"/>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911424" y="116646"/>
            <a:ext cx="10467776" cy="563563"/>
          </a:xfrm>
          <a:prstGeom prst="rect">
            <a:avLst/>
          </a:prstGeom>
        </p:spPr>
        <p:txBody>
          <a:bodyPr/>
          <a:lstStyle/>
          <a:p>
            <a:r>
              <a:rPr lang="zh-CN" altLang="en-US"/>
              <a:t>单击此处编辑母版标题样式</a:t>
            </a:r>
          </a:p>
        </p:txBody>
      </p:sp>
      <p:sp>
        <p:nvSpPr>
          <p:cNvPr id="3" name="Content Placeholder 2"/>
          <p:cNvSpPr>
            <a:spLocks noGrp="1"/>
          </p:cNvSpPr>
          <p:nvPr>
            <p:ph sz="half" idx="1"/>
          </p:nvPr>
        </p:nvSpPr>
        <p:spPr>
          <a:xfrm>
            <a:off x="1035051" y="1347789"/>
            <a:ext cx="5069416" cy="49149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Content Placeholder 3"/>
          <p:cNvSpPr>
            <a:spLocks noGrp="1"/>
          </p:cNvSpPr>
          <p:nvPr>
            <p:ph sz="half" idx="2"/>
          </p:nvPr>
        </p:nvSpPr>
        <p:spPr>
          <a:xfrm>
            <a:off x="6307668" y="1347789"/>
            <a:ext cx="5071533" cy="49149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Date Placeholder 4"/>
          <p:cNvSpPr>
            <a:spLocks noGrp="1"/>
          </p:cNvSpPr>
          <p:nvPr>
            <p:ph type="dt" sz="half" idx="10"/>
          </p:nvPr>
        </p:nvSpPr>
        <p:spPr/>
        <p:txBody>
          <a:bodyPr/>
          <a:lstStyle>
            <a:lvl1pPr>
              <a:defRPr/>
            </a:lvl1pPr>
          </a:lstStyle>
          <a:p>
            <a:endParaRPr lang="en-US" altLang="zh-CN"/>
          </a:p>
        </p:txBody>
      </p:sp>
      <p:sp>
        <p:nvSpPr>
          <p:cNvPr id="6" name="Footer Placeholder 5"/>
          <p:cNvSpPr>
            <a:spLocks noGrp="1"/>
          </p:cNvSpPr>
          <p:nvPr>
            <p:ph type="ftr" sz="quarter" idx="11"/>
          </p:nvPr>
        </p:nvSpPr>
        <p:spPr/>
        <p:txBody>
          <a:bodyPr/>
          <a:lstStyle>
            <a:lvl1pPr>
              <a:defRPr/>
            </a:lvl1pPr>
          </a:lstStyle>
          <a:p>
            <a:endParaRPr lang="en-US" altLang="zh-CN"/>
          </a:p>
        </p:txBody>
      </p:sp>
      <p:sp>
        <p:nvSpPr>
          <p:cNvPr id="7" name="Slide Number Placeholder 6"/>
          <p:cNvSpPr>
            <a:spLocks noGrp="1"/>
          </p:cNvSpPr>
          <p:nvPr>
            <p:ph type="sldNum" sz="quarter" idx="12"/>
          </p:nvPr>
        </p:nvSpPr>
        <p:spPr/>
        <p:txBody>
          <a:bodyPr/>
          <a:lstStyle>
            <a:lvl1pPr>
              <a:defRPr/>
            </a:lvl1pPr>
          </a:lstStyle>
          <a:p>
            <a:fld id="{7AF33C28-A71A-4459-B48B-0CF3BFDAB261}" type="slidenum">
              <a:rPr lang="en-US" altLang="zh-CN" smtClean="0"/>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589" y="4"/>
            <a:ext cx="10515600" cy="903635"/>
          </a:xfrm>
          <a:prstGeom prst="rect">
            <a:avLst/>
          </a:prstGeom>
        </p:spPr>
        <p:txBody>
          <a:bodyPr/>
          <a:lstStyle/>
          <a:p>
            <a:r>
              <a:rPr lang="zh-CN" altLang="en-US"/>
              <a:t>单击此处编辑母版标题样式</a:t>
            </a:r>
          </a:p>
        </p:txBody>
      </p:sp>
      <p:sp>
        <p:nvSpPr>
          <p:cNvPr id="3" name="Text Placeholder 2"/>
          <p:cNvSpPr>
            <a:spLocks noGrp="1"/>
          </p:cNvSpPr>
          <p:nvPr>
            <p:ph type="body" idx="1"/>
          </p:nvPr>
        </p:nvSpPr>
        <p:spPr>
          <a:xfrm>
            <a:off x="624859" y="1124744"/>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4859" y="1948656"/>
            <a:ext cx="5158316" cy="40726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Text Placeholder 4"/>
          <p:cNvSpPr>
            <a:spLocks noGrp="1"/>
          </p:cNvSpPr>
          <p:nvPr>
            <p:ph type="body" sz="quarter" idx="3"/>
          </p:nvPr>
        </p:nvSpPr>
        <p:spPr>
          <a:xfrm>
            <a:off x="5956736" y="1124744"/>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956736" y="1948656"/>
            <a:ext cx="5183717" cy="40726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Date Placeholder 6"/>
          <p:cNvSpPr>
            <a:spLocks noGrp="1"/>
          </p:cNvSpPr>
          <p:nvPr>
            <p:ph type="dt" sz="half" idx="10"/>
          </p:nvPr>
        </p:nvSpPr>
        <p:spPr/>
        <p:txBody>
          <a:bodyPr/>
          <a:lstStyle>
            <a:lvl1pPr>
              <a:defRPr/>
            </a:lvl1pPr>
          </a:lstStyle>
          <a:p>
            <a:endParaRPr lang="en-US" altLang="zh-CN"/>
          </a:p>
        </p:txBody>
      </p:sp>
      <p:sp>
        <p:nvSpPr>
          <p:cNvPr id="8" name="Footer Placeholder 7"/>
          <p:cNvSpPr>
            <a:spLocks noGrp="1"/>
          </p:cNvSpPr>
          <p:nvPr>
            <p:ph type="ftr" sz="quarter" idx="11"/>
          </p:nvPr>
        </p:nvSpPr>
        <p:spPr/>
        <p:txBody>
          <a:bodyPr/>
          <a:lstStyle>
            <a:lvl1pPr>
              <a:defRPr/>
            </a:lvl1pPr>
          </a:lstStyle>
          <a:p>
            <a:endParaRPr lang="en-US" altLang="zh-CN"/>
          </a:p>
        </p:txBody>
      </p:sp>
      <p:sp>
        <p:nvSpPr>
          <p:cNvPr id="9" name="Slide Number Placeholder 8"/>
          <p:cNvSpPr>
            <a:spLocks noGrp="1"/>
          </p:cNvSpPr>
          <p:nvPr>
            <p:ph type="sldNum" sz="quarter" idx="12"/>
          </p:nvPr>
        </p:nvSpPr>
        <p:spPr/>
        <p:txBody>
          <a:bodyPr/>
          <a:lstStyle>
            <a:lvl1pPr>
              <a:defRPr/>
            </a:lvl1pPr>
          </a:lstStyle>
          <a:p>
            <a:fld id="{7AF33C28-A71A-4459-B48B-0CF3BFDAB261}" type="slidenum">
              <a:rPr lang="en-US" altLang="zh-CN" smtClean="0"/>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1168400" y="44638"/>
            <a:ext cx="9855200" cy="563563"/>
          </a:xfrm>
          <a:prstGeom prst="rect">
            <a:avLst/>
          </a:prstGeom>
        </p:spPr>
        <p:txBody>
          <a:bodyPr/>
          <a:lstStyle/>
          <a:p>
            <a:r>
              <a:rPr lang="zh-CN" altLang="en-US"/>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zh-CN"/>
          </a:p>
        </p:txBody>
      </p:sp>
      <p:sp>
        <p:nvSpPr>
          <p:cNvPr id="3" name="Footer Placeholder 2"/>
          <p:cNvSpPr>
            <a:spLocks noGrp="1"/>
          </p:cNvSpPr>
          <p:nvPr>
            <p:ph type="ftr" sz="quarter" idx="11"/>
          </p:nvPr>
        </p:nvSpPr>
        <p:spPr/>
        <p:txBody>
          <a:bodyPr/>
          <a:lstStyle>
            <a:lvl1pPr>
              <a:defRPr/>
            </a:lvl1pPr>
          </a:lstStyle>
          <a:p>
            <a:endParaRPr lang="en-US" altLang="zh-CN"/>
          </a:p>
        </p:txBody>
      </p:sp>
      <p:sp>
        <p:nvSpPr>
          <p:cNvPr id="4" name="Slide Number Placeholder 3"/>
          <p:cNvSpPr>
            <a:spLocks noGrp="1"/>
          </p:cNvSpPr>
          <p:nvPr>
            <p:ph type="sldNum" sz="quarter" idx="12"/>
          </p:nvPr>
        </p:nvSpPr>
        <p:spPr/>
        <p:txBody>
          <a:bodyPr/>
          <a:lstStyle>
            <a:lvl1pPr>
              <a:defRPr/>
            </a:lvl1pPr>
          </a:lstStyle>
          <a:p>
            <a:fld id="{7AF33C28-A71A-4459-B48B-0CF3BFDAB261}" type="slidenum">
              <a:rPr lang="en-US" altLang="zh-CN" smtClean="0"/>
              <a:t>‹#›</a:t>
            </a:fld>
            <a:endParaRPr lang="en-US" altLang="zh-CN"/>
          </a:p>
        </p:txBody>
      </p:sp>
      <p:sp>
        <p:nvSpPr>
          <p:cNvPr id="5" name="Rectangle 2"/>
          <p:cNvSpPr>
            <a:spLocks noGrp="1" noChangeArrowheads="1"/>
          </p:cNvSpPr>
          <p:nvPr>
            <p:ph type="title"/>
          </p:nvPr>
        </p:nvSpPr>
        <p:spPr bwMode="white">
          <a:xfrm>
            <a:off x="713532" y="97068"/>
            <a:ext cx="10868869"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endParaRPr lang="en-US" altLang="zh-C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内容与标题">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717" y="987441"/>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Text Placeholder 3"/>
          <p:cNvSpPr>
            <a:spLocks noGrp="1"/>
          </p:cNvSpPr>
          <p:nvPr>
            <p:ph type="body" sz="half" idx="2"/>
          </p:nvPr>
        </p:nvSpPr>
        <p:spPr>
          <a:xfrm>
            <a:off x="840330" y="987440"/>
            <a:ext cx="3932767" cy="488156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lvl1pPr>
              <a:defRPr/>
            </a:lvl1pPr>
          </a:lstStyle>
          <a:p>
            <a:endParaRPr lang="en-US" altLang="zh-CN"/>
          </a:p>
        </p:txBody>
      </p:sp>
      <p:sp>
        <p:nvSpPr>
          <p:cNvPr id="6" name="Footer Placeholder 5"/>
          <p:cNvSpPr>
            <a:spLocks noGrp="1"/>
          </p:cNvSpPr>
          <p:nvPr>
            <p:ph type="ftr" sz="quarter" idx="11"/>
          </p:nvPr>
        </p:nvSpPr>
        <p:spPr/>
        <p:txBody>
          <a:bodyPr/>
          <a:lstStyle>
            <a:lvl1pPr>
              <a:defRPr/>
            </a:lvl1pPr>
          </a:lstStyle>
          <a:p>
            <a:endParaRPr lang="en-US" altLang="zh-CN"/>
          </a:p>
        </p:txBody>
      </p:sp>
      <p:sp>
        <p:nvSpPr>
          <p:cNvPr id="7" name="Slide Number Placeholder 6"/>
          <p:cNvSpPr>
            <a:spLocks noGrp="1"/>
          </p:cNvSpPr>
          <p:nvPr>
            <p:ph type="sldNum" sz="quarter" idx="12"/>
          </p:nvPr>
        </p:nvSpPr>
        <p:spPr/>
        <p:txBody>
          <a:bodyPr/>
          <a:lstStyle>
            <a:lvl1pPr>
              <a:defRPr/>
            </a:lvl1pPr>
          </a:lstStyle>
          <a:p>
            <a:fld id="{7AF33C28-A71A-4459-B48B-0CF3BFDAB261}" type="slidenum">
              <a:rPr lang="en-US" altLang="zh-CN" smtClean="0"/>
              <a:t>‹#›</a:t>
            </a:fld>
            <a:endParaRPr lang="en-US" altLang="zh-CN"/>
          </a:p>
        </p:txBody>
      </p:sp>
      <p:sp>
        <p:nvSpPr>
          <p:cNvPr id="8" name="Rectangle 2"/>
          <p:cNvSpPr>
            <a:spLocks noGrp="1" noChangeArrowheads="1"/>
          </p:cNvSpPr>
          <p:nvPr>
            <p:ph type="title"/>
          </p:nvPr>
        </p:nvSpPr>
        <p:spPr bwMode="white">
          <a:xfrm>
            <a:off x="713532" y="97068"/>
            <a:ext cx="10868869"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0329" y="764705"/>
            <a:ext cx="3932767" cy="1861020"/>
          </a:xfrm>
          <a:prstGeom prst="rect">
            <a:avLst/>
          </a:prstGeom>
        </p:spPr>
        <p:txBody>
          <a:bodyPr anchor="b"/>
          <a:lstStyle>
            <a:lvl1pPr>
              <a:defRPr sz="3200">
                <a:solidFill>
                  <a:schemeClr val="tx1">
                    <a:lumMod val="60000"/>
                    <a:lumOff val="40000"/>
                  </a:schemeClr>
                </a:solidFill>
              </a:defRPr>
            </a:lvl1pPr>
          </a:lstStyle>
          <a:p>
            <a:r>
              <a:rPr lang="zh-CN" altLang="en-US"/>
              <a:t>单击此处编辑母版标题样式</a:t>
            </a:r>
            <a:endParaRPr lang="zh-CN" altLang="en-US" dirty="0"/>
          </a:p>
        </p:txBody>
      </p:sp>
      <p:sp>
        <p:nvSpPr>
          <p:cNvPr id="3" name="Picture Placeholder 2"/>
          <p:cNvSpPr>
            <a:spLocks noGrp="1"/>
          </p:cNvSpPr>
          <p:nvPr>
            <p:ph type="pic" idx="1"/>
          </p:nvPr>
        </p:nvSpPr>
        <p:spPr>
          <a:xfrm>
            <a:off x="5183717" y="987440"/>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Text Placeholder 3"/>
          <p:cNvSpPr>
            <a:spLocks noGrp="1"/>
          </p:cNvSpPr>
          <p:nvPr>
            <p:ph type="body" sz="half" idx="2"/>
          </p:nvPr>
        </p:nvSpPr>
        <p:spPr>
          <a:xfrm>
            <a:off x="840329" y="2625738"/>
            <a:ext cx="3932767" cy="324326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lvl1pPr>
              <a:defRPr/>
            </a:lvl1pPr>
          </a:lstStyle>
          <a:p>
            <a:endParaRPr lang="en-US" altLang="zh-CN"/>
          </a:p>
        </p:txBody>
      </p:sp>
      <p:sp>
        <p:nvSpPr>
          <p:cNvPr id="6" name="Footer Placeholder 5"/>
          <p:cNvSpPr>
            <a:spLocks noGrp="1"/>
          </p:cNvSpPr>
          <p:nvPr>
            <p:ph type="ftr" sz="quarter" idx="11"/>
          </p:nvPr>
        </p:nvSpPr>
        <p:spPr/>
        <p:txBody>
          <a:bodyPr/>
          <a:lstStyle>
            <a:lvl1pPr>
              <a:defRPr/>
            </a:lvl1pPr>
          </a:lstStyle>
          <a:p>
            <a:endParaRPr lang="en-US" altLang="zh-CN"/>
          </a:p>
        </p:txBody>
      </p:sp>
      <p:sp>
        <p:nvSpPr>
          <p:cNvPr id="7" name="Slide Number Placeholder 6"/>
          <p:cNvSpPr>
            <a:spLocks noGrp="1"/>
          </p:cNvSpPr>
          <p:nvPr>
            <p:ph type="sldNum" sz="quarter" idx="12"/>
          </p:nvPr>
        </p:nvSpPr>
        <p:spPr/>
        <p:txBody>
          <a:bodyPr/>
          <a:lstStyle>
            <a:lvl1pPr>
              <a:defRPr/>
            </a:lvl1pPr>
          </a:lstStyle>
          <a:p>
            <a:fld id="{7AF33C28-A71A-4459-B48B-0CF3BFDAB261}" type="slidenum">
              <a:rPr lang="en-US" altLang="zh-CN" smtClean="0"/>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microsoft.com/office/2007/relationships/hdphoto" Target="../media/hdphoto1.wdp"/><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tint val="0"/>
                <a:invGamma/>
              </a:schemeClr>
            </a:gs>
          </a:gsLst>
          <a:lin ang="2700000" scaled="1"/>
        </a:gradFill>
        <a:effectLst/>
      </p:bgPr>
    </p:bg>
    <p:spTree>
      <p:nvGrpSpPr>
        <p:cNvPr id="1" name=""/>
        <p:cNvGrpSpPr/>
        <p:nvPr/>
      </p:nvGrpSpPr>
      <p:grpSpPr>
        <a:xfrm>
          <a:off x="0" y="0"/>
          <a:ext cx="0" cy="0"/>
          <a:chOff x="0" y="0"/>
          <a:chExt cx="0" cy="0"/>
        </a:xfrm>
      </p:grpSpPr>
      <p:pic>
        <p:nvPicPr>
          <p:cNvPr id="57" name="图片 56"/>
          <p:cNvPicPr>
            <a:picLocks noChangeAspect="1"/>
          </p:cNvPicPr>
          <p:nvPr userDrawn="1"/>
        </p:nvPicPr>
        <p:blipFill>
          <a:blip r:embed="rId25" cstate="print">
            <a:extLst>
              <a:ext uri="{BEBA8EAE-BF5A-486C-A8C5-ECC9F3942E4B}">
                <a14:imgProps xmlns:a14="http://schemas.microsoft.com/office/drawing/2010/main">
                  <a14:imgLayer r:embed="rId26">
                    <a14:imgEffect>
                      <a14:artisticChalkSketch/>
                    </a14:imgEffect>
                  </a14:imgLayer>
                </a14:imgProps>
              </a:ext>
              <a:ext uri="{28A0092B-C50C-407E-A947-70E740481C1C}">
                <a14:useLocalDpi xmlns:a14="http://schemas.microsoft.com/office/drawing/2010/main" val="0"/>
              </a:ext>
            </a:extLst>
          </a:blip>
          <a:stretch>
            <a:fillRect/>
          </a:stretch>
        </p:blipFill>
        <p:spPr>
          <a:xfrm>
            <a:off x="11331523" y="6115622"/>
            <a:ext cx="607588" cy="820371"/>
          </a:xfrm>
          <a:prstGeom prst="rect">
            <a:avLst/>
          </a:prstGeom>
        </p:spPr>
      </p:pic>
      <p:grpSp>
        <p:nvGrpSpPr>
          <p:cNvPr id="1039" name="Group 15"/>
          <p:cNvGrpSpPr/>
          <p:nvPr/>
        </p:nvGrpSpPr>
        <p:grpSpPr bwMode="auto">
          <a:xfrm>
            <a:off x="51966" y="989507"/>
            <a:ext cx="12192000" cy="6099172"/>
            <a:chOff x="0" y="436"/>
            <a:chExt cx="5760" cy="3884"/>
          </a:xfrm>
        </p:grpSpPr>
        <p:sp>
          <p:nvSpPr>
            <p:cNvPr id="1040" name="Line 16"/>
            <p:cNvSpPr>
              <a:spLocks noChangeShapeType="1"/>
            </p:cNvSpPr>
            <p:nvPr/>
          </p:nvSpPr>
          <p:spPr bwMode="gray">
            <a:xfrm>
              <a:off x="1472" y="448"/>
              <a:ext cx="4288" cy="2946"/>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41" name="Line 17"/>
            <p:cNvSpPr>
              <a:spLocks noChangeShapeType="1"/>
            </p:cNvSpPr>
            <p:nvPr/>
          </p:nvSpPr>
          <p:spPr bwMode="gray">
            <a:xfrm>
              <a:off x="1472" y="448"/>
              <a:ext cx="4288" cy="3471"/>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42" name="Line 18"/>
            <p:cNvSpPr>
              <a:spLocks noChangeShapeType="1"/>
            </p:cNvSpPr>
            <p:nvPr/>
          </p:nvSpPr>
          <p:spPr bwMode="gray">
            <a:xfrm>
              <a:off x="1472" y="448"/>
              <a:ext cx="4067" cy="3872"/>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43" name="Line 19"/>
            <p:cNvSpPr>
              <a:spLocks noChangeShapeType="1"/>
            </p:cNvSpPr>
            <p:nvPr/>
          </p:nvSpPr>
          <p:spPr bwMode="gray">
            <a:xfrm>
              <a:off x="1472" y="448"/>
              <a:ext cx="3407" cy="3872"/>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44" name="Line 20"/>
            <p:cNvSpPr>
              <a:spLocks noChangeShapeType="1"/>
            </p:cNvSpPr>
            <p:nvPr/>
          </p:nvSpPr>
          <p:spPr bwMode="gray">
            <a:xfrm>
              <a:off x="1472" y="448"/>
              <a:ext cx="2787" cy="3872"/>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45" name="Line 21"/>
            <p:cNvSpPr>
              <a:spLocks noChangeShapeType="1"/>
            </p:cNvSpPr>
            <p:nvPr/>
          </p:nvSpPr>
          <p:spPr bwMode="gray">
            <a:xfrm>
              <a:off x="1472" y="448"/>
              <a:ext cx="2162" cy="3872"/>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46" name="Line 22"/>
            <p:cNvSpPr>
              <a:spLocks noChangeShapeType="1"/>
            </p:cNvSpPr>
            <p:nvPr/>
          </p:nvSpPr>
          <p:spPr bwMode="gray">
            <a:xfrm>
              <a:off x="1472" y="448"/>
              <a:ext cx="1612" cy="3872"/>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47" name="Line 23"/>
            <p:cNvSpPr>
              <a:spLocks noChangeShapeType="1"/>
            </p:cNvSpPr>
            <p:nvPr/>
          </p:nvSpPr>
          <p:spPr bwMode="gray">
            <a:xfrm>
              <a:off x="1472" y="448"/>
              <a:ext cx="1065" cy="3872"/>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48" name="Line 24"/>
            <p:cNvSpPr>
              <a:spLocks noChangeShapeType="1"/>
            </p:cNvSpPr>
            <p:nvPr/>
          </p:nvSpPr>
          <p:spPr bwMode="gray">
            <a:xfrm>
              <a:off x="1472" y="448"/>
              <a:ext cx="514" cy="3872"/>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49" name="Line 25"/>
            <p:cNvSpPr>
              <a:spLocks noChangeShapeType="1"/>
            </p:cNvSpPr>
            <p:nvPr/>
          </p:nvSpPr>
          <p:spPr bwMode="gray">
            <a:xfrm>
              <a:off x="1472" y="448"/>
              <a:ext cx="0" cy="3872"/>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50" name="Line 26"/>
            <p:cNvSpPr>
              <a:spLocks noChangeShapeType="1"/>
            </p:cNvSpPr>
            <p:nvPr/>
          </p:nvSpPr>
          <p:spPr bwMode="gray">
            <a:xfrm>
              <a:off x="1472" y="448"/>
              <a:ext cx="4288" cy="2549"/>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51" name="Line 27"/>
            <p:cNvSpPr>
              <a:spLocks noChangeShapeType="1"/>
            </p:cNvSpPr>
            <p:nvPr/>
          </p:nvSpPr>
          <p:spPr bwMode="gray">
            <a:xfrm>
              <a:off x="1472" y="448"/>
              <a:ext cx="4288" cy="2195"/>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52" name="Line 28"/>
            <p:cNvSpPr>
              <a:spLocks noChangeShapeType="1"/>
            </p:cNvSpPr>
            <p:nvPr/>
          </p:nvSpPr>
          <p:spPr bwMode="gray">
            <a:xfrm>
              <a:off x="1472" y="448"/>
              <a:ext cx="4288" cy="1891"/>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53" name="Line 29"/>
            <p:cNvSpPr>
              <a:spLocks noChangeShapeType="1"/>
            </p:cNvSpPr>
            <p:nvPr/>
          </p:nvSpPr>
          <p:spPr bwMode="gray">
            <a:xfrm>
              <a:off x="1472" y="448"/>
              <a:ext cx="4288" cy="1584"/>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54" name="Line 30"/>
            <p:cNvSpPr>
              <a:spLocks noChangeShapeType="1"/>
            </p:cNvSpPr>
            <p:nvPr/>
          </p:nvSpPr>
          <p:spPr bwMode="gray">
            <a:xfrm>
              <a:off x="1515" y="462"/>
              <a:ext cx="4245" cy="1307"/>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55" name="Line 31"/>
            <p:cNvSpPr>
              <a:spLocks noChangeShapeType="1"/>
            </p:cNvSpPr>
            <p:nvPr/>
          </p:nvSpPr>
          <p:spPr bwMode="gray">
            <a:xfrm>
              <a:off x="1472" y="448"/>
              <a:ext cx="4288" cy="1057"/>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56" name="Line 32"/>
            <p:cNvSpPr>
              <a:spLocks noChangeShapeType="1"/>
            </p:cNvSpPr>
            <p:nvPr/>
          </p:nvSpPr>
          <p:spPr bwMode="gray">
            <a:xfrm>
              <a:off x="1472" y="448"/>
              <a:ext cx="4288" cy="833"/>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57" name="Line 33"/>
            <p:cNvSpPr>
              <a:spLocks noChangeShapeType="1"/>
            </p:cNvSpPr>
            <p:nvPr/>
          </p:nvSpPr>
          <p:spPr bwMode="gray">
            <a:xfrm>
              <a:off x="1472" y="448"/>
              <a:ext cx="4288" cy="613"/>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58" name="Line 34"/>
            <p:cNvSpPr>
              <a:spLocks noChangeShapeType="1"/>
            </p:cNvSpPr>
            <p:nvPr/>
          </p:nvSpPr>
          <p:spPr bwMode="gray">
            <a:xfrm>
              <a:off x="1472" y="448"/>
              <a:ext cx="4288" cy="438"/>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59" name="Line 35"/>
            <p:cNvSpPr>
              <a:spLocks noChangeShapeType="1"/>
            </p:cNvSpPr>
            <p:nvPr/>
          </p:nvSpPr>
          <p:spPr bwMode="gray">
            <a:xfrm>
              <a:off x="1472" y="448"/>
              <a:ext cx="4288" cy="259"/>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60" name="Line 36"/>
            <p:cNvSpPr>
              <a:spLocks noChangeShapeType="1"/>
            </p:cNvSpPr>
            <p:nvPr/>
          </p:nvSpPr>
          <p:spPr bwMode="gray">
            <a:xfrm>
              <a:off x="1472" y="448"/>
              <a:ext cx="4288" cy="13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61" name="Line 37"/>
            <p:cNvSpPr>
              <a:spLocks noChangeShapeType="1"/>
            </p:cNvSpPr>
            <p:nvPr/>
          </p:nvSpPr>
          <p:spPr bwMode="gray">
            <a:xfrm flipH="1">
              <a:off x="0" y="449"/>
              <a:ext cx="1474"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62" name="Line 38"/>
            <p:cNvSpPr>
              <a:spLocks noChangeShapeType="1"/>
            </p:cNvSpPr>
            <p:nvPr/>
          </p:nvSpPr>
          <p:spPr bwMode="gray">
            <a:xfrm flipH="1">
              <a:off x="0" y="436"/>
              <a:ext cx="1474" cy="2514"/>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63" name="Line 39"/>
            <p:cNvSpPr>
              <a:spLocks noChangeShapeType="1"/>
            </p:cNvSpPr>
            <p:nvPr/>
          </p:nvSpPr>
          <p:spPr bwMode="gray">
            <a:xfrm flipH="1">
              <a:off x="0" y="462"/>
              <a:ext cx="1461" cy="3461"/>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64" name="Line 40"/>
            <p:cNvSpPr>
              <a:spLocks noChangeShapeType="1"/>
            </p:cNvSpPr>
            <p:nvPr/>
          </p:nvSpPr>
          <p:spPr bwMode="gray">
            <a:xfrm flipH="1">
              <a:off x="249" y="463"/>
              <a:ext cx="1215" cy="3857"/>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65" name="Line 41"/>
            <p:cNvSpPr>
              <a:spLocks noChangeShapeType="1"/>
            </p:cNvSpPr>
            <p:nvPr/>
          </p:nvSpPr>
          <p:spPr bwMode="gray">
            <a:xfrm flipH="1">
              <a:off x="657" y="472"/>
              <a:ext cx="808" cy="3848"/>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66" name="Line 42"/>
            <p:cNvSpPr>
              <a:spLocks noChangeShapeType="1"/>
            </p:cNvSpPr>
            <p:nvPr/>
          </p:nvSpPr>
          <p:spPr bwMode="gray">
            <a:xfrm flipH="1">
              <a:off x="1066" y="463"/>
              <a:ext cx="404" cy="3857"/>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67" name="Line 43"/>
            <p:cNvSpPr>
              <a:spLocks noChangeShapeType="1"/>
            </p:cNvSpPr>
            <p:nvPr/>
          </p:nvSpPr>
          <p:spPr bwMode="gray">
            <a:xfrm flipH="1">
              <a:off x="0" y="436"/>
              <a:ext cx="1474" cy="1875"/>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68" name="Line 44"/>
            <p:cNvSpPr>
              <a:spLocks noChangeShapeType="1"/>
            </p:cNvSpPr>
            <p:nvPr/>
          </p:nvSpPr>
          <p:spPr bwMode="gray">
            <a:xfrm flipH="1">
              <a:off x="0" y="466"/>
              <a:ext cx="1447" cy="1327"/>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69" name="Line 45"/>
            <p:cNvSpPr>
              <a:spLocks noChangeShapeType="1"/>
            </p:cNvSpPr>
            <p:nvPr/>
          </p:nvSpPr>
          <p:spPr bwMode="gray">
            <a:xfrm flipH="1">
              <a:off x="0" y="449"/>
              <a:ext cx="1474" cy="896"/>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70" name="Line 46"/>
            <p:cNvSpPr>
              <a:spLocks noChangeShapeType="1"/>
            </p:cNvSpPr>
            <p:nvPr/>
          </p:nvSpPr>
          <p:spPr bwMode="gray">
            <a:xfrm flipH="1">
              <a:off x="0" y="471"/>
              <a:ext cx="1435" cy="50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71" name="Line 47"/>
            <p:cNvSpPr>
              <a:spLocks noChangeShapeType="1"/>
            </p:cNvSpPr>
            <p:nvPr/>
          </p:nvSpPr>
          <p:spPr bwMode="gray">
            <a:xfrm flipH="1">
              <a:off x="0" y="463"/>
              <a:ext cx="1464" cy="206"/>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72" name="Line 48"/>
            <p:cNvSpPr>
              <a:spLocks noChangeShapeType="1"/>
            </p:cNvSpPr>
            <p:nvPr/>
          </p:nvSpPr>
          <p:spPr bwMode="gray">
            <a:xfrm flipH="1">
              <a:off x="0" y="436"/>
              <a:ext cx="1474" cy="124"/>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nvGrpSpPr>
            <p:cNvPr id="1073" name="Group 49"/>
            <p:cNvGrpSpPr/>
            <p:nvPr/>
          </p:nvGrpSpPr>
          <p:grpSpPr bwMode="auto">
            <a:xfrm>
              <a:off x="0" y="2063"/>
              <a:ext cx="5760" cy="1220"/>
              <a:chOff x="235" y="2750"/>
              <a:chExt cx="5241" cy="699"/>
            </a:xfrm>
          </p:grpSpPr>
          <p:sp>
            <p:nvSpPr>
              <p:cNvPr id="1074" name="Line 50"/>
              <p:cNvSpPr>
                <a:spLocks noChangeShapeType="1"/>
              </p:cNvSpPr>
              <p:nvPr/>
            </p:nvSpPr>
            <p:spPr bwMode="gray">
              <a:xfrm>
                <a:off x="235" y="3449"/>
                <a:ext cx="5241"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75" name="Line 51"/>
              <p:cNvSpPr>
                <a:spLocks noChangeShapeType="1"/>
              </p:cNvSpPr>
              <p:nvPr/>
            </p:nvSpPr>
            <p:spPr bwMode="gray">
              <a:xfrm>
                <a:off x="235" y="3191"/>
                <a:ext cx="5241"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76" name="Line 52"/>
              <p:cNvSpPr>
                <a:spLocks noChangeShapeType="1"/>
              </p:cNvSpPr>
              <p:nvPr/>
            </p:nvSpPr>
            <p:spPr bwMode="gray">
              <a:xfrm>
                <a:off x="235" y="2958"/>
                <a:ext cx="5239"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77" name="Line 53"/>
              <p:cNvSpPr>
                <a:spLocks noChangeShapeType="1"/>
              </p:cNvSpPr>
              <p:nvPr/>
            </p:nvSpPr>
            <p:spPr bwMode="gray">
              <a:xfrm>
                <a:off x="235" y="2750"/>
                <a:ext cx="5239"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sp>
          <p:nvSpPr>
            <p:cNvPr id="1078" name="Line 54"/>
            <p:cNvSpPr>
              <a:spLocks noChangeShapeType="1"/>
            </p:cNvSpPr>
            <p:nvPr/>
          </p:nvSpPr>
          <p:spPr bwMode="gray">
            <a:xfrm>
              <a:off x="0" y="1753"/>
              <a:ext cx="5760"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79" name="Line 55"/>
            <p:cNvSpPr>
              <a:spLocks noChangeShapeType="1"/>
            </p:cNvSpPr>
            <p:nvPr/>
          </p:nvSpPr>
          <p:spPr bwMode="gray">
            <a:xfrm flipV="1">
              <a:off x="0" y="1455"/>
              <a:ext cx="5760" cy="1"/>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80" name="Line 56"/>
            <p:cNvSpPr>
              <a:spLocks noChangeShapeType="1"/>
            </p:cNvSpPr>
            <p:nvPr/>
          </p:nvSpPr>
          <p:spPr bwMode="gray">
            <a:xfrm>
              <a:off x="0" y="1182"/>
              <a:ext cx="5760" cy="9"/>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81" name="Line 57"/>
            <p:cNvSpPr>
              <a:spLocks noChangeShapeType="1"/>
            </p:cNvSpPr>
            <p:nvPr/>
          </p:nvSpPr>
          <p:spPr bwMode="gray">
            <a:xfrm>
              <a:off x="0" y="965"/>
              <a:ext cx="5734"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82" name="Line 58"/>
            <p:cNvSpPr>
              <a:spLocks noChangeShapeType="1"/>
            </p:cNvSpPr>
            <p:nvPr/>
          </p:nvSpPr>
          <p:spPr bwMode="gray">
            <a:xfrm flipV="1">
              <a:off x="0" y="780"/>
              <a:ext cx="5760" cy="11"/>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83" name="Line 59"/>
            <p:cNvSpPr>
              <a:spLocks noChangeShapeType="1"/>
            </p:cNvSpPr>
            <p:nvPr/>
          </p:nvSpPr>
          <p:spPr bwMode="gray">
            <a:xfrm>
              <a:off x="0" y="661"/>
              <a:ext cx="5760" cy="7"/>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84" name="Line 60"/>
            <p:cNvSpPr>
              <a:spLocks noChangeShapeType="1"/>
            </p:cNvSpPr>
            <p:nvPr/>
          </p:nvSpPr>
          <p:spPr bwMode="gray">
            <a:xfrm flipV="1">
              <a:off x="0" y="558"/>
              <a:ext cx="5760" cy="17"/>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85" name="Line 61"/>
            <p:cNvSpPr>
              <a:spLocks noChangeShapeType="1"/>
            </p:cNvSpPr>
            <p:nvPr/>
          </p:nvSpPr>
          <p:spPr bwMode="gray">
            <a:xfrm>
              <a:off x="25" y="521"/>
              <a:ext cx="5735"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86" name="Line 62"/>
            <p:cNvSpPr>
              <a:spLocks noChangeShapeType="1"/>
            </p:cNvSpPr>
            <p:nvPr/>
          </p:nvSpPr>
          <p:spPr bwMode="gray">
            <a:xfrm>
              <a:off x="0" y="482"/>
              <a:ext cx="5760"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sp>
        <p:nvSpPr>
          <p:cNvPr id="1027" name="Rectangle 3"/>
          <p:cNvSpPr>
            <a:spLocks noGrp="1" noChangeArrowheads="1"/>
          </p:cNvSpPr>
          <p:nvPr>
            <p:ph type="body" idx="1"/>
          </p:nvPr>
        </p:nvSpPr>
        <p:spPr bwMode="auto">
          <a:xfrm>
            <a:off x="713532" y="989507"/>
            <a:ext cx="10868869" cy="5127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ltLang="zh-CN" dirty="0"/>
          </a:p>
        </p:txBody>
      </p:sp>
      <p:sp>
        <p:nvSpPr>
          <p:cNvPr id="1028" name="Rectangle 4"/>
          <p:cNvSpPr>
            <a:spLocks noGrp="1" noChangeArrowheads="1"/>
          </p:cNvSpPr>
          <p:nvPr>
            <p:ph type="dt" sz="half" idx="2"/>
          </p:nvPr>
        </p:nvSpPr>
        <p:spPr bwMode="auto">
          <a:xfrm>
            <a:off x="609600" y="6429388"/>
            <a:ext cx="28448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ea typeface="宋体" panose="02010600030101010101" pitchFamily="2" charset="-122"/>
              </a:defRPr>
            </a:lvl1pPr>
          </a:lstStyle>
          <a:p>
            <a:endParaRPr lang="en-US" altLang="zh-CN"/>
          </a:p>
        </p:txBody>
      </p:sp>
      <p:sp>
        <p:nvSpPr>
          <p:cNvPr id="1029" name="Rectangle 5"/>
          <p:cNvSpPr>
            <a:spLocks noGrp="1" noChangeArrowheads="1"/>
          </p:cNvSpPr>
          <p:nvPr>
            <p:ph type="ftr" sz="quarter" idx="3"/>
          </p:nvPr>
        </p:nvSpPr>
        <p:spPr bwMode="auto">
          <a:xfrm>
            <a:off x="4165600" y="6429388"/>
            <a:ext cx="38608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ea typeface="宋体" panose="02010600030101010101" pitchFamily="2" charset="-122"/>
              </a:defRPr>
            </a:lvl1pPr>
          </a:lstStyle>
          <a:p>
            <a:endParaRPr lang="en-US" altLang="zh-CN"/>
          </a:p>
        </p:txBody>
      </p:sp>
      <p:sp>
        <p:nvSpPr>
          <p:cNvPr id="1030" name="Rectangle 6"/>
          <p:cNvSpPr>
            <a:spLocks noGrp="1" noChangeArrowheads="1"/>
          </p:cNvSpPr>
          <p:nvPr>
            <p:ph type="sldNum" sz="quarter" idx="4"/>
          </p:nvPr>
        </p:nvSpPr>
        <p:spPr bwMode="auto">
          <a:xfrm>
            <a:off x="9003959" y="6219009"/>
            <a:ext cx="28448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ea typeface="宋体" panose="02010600030101010101" pitchFamily="2" charset="-122"/>
              </a:defRPr>
            </a:lvl1pPr>
          </a:lstStyle>
          <a:p>
            <a:fld id="{7AF33C28-A71A-4459-B48B-0CF3BFDAB261}" type="slidenum">
              <a:rPr lang="en-US" altLang="zh-CN" smtClean="0"/>
              <a:t>‹#›</a:t>
            </a:fld>
            <a:endParaRPr lang="en-US" altLang="zh-CN" dirty="0"/>
          </a:p>
        </p:txBody>
      </p:sp>
      <p:pic>
        <p:nvPicPr>
          <p:cNvPr id="91" name="Picture 90"/>
          <p:cNvPicPr>
            <a:picLocks noChangeAspect="1"/>
          </p:cNvPicPr>
          <p:nvPr/>
        </p:nvPicPr>
        <p:blipFill>
          <a:blip r:embed="rId27"/>
          <a:stretch>
            <a:fillRect/>
          </a:stretch>
        </p:blipFill>
        <p:spPr>
          <a:xfrm>
            <a:off x="-34285" y="-78842"/>
            <a:ext cx="12204700" cy="847987"/>
          </a:xfrm>
          <a:prstGeom prst="rect">
            <a:avLst/>
          </a:prstGeom>
          <a:solidFill>
            <a:srgbClr val="4F8356"/>
          </a:solidFill>
        </p:spPr>
      </p:pic>
      <p:sp>
        <p:nvSpPr>
          <p:cNvPr id="97" name="Rectangle 2"/>
          <p:cNvSpPr>
            <a:spLocks noGrp="1" noChangeArrowheads="1"/>
          </p:cNvSpPr>
          <p:nvPr>
            <p:ph type="title"/>
          </p:nvPr>
        </p:nvSpPr>
        <p:spPr bwMode="white">
          <a:xfrm>
            <a:off x="713532" y="97067"/>
            <a:ext cx="10868869"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endParaRPr lang="en-US" altLang="zh-CN" dirty="0"/>
          </a:p>
        </p:txBody>
      </p:sp>
      <p:pic>
        <p:nvPicPr>
          <p:cNvPr id="56" name="Picture 90"/>
          <p:cNvPicPr>
            <a:picLocks noChangeAspect="1"/>
          </p:cNvPicPr>
          <p:nvPr userDrawn="1"/>
        </p:nvPicPr>
        <p:blipFill>
          <a:blip r:embed="rId27"/>
          <a:stretch>
            <a:fillRect/>
          </a:stretch>
        </p:blipFill>
        <p:spPr>
          <a:xfrm>
            <a:off x="-34285" y="-78842"/>
            <a:ext cx="12204700" cy="847987"/>
          </a:xfrm>
          <a:prstGeom prst="rect">
            <a:avLst/>
          </a:prstGeom>
          <a:solidFill>
            <a:srgbClr val="4F8356"/>
          </a:solid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hdr="0" ftr="0" dt="0"/>
  <p:txStyles>
    <p:titleStyle>
      <a:lvl1pPr algn="ctr" rtl="0" eaLnBrk="1" fontAlgn="base" hangingPunct="1">
        <a:spcBef>
          <a:spcPct val="0"/>
        </a:spcBef>
        <a:spcAft>
          <a:spcPct val="0"/>
        </a:spcAft>
        <a:defRPr sz="3600" b="1" kern="1200">
          <a:solidFill>
            <a:srgbClr val="FFFFFF"/>
          </a:solidFill>
          <a:latin typeface="+mj-lt"/>
          <a:ea typeface="+mj-ea"/>
          <a:cs typeface="+mj-cs"/>
        </a:defRPr>
      </a:lvl1pPr>
      <a:lvl2pPr algn="ctr" rtl="0" eaLnBrk="1" fontAlgn="base" hangingPunct="1">
        <a:spcBef>
          <a:spcPct val="0"/>
        </a:spcBef>
        <a:spcAft>
          <a:spcPct val="0"/>
        </a:spcAft>
        <a:defRPr sz="3200" b="1">
          <a:solidFill>
            <a:srgbClr val="FFFFFF"/>
          </a:solidFill>
          <a:latin typeface="Verdana" panose="020B0604030504040204" pitchFamily="34" charset="0"/>
        </a:defRPr>
      </a:lvl2pPr>
      <a:lvl3pPr algn="ctr" rtl="0" eaLnBrk="1" fontAlgn="base" hangingPunct="1">
        <a:spcBef>
          <a:spcPct val="0"/>
        </a:spcBef>
        <a:spcAft>
          <a:spcPct val="0"/>
        </a:spcAft>
        <a:defRPr sz="3200" b="1">
          <a:solidFill>
            <a:srgbClr val="FFFFFF"/>
          </a:solidFill>
          <a:latin typeface="Verdana" panose="020B0604030504040204" pitchFamily="34" charset="0"/>
        </a:defRPr>
      </a:lvl3pPr>
      <a:lvl4pPr algn="ctr" rtl="0" eaLnBrk="1" fontAlgn="base" hangingPunct="1">
        <a:spcBef>
          <a:spcPct val="0"/>
        </a:spcBef>
        <a:spcAft>
          <a:spcPct val="0"/>
        </a:spcAft>
        <a:defRPr sz="3200" b="1">
          <a:solidFill>
            <a:srgbClr val="FFFFFF"/>
          </a:solidFill>
          <a:latin typeface="Verdana" panose="020B0604030504040204" pitchFamily="34" charset="0"/>
        </a:defRPr>
      </a:lvl4pPr>
      <a:lvl5pPr algn="ctr" rtl="0" eaLnBrk="1" fontAlgn="base" hangingPunct="1">
        <a:spcBef>
          <a:spcPct val="0"/>
        </a:spcBef>
        <a:spcAft>
          <a:spcPct val="0"/>
        </a:spcAft>
        <a:defRPr sz="3200" b="1">
          <a:solidFill>
            <a:srgbClr val="FFFFFF"/>
          </a:solidFill>
          <a:latin typeface="Verdana" panose="020B0604030504040204" pitchFamily="34" charset="0"/>
        </a:defRPr>
      </a:lvl5pPr>
      <a:lvl6pPr marL="457200" algn="ctr" rtl="0" eaLnBrk="1" fontAlgn="base" hangingPunct="1">
        <a:spcBef>
          <a:spcPct val="0"/>
        </a:spcBef>
        <a:spcAft>
          <a:spcPct val="0"/>
        </a:spcAft>
        <a:defRPr sz="3200" b="1">
          <a:solidFill>
            <a:srgbClr val="FFFFFF"/>
          </a:solidFill>
          <a:latin typeface="Verdana" panose="020B0604030504040204" pitchFamily="34" charset="0"/>
        </a:defRPr>
      </a:lvl6pPr>
      <a:lvl7pPr marL="914400" algn="ctr" rtl="0" eaLnBrk="1" fontAlgn="base" hangingPunct="1">
        <a:spcBef>
          <a:spcPct val="0"/>
        </a:spcBef>
        <a:spcAft>
          <a:spcPct val="0"/>
        </a:spcAft>
        <a:defRPr sz="3200" b="1">
          <a:solidFill>
            <a:srgbClr val="FFFFFF"/>
          </a:solidFill>
          <a:latin typeface="Verdana" panose="020B0604030504040204" pitchFamily="34" charset="0"/>
        </a:defRPr>
      </a:lvl7pPr>
      <a:lvl8pPr marL="1371600" algn="ctr" rtl="0" eaLnBrk="1" fontAlgn="base" hangingPunct="1">
        <a:spcBef>
          <a:spcPct val="0"/>
        </a:spcBef>
        <a:spcAft>
          <a:spcPct val="0"/>
        </a:spcAft>
        <a:defRPr sz="3200" b="1">
          <a:solidFill>
            <a:srgbClr val="FFFFFF"/>
          </a:solidFill>
          <a:latin typeface="Verdana" panose="020B0604030504040204" pitchFamily="34" charset="0"/>
        </a:defRPr>
      </a:lvl8pPr>
      <a:lvl9pPr marL="1828800" algn="ctr" rtl="0" eaLnBrk="1" fontAlgn="base" hangingPunct="1">
        <a:spcBef>
          <a:spcPct val="0"/>
        </a:spcBef>
        <a:spcAft>
          <a:spcPct val="0"/>
        </a:spcAft>
        <a:defRPr sz="3200" b="1">
          <a:solidFill>
            <a:srgbClr val="FFFFFF"/>
          </a:solidFill>
          <a:latin typeface="Verdana" panose="020B0604030504040204" pitchFamily="34" charset="0"/>
        </a:defRPr>
      </a:lvl9pPr>
    </p:titleStyle>
    <p:bodyStyle>
      <a:lvl1pPr marL="342900" indent="-342900" algn="l" rtl="0" eaLnBrk="1" fontAlgn="base" hangingPunct="1">
        <a:spcBef>
          <a:spcPct val="20000"/>
        </a:spcBef>
        <a:spcAft>
          <a:spcPct val="0"/>
        </a:spcAft>
        <a:buClr>
          <a:schemeClr val="hlink"/>
        </a:buClr>
        <a:buFont typeface="Wingdings" panose="05000000000000000000" pitchFamily="2" charset="2"/>
        <a:buChar char="v"/>
        <a:defRPr sz="36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800" kern="1200">
          <a:solidFill>
            <a:schemeClr val="tx1"/>
          </a:solidFill>
          <a:latin typeface="Arial" panose="020B0604020202020204" pitchFamily="34" charset="0"/>
          <a:ea typeface="+mn-ea"/>
          <a:cs typeface="+mn-cs"/>
        </a:defRPr>
      </a:lvl2pPr>
      <a:lvl3pPr marL="1143000" indent="-228600" algn="l" rtl="0" eaLnBrk="1" fontAlgn="base" hangingPunct="1">
        <a:spcBef>
          <a:spcPct val="20000"/>
        </a:spcBef>
        <a:spcAft>
          <a:spcPct val="0"/>
        </a:spcAft>
        <a:buClr>
          <a:schemeClr val="tx1"/>
        </a:buClr>
        <a:buChar char="•"/>
        <a:defRPr sz="2400" kern="1200">
          <a:solidFill>
            <a:schemeClr val="tx1"/>
          </a:solidFill>
          <a:latin typeface="Arial" panose="020B0604020202020204" pitchFamily="34" charset="0"/>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Arial" panose="020B0604020202020204" pitchFamily="34" charset="0"/>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3.jpeg"/></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6.xml"/><Relationship Id="rId1" Type="http://schemas.openxmlformats.org/officeDocument/2006/relationships/tags" Target="../tags/tag2.xml"/><Relationship Id="rId4" Type="http://schemas.openxmlformats.org/officeDocument/2006/relationships/image" Target="../media/image17.jpe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36.emf"/><Relationship Id="rId7" Type="http://schemas.openxmlformats.org/officeDocument/2006/relationships/image" Target="../media/image40.emf"/><Relationship Id="rId2" Type="http://schemas.openxmlformats.org/officeDocument/2006/relationships/image" Target="../media/image35.emf"/><Relationship Id="rId1" Type="http://schemas.openxmlformats.org/officeDocument/2006/relationships/slideLayout" Target="../slideLayouts/slideLayout6.xml"/><Relationship Id="rId6" Type="http://schemas.openxmlformats.org/officeDocument/2006/relationships/image" Target="../media/image39.emf"/><Relationship Id="rId5" Type="http://schemas.openxmlformats.org/officeDocument/2006/relationships/image" Target="../media/image38.emf"/><Relationship Id="rId10" Type="http://schemas.openxmlformats.org/officeDocument/2006/relationships/image" Target="../media/image43.jpeg"/><Relationship Id="rId4" Type="http://schemas.openxmlformats.org/officeDocument/2006/relationships/image" Target="../media/image37.emf"/><Relationship Id="rId9" Type="http://schemas.openxmlformats.org/officeDocument/2006/relationships/image" Target="../media/image42.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sz="quarter"/>
          </p:nvPr>
        </p:nvSpPr>
        <p:spPr>
          <a:xfrm>
            <a:off x="608112" y="3140968"/>
            <a:ext cx="6928048" cy="1012825"/>
          </a:xfrm>
        </p:spPr>
        <p:txBody>
          <a:bodyPr>
            <a:noAutofit/>
          </a:bodyPr>
          <a:lstStyle/>
          <a:p>
            <a:r>
              <a:rPr lang="zh-CN" altLang="zh-CN" sz="6000" dirty="0"/>
              <a:t>第</a:t>
            </a:r>
            <a:r>
              <a:rPr lang="en-US" altLang="zh-CN" sz="6000"/>
              <a:t>1</a:t>
            </a:r>
            <a:r>
              <a:rPr lang="zh-CN" altLang="zh-CN" sz="6000"/>
              <a:t>章</a:t>
            </a:r>
            <a:r>
              <a:rPr lang="en-US" altLang="zh-CN" sz="6000"/>
              <a:t>  </a:t>
            </a:r>
            <a:r>
              <a:rPr lang="zh-CN" altLang="en-US" sz="6000"/>
              <a:t>计</a:t>
            </a:r>
            <a:r>
              <a:rPr lang="zh-CN" altLang="en-US" sz="6000" dirty="0"/>
              <a:t>算机系统</a:t>
            </a:r>
            <a:endParaRPr lang="en-US" altLang="zh-CN" sz="11500" dirty="0">
              <a:ea typeface="宋体" panose="02010600030101010101" pitchFamily="2" charset="-122"/>
            </a:endParaRPr>
          </a:p>
        </p:txBody>
      </p:sp>
      <p:sp>
        <p:nvSpPr>
          <p:cNvPr id="3" name="Subtitle 2"/>
          <p:cNvSpPr>
            <a:spLocks noGrp="1"/>
          </p:cNvSpPr>
          <p:nvPr>
            <p:ph type="subTitle" idx="1"/>
          </p:nvPr>
        </p:nvSpPr>
        <p:spPr/>
        <p:txBody>
          <a:bodyPr/>
          <a:lstStyle/>
          <a:p>
            <a:r>
              <a:rPr lang="en-US" altLang="zh-CN"/>
              <a:t> </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999" advTm="14986"/>
    </mc:Choice>
    <mc:Fallback xmlns="">
      <p:transition spd="slow" advTm="1498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13A04-5CE9-4EAC-883F-37025B28E0DF}"/>
              </a:ext>
            </a:extLst>
          </p:cNvPr>
          <p:cNvSpPr>
            <a:spLocks noGrp="1"/>
          </p:cNvSpPr>
          <p:nvPr>
            <p:ph type="title"/>
          </p:nvPr>
        </p:nvSpPr>
        <p:spPr/>
        <p:txBody>
          <a:bodyPr/>
          <a:lstStyle/>
          <a:p>
            <a:r>
              <a:rPr lang="zh-CN" altLang="en-US" dirty="0"/>
              <a:t>电子计算机的发展</a:t>
            </a:r>
          </a:p>
        </p:txBody>
      </p:sp>
      <p:pic>
        <p:nvPicPr>
          <p:cNvPr id="6" name="图片 5">
            <a:extLst>
              <a:ext uri="{FF2B5EF4-FFF2-40B4-BE49-F238E27FC236}">
                <a16:creationId xmlns:a16="http://schemas.microsoft.com/office/drawing/2014/main" id="{CE93E027-C3DA-4382-9DA2-95F9DD79F793}"/>
              </a:ext>
            </a:extLst>
          </p:cNvPr>
          <p:cNvPicPr>
            <a:picLocks noChangeAspect="1"/>
          </p:cNvPicPr>
          <p:nvPr/>
        </p:nvPicPr>
        <p:blipFill rotWithShape="1">
          <a:blip r:embed="rId2"/>
          <a:srcRect l="13382" t="21650" r="8066" b="3802"/>
          <a:stretch/>
        </p:blipFill>
        <p:spPr>
          <a:xfrm>
            <a:off x="911424" y="1100379"/>
            <a:ext cx="10441160" cy="5573853"/>
          </a:xfrm>
          <a:prstGeom prst="rect">
            <a:avLst/>
          </a:prstGeom>
        </p:spPr>
      </p:pic>
    </p:spTree>
    <p:extLst>
      <p:ext uri="{BB962C8B-B14F-4D97-AF65-F5344CB8AC3E}">
        <p14:creationId xmlns:p14="http://schemas.microsoft.com/office/powerpoint/2010/main" val="1377585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8E50A-9111-4C35-8404-391A094E0100}"/>
              </a:ext>
            </a:extLst>
          </p:cNvPr>
          <p:cNvSpPr>
            <a:spLocks noGrp="1"/>
          </p:cNvSpPr>
          <p:nvPr>
            <p:ph type="title"/>
          </p:nvPr>
        </p:nvSpPr>
        <p:spPr/>
        <p:txBody>
          <a:bodyPr/>
          <a:lstStyle/>
          <a:p>
            <a:r>
              <a:rPr lang="zh-CN" altLang="en-US" dirty="0"/>
              <a:t>电子计算机的发展</a:t>
            </a:r>
          </a:p>
        </p:txBody>
      </p:sp>
      <p:pic>
        <p:nvPicPr>
          <p:cNvPr id="6" name="图片 5">
            <a:extLst>
              <a:ext uri="{FF2B5EF4-FFF2-40B4-BE49-F238E27FC236}">
                <a16:creationId xmlns:a16="http://schemas.microsoft.com/office/drawing/2014/main" id="{66E75E7A-B709-4E47-918C-B0379C6BD94B}"/>
              </a:ext>
            </a:extLst>
          </p:cNvPr>
          <p:cNvPicPr>
            <a:picLocks noChangeAspect="1"/>
          </p:cNvPicPr>
          <p:nvPr/>
        </p:nvPicPr>
        <p:blipFill rotWithShape="1">
          <a:blip r:embed="rId2"/>
          <a:srcRect l="13973" t="21651" r="9248" b="3801"/>
          <a:stretch/>
        </p:blipFill>
        <p:spPr>
          <a:xfrm>
            <a:off x="683022" y="900289"/>
            <a:ext cx="10381530" cy="5669913"/>
          </a:xfrm>
          <a:prstGeom prst="rect">
            <a:avLst/>
          </a:prstGeom>
        </p:spPr>
      </p:pic>
    </p:spTree>
    <p:extLst>
      <p:ext uri="{BB962C8B-B14F-4D97-AF65-F5344CB8AC3E}">
        <p14:creationId xmlns:p14="http://schemas.microsoft.com/office/powerpoint/2010/main" val="4244831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1040" y="1061720"/>
            <a:ext cx="10341610" cy="5323840"/>
          </a:xfrm>
        </p:spPr>
        <p:txBody>
          <a:bodyPr/>
          <a:lstStyle/>
          <a:p>
            <a:pPr marL="342900" indent="-342900" latinLnBrk="0">
              <a:buClr>
                <a:schemeClr val="hlink"/>
              </a:buClr>
            </a:pPr>
            <a:r>
              <a:rPr lang="zh-CN" altLang="en-US" sz="3200" b="1" dirty="0">
                <a:solidFill>
                  <a:schemeClr val="tx1">
                    <a:lumMod val="60000"/>
                    <a:lumOff val="40000"/>
                  </a:schemeClr>
                </a:solidFill>
              </a:rPr>
              <a:t>量子计算机</a:t>
            </a:r>
          </a:p>
          <a:p>
            <a:pPr lvl="1" latinLnBrk="0">
              <a:lnSpc>
                <a:spcPct val="90000"/>
              </a:lnSpc>
            </a:pPr>
            <a:r>
              <a:rPr lang="zh-CN" altLang="en-US" dirty="0"/>
              <a:t>量子计算机是一类遵循量子力学规律高速地进行数学和逻辑运算、存储及处理</a:t>
            </a:r>
            <a:r>
              <a:rPr lang="zh-CN" altLang="en-US"/>
              <a:t>量子信</a:t>
            </a:r>
            <a:r>
              <a:rPr lang="zh-CN" altLang="en-US" dirty="0"/>
              <a:t>息的物理装置。当某个装置处理和计算的是量子信息,运行的是量子算法时,它就是量子计算机。</a:t>
            </a:r>
          </a:p>
          <a:p>
            <a:pPr marL="342900" lvl="0" indent="-342900" latinLnBrk="0">
              <a:buClr>
                <a:schemeClr val="hlink"/>
              </a:buClr>
            </a:pPr>
            <a:r>
              <a:rPr lang="zh-CN" altLang="en-US" sz="3200" b="1" dirty="0">
                <a:solidFill>
                  <a:schemeClr val="tx1">
                    <a:lumMod val="60000"/>
                    <a:lumOff val="40000"/>
                  </a:schemeClr>
                </a:solidFill>
              </a:rPr>
              <a:t>生物计算机</a:t>
            </a:r>
          </a:p>
          <a:p>
            <a:pPr lvl="1" latinLnBrk="0">
              <a:lnSpc>
                <a:spcPct val="90000"/>
              </a:lnSpc>
            </a:pPr>
            <a:r>
              <a:rPr lang="zh-CN" altLang="en-US" dirty="0"/>
              <a:t>生物计算机是以生物芯片取代在半导体硅片上集成数以亿计的晶体管制成的计算机。</a:t>
            </a:r>
          </a:p>
          <a:p>
            <a:pPr marL="342900" indent="-342900" latinLnBrk="0">
              <a:buClr>
                <a:schemeClr val="hlink"/>
              </a:buClr>
            </a:pPr>
            <a:r>
              <a:rPr lang="zh-CN" altLang="en-US" sz="3200" b="1" dirty="0">
                <a:solidFill>
                  <a:schemeClr val="tx1">
                    <a:lumMod val="60000"/>
                    <a:lumOff val="40000"/>
                  </a:schemeClr>
                </a:solidFill>
              </a:rPr>
              <a:t>光子计算机</a:t>
            </a:r>
          </a:p>
          <a:p>
            <a:pPr lvl="1" latinLnBrk="0">
              <a:lnSpc>
                <a:spcPct val="90000"/>
              </a:lnSpc>
            </a:pPr>
            <a:r>
              <a:rPr lang="zh-CN" altLang="en-US" dirty="0"/>
              <a:t>光子计算机是一种由光信号进行数字运算、逻辑操作、信息存储和处理的新型计算机。</a:t>
            </a:r>
          </a:p>
        </p:txBody>
      </p:sp>
      <p:sp>
        <p:nvSpPr>
          <p:cNvPr id="2" name="文本框 1"/>
          <p:cNvSpPr txBox="1"/>
          <p:nvPr/>
        </p:nvSpPr>
        <p:spPr>
          <a:xfrm>
            <a:off x="2153285" y="44624"/>
            <a:ext cx="7550785" cy="645160"/>
          </a:xfrm>
          <a:prstGeom prst="rect">
            <a:avLst/>
          </a:prstGeom>
          <a:noFill/>
        </p:spPr>
        <p:txBody>
          <a:bodyPr wrap="square" rtlCol="0">
            <a:spAutoFit/>
          </a:bodyPr>
          <a:lstStyle/>
          <a:p>
            <a:pPr algn="ctr"/>
            <a:r>
              <a:rPr lang="en-US" altLang="zh-CN" sz="3600" b="1">
                <a:solidFill>
                  <a:srgbClr val="FFFFFF"/>
                </a:solidFill>
                <a:latin typeface="+mj-lt"/>
                <a:ea typeface="+mj-ea"/>
                <a:cs typeface="+mj-cs"/>
              </a:rPr>
              <a:t>1.1.5 </a:t>
            </a:r>
            <a:r>
              <a:rPr lang="zh-CN" altLang="en-US" sz="3600" b="1">
                <a:solidFill>
                  <a:srgbClr val="FFFFFF"/>
                </a:solidFill>
                <a:latin typeface="+mj-lt"/>
                <a:ea typeface="+mj-ea"/>
                <a:cs typeface="+mj-cs"/>
              </a:rPr>
              <a:t>未</a:t>
            </a:r>
            <a:r>
              <a:rPr lang="zh-CN" altLang="en-US" sz="3600" b="1" dirty="0">
                <a:solidFill>
                  <a:srgbClr val="FFFFFF"/>
                </a:solidFill>
                <a:latin typeface="+mj-lt"/>
                <a:ea typeface="+mj-ea"/>
                <a:cs typeface="+mj-cs"/>
              </a:rPr>
              <a:t>来计算机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25D578F-3E60-4114-8C57-C09DE60810BF}"/>
              </a:ext>
            </a:extLst>
          </p:cNvPr>
          <p:cNvSpPr>
            <a:spLocks noGrp="1"/>
          </p:cNvSpPr>
          <p:nvPr>
            <p:ph idx="1"/>
          </p:nvPr>
        </p:nvSpPr>
        <p:spPr>
          <a:xfrm>
            <a:off x="661565" y="1226640"/>
            <a:ext cx="10868869" cy="5127976"/>
          </a:xfrm>
        </p:spPr>
        <p:txBody>
          <a:bodyPr/>
          <a:lstStyle/>
          <a:p>
            <a:r>
              <a:rPr lang="zh-CN" altLang="en-US" dirty="0"/>
              <a:t>中国在超级计算机方面发展迅速，跃升到国际先进水平国家当中。中国是第一个以发展中国家的身份制造了超级计算机的国家。中国在</a:t>
            </a:r>
            <a:r>
              <a:rPr lang="en-US" altLang="zh-CN" dirty="0"/>
              <a:t>1983</a:t>
            </a:r>
            <a:r>
              <a:rPr lang="zh-CN" altLang="en-US" dirty="0"/>
              <a:t>年就研制出第一台超级计算机银河一号，使中国成为继美国、日本之后第三个能独立设计和研制超级计算机的国家。</a:t>
            </a:r>
          </a:p>
        </p:txBody>
      </p:sp>
      <p:sp>
        <p:nvSpPr>
          <p:cNvPr id="4" name="标题 3">
            <a:extLst>
              <a:ext uri="{FF2B5EF4-FFF2-40B4-BE49-F238E27FC236}">
                <a16:creationId xmlns:a16="http://schemas.microsoft.com/office/drawing/2014/main" id="{26937004-3B80-4520-824A-A7E048C743F0}"/>
              </a:ext>
            </a:extLst>
          </p:cNvPr>
          <p:cNvSpPr>
            <a:spLocks noGrp="1"/>
          </p:cNvSpPr>
          <p:nvPr>
            <p:ph type="title"/>
          </p:nvPr>
        </p:nvSpPr>
        <p:spPr/>
        <p:txBody>
          <a:bodyPr/>
          <a:lstStyle/>
          <a:p>
            <a:r>
              <a:rPr lang="en-US" altLang="zh-CN" dirty="0"/>
              <a:t>1.1.6 </a:t>
            </a:r>
            <a:r>
              <a:rPr lang="zh-CN" altLang="en-US" dirty="0"/>
              <a:t>我国超级计算机的研发</a:t>
            </a:r>
          </a:p>
        </p:txBody>
      </p:sp>
    </p:spTree>
    <p:extLst>
      <p:ext uri="{BB962C8B-B14F-4D97-AF65-F5344CB8AC3E}">
        <p14:creationId xmlns:p14="http://schemas.microsoft.com/office/powerpoint/2010/main" val="3070540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C1CAA74-48F7-40D0-A05B-4665ADAC994F}"/>
              </a:ext>
            </a:extLst>
          </p:cNvPr>
          <p:cNvPicPr>
            <a:picLocks noChangeAspect="1"/>
          </p:cNvPicPr>
          <p:nvPr/>
        </p:nvPicPr>
        <p:blipFill rotWithShape="1">
          <a:blip r:embed="rId2"/>
          <a:srcRect l="7476" t="23750" r="48228" b="12201"/>
          <a:stretch/>
        </p:blipFill>
        <p:spPr>
          <a:xfrm>
            <a:off x="0" y="831232"/>
            <a:ext cx="6463013" cy="5256584"/>
          </a:xfrm>
          <a:prstGeom prst="rect">
            <a:avLst/>
          </a:prstGeom>
        </p:spPr>
      </p:pic>
      <p:pic>
        <p:nvPicPr>
          <p:cNvPr id="9" name="图片 8">
            <a:extLst>
              <a:ext uri="{FF2B5EF4-FFF2-40B4-BE49-F238E27FC236}">
                <a16:creationId xmlns:a16="http://schemas.microsoft.com/office/drawing/2014/main" id="{3A2D280C-A8FD-46AE-9E0F-9628DC5F2299}"/>
              </a:ext>
            </a:extLst>
          </p:cNvPr>
          <p:cNvPicPr>
            <a:picLocks noChangeAspect="1"/>
          </p:cNvPicPr>
          <p:nvPr/>
        </p:nvPicPr>
        <p:blipFill rotWithShape="1">
          <a:blip r:embed="rId2"/>
          <a:srcRect l="7476" t="23750" r="48228" b="40210"/>
          <a:stretch/>
        </p:blipFill>
        <p:spPr>
          <a:xfrm>
            <a:off x="5591944" y="831232"/>
            <a:ext cx="6463013" cy="2957808"/>
          </a:xfrm>
          <a:prstGeom prst="rect">
            <a:avLst/>
          </a:prstGeom>
        </p:spPr>
      </p:pic>
      <p:sp>
        <p:nvSpPr>
          <p:cNvPr id="4" name="标题 3">
            <a:extLst>
              <a:ext uri="{FF2B5EF4-FFF2-40B4-BE49-F238E27FC236}">
                <a16:creationId xmlns:a16="http://schemas.microsoft.com/office/drawing/2014/main" id="{4BA2F9B2-56C5-4325-B294-C3C083627CA7}"/>
              </a:ext>
            </a:extLst>
          </p:cNvPr>
          <p:cNvSpPr>
            <a:spLocks noGrp="1"/>
          </p:cNvSpPr>
          <p:nvPr>
            <p:ph type="title"/>
          </p:nvPr>
        </p:nvSpPr>
        <p:spPr/>
        <p:txBody>
          <a:bodyPr/>
          <a:lstStyle/>
          <a:p>
            <a:r>
              <a:rPr lang="en-US" altLang="zh-CN" dirty="0"/>
              <a:t>1.1.6 </a:t>
            </a:r>
            <a:r>
              <a:rPr lang="zh-CN" altLang="en-US" dirty="0"/>
              <a:t>我国超级计算机的研发</a:t>
            </a:r>
          </a:p>
        </p:txBody>
      </p:sp>
      <p:pic>
        <p:nvPicPr>
          <p:cNvPr id="8" name="图片 7">
            <a:extLst>
              <a:ext uri="{FF2B5EF4-FFF2-40B4-BE49-F238E27FC236}">
                <a16:creationId xmlns:a16="http://schemas.microsoft.com/office/drawing/2014/main" id="{FA941AD7-CB21-4B9E-867F-022A2E0AA991}"/>
              </a:ext>
            </a:extLst>
          </p:cNvPr>
          <p:cNvPicPr>
            <a:picLocks noChangeAspect="1"/>
          </p:cNvPicPr>
          <p:nvPr/>
        </p:nvPicPr>
        <p:blipFill rotWithShape="1">
          <a:blip r:embed="rId3"/>
          <a:srcRect l="8657" t="36350" r="48228" b="15350"/>
          <a:stretch/>
        </p:blipFill>
        <p:spPr>
          <a:xfrm>
            <a:off x="5807968" y="1196752"/>
            <a:ext cx="6120680" cy="3856867"/>
          </a:xfrm>
          <a:prstGeom prst="rect">
            <a:avLst/>
          </a:prstGeom>
        </p:spPr>
      </p:pic>
    </p:spTree>
    <p:extLst>
      <p:ext uri="{BB962C8B-B14F-4D97-AF65-F5344CB8AC3E}">
        <p14:creationId xmlns:p14="http://schemas.microsoft.com/office/powerpoint/2010/main" val="437747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52"/>
          <p:cNvSpPr txBox="1"/>
          <p:nvPr/>
        </p:nvSpPr>
        <p:spPr>
          <a:xfrm>
            <a:off x="3228975" y="4807585"/>
            <a:ext cx="490220" cy="1964055"/>
          </a:xfrm>
          <a:prstGeom prst="rect">
            <a:avLst/>
          </a:prstGeom>
          <a:noFill/>
          <a:extLst>
            <a:ext uri="{909E8E84-426E-40DD-AFC4-6F175D3DCCD1}">
              <a14:hiddenFill xmlns:a14="http://schemas.microsoft.com/office/drawing/2010/main">
                <a:solidFill>
                  <a:schemeClr val="bg2">
                    <a:alpha val="49000"/>
                  </a:schemeClr>
                </a:solidFill>
              </a14:hiddenFill>
            </a:ext>
          </a:extLst>
        </p:spPr>
        <p:txBody>
          <a:bodyPr vert="eaVert" wrap="square" rtlCol="0">
            <a:spAutoFit/>
          </a:bodyPr>
          <a:lstStyle/>
          <a:p>
            <a:r>
              <a:rPr lang="zh-CN" altLang="en-US" sz="2000" b="1"/>
              <a:t>高速缓冲存储器</a:t>
            </a:r>
          </a:p>
        </p:txBody>
      </p:sp>
      <p:grpSp>
        <p:nvGrpSpPr>
          <p:cNvPr id="16" name="组合 15"/>
          <p:cNvGrpSpPr/>
          <p:nvPr/>
        </p:nvGrpSpPr>
        <p:grpSpPr>
          <a:xfrm>
            <a:off x="241935" y="1358900"/>
            <a:ext cx="11318875" cy="4917440"/>
            <a:chOff x="381" y="2140"/>
            <a:chExt cx="17825" cy="7744"/>
          </a:xfrm>
        </p:grpSpPr>
        <p:sp>
          <p:nvSpPr>
            <p:cNvPr id="4066" name="Freeform 23"/>
            <p:cNvSpPr/>
            <p:nvPr/>
          </p:nvSpPr>
          <p:spPr bwMode="auto">
            <a:xfrm>
              <a:off x="5296" y="3108"/>
              <a:ext cx="789" cy="964"/>
            </a:xfrm>
            <a:custGeom>
              <a:avLst/>
              <a:gdLst>
                <a:gd name="T0" fmla="*/ 202 w 407"/>
                <a:gd name="T1" fmla="*/ 8 h 597"/>
                <a:gd name="T2" fmla="*/ 380 w 407"/>
                <a:gd name="T3" fmla="*/ 47 h 597"/>
                <a:gd name="T4" fmla="*/ 380 w 407"/>
                <a:gd name="T5" fmla="*/ 335 h 597"/>
                <a:gd name="T6" fmla="*/ 204 w 407"/>
                <a:gd name="T7" fmla="*/ 358 h 597"/>
                <a:gd name="T8" fmla="*/ 41 w 407"/>
                <a:gd name="T9" fmla="*/ 388 h 597"/>
                <a:gd name="T10" fmla="*/ 28 w 407"/>
                <a:gd name="T11" fmla="*/ 429 h 597"/>
                <a:gd name="T12" fmla="*/ 222 w 407"/>
                <a:gd name="T13" fmla="*/ 429 h 597"/>
                <a:gd name="T14" fmla="*/ 387 w 407"/>
                <a:gd name="T15" fmla="*/ 361 h 597"/>
                <a:gd name="T16" fmla="*/ 387 w 407"/>
                <a:gd name="T17" fmla="*/ 450 h 597"/>
                <a:gd name="T18" fmla="*/ 302 w 407"/>
                <a:gd name="T19" fmla="*/ 482 h 597"/>
                <a:gd name="T20" fmla="*/ 33 w 407"/>
                <a:gd name="T21" fmla="*/ 505 h 597"/>
                <a:gd name="T22" fmla="*/ 315 w 407"/>
                <a:gd name="T23" fmla="*/ 573 h 597"/>
                <a:gd name="T24" fmla="*/ 363 w 407"/>
                <a:gd name="T25" fmla="*/ 564 h 597"/>
                <a:gd name="T26" fmla="*/ 383 w 407"/>
                <a:gd name="T27" fmla="*/ 575 h 597"/>
                <a:gd name="T28" fmla="*/ 369 w 407"/>
                <a:gd name="T29" fmla="*/ 592 h 597"/>
                <a:gd name="T30" fmla="*/ 321 w 407"/>
                <a:gd name="T31" fmla="*/ 593 h 597"/>
                <a:gd name="T32" fmla="*/ 17 w 407"/>
                <a:gd name="T33" fmla="*/ 569 h 597"/>
                <a:gd name="T34" fmla="*/ 282 w 407"/>
                <a:gd name="T35" fmla="*/ 486 h 597"/>
                <a:gd name="T36" fmla="*/ 305 w 407"/>
                <a:gd name="T37" fmla="*/ 433 h 597"/>
                <a:gd name="T38" fmla="*/ 391 w 407"/>
                <a:gd name="T39" fmla="*/ 381 h 597"/>
                <a:gd name="T40" fmla="*/ 238 w 407"/>
                <a:gd name="T41" fmla="*/ 381 h 597"/>
                <a:gd name="T42" fmla="*/ 31 w 407"/>
                <a:gd name="T43" fmla="*/ 448 h 597"/>
                <a:gd name="T44" fmla="*/ 7 w 407"/>
                <a:gd name="T45" fmla="*/ 395 h 597"/>
                <a:gd name="T46" fmla="*/ 8 w 407"/>
                <a:gd name="T47" fmla="*/ 354 h 597"/>
                <a:gd name="T48" fmla="*/ 47 w 407"/>
                <a:gd name="T49" fmla="*/ 367 h 597"/>
                <a:gd name="T50" fmla="*/ 125 w 407"/>
                <a:gd name="T51" fmla="*/ 292 h 597"/>
                <a:gd name="T52" fmla="*/ 321 w 407"/>
                <a:gd name="T53" fmla="*/ 260 h 597"/>
                <a:gd name="T54" fmla="*/ 278 w 407"/>
                <a:gd name="T55" fmla="*/ 198 h 597"/>
                <a:gd name="T56" fmla="*/ 266 w 407"/>
                <a:gd name="T57" fmla="*/ 244 h 597"/>
                <a:gd name="T58" fmla="*/ 229 w 407"/>
                <a:gd name="T59" fmla="*/ 217 h 597"/>
                <a:gd name="T60" fmla="*/ 211 w 407"/>
                <a:gd name="T61" fmla="*/ 217 h 597"/>
                <a:gd name="T62" fmla="*/ 145 w 407"/>
                <a:gd name="T63" fmla="*/ 190 h 597"/>
                <a:gd name="T64" fmla="*/ 209 w 407"/>
                <a:gd name="T65" fmla="*/ 164 h 597"/>
                <a:gd name="T66" fmla="*/ 229 w 407"/>
                <a:gd name="T67" fmla="*/ 163 h 597"/>
                <a:gd name="T68" fmla="*/ 266 w 407"/>
                <a:gd name="T69" fmla="*/ 136 h 597"/>
                <a:gd name="T70" fmla="*/ 278 w 407"/>
                <a:gd name="T71" fmla="*/ 182 h 597"/>
                <a:gd name="T72" fmla="*/ 337 w 407"/>
                <a:gd name="T73" fmla="*/ 260 h 597"/>
                <a:gd name="T74" fmla="*/ 141 w 407"/>
                <a:gd name="T75" fmla="*/ 292 h 597"/>
                <a:gd name="T76" fmla="*/ 180 w 407"/>
                <a:gd name="T77" fmla="*/ 367 h 597"/>
                <a:gd name="T78" fmla="*/ 212 w 407"/>
                <a:gd name="T79" fmla="*/ 319 h 597"/>
                <a:gd name="T80" fmla="*/ 388 w 407"/>
                <a:gd name="T81" fmla="*/ 71 h 597"/>
                <a:gd name="T82" fmla="*/ 202 w 407"/>
                <a:gd name="T83" fmla="*/ 68 h 597"/>
                <a:gd name="T84" fmla="*/ 165 w 407"/>
                <a:gd name="T85" fmla="*/ 108 h 597"/>
                <a:gd name="T86" fmla="*/ 152 w 407"/>
                <a:gd name="T87" fmla="*/ 76 h 597"/>
                <a:gd name="T88" fmla="*/ 132 w 407"/>
                <a:gd name="T89" fmla="*/ 106 h 597"/>
                <a:gd name="T90" fmla="*/ 118 w 407"/>
                <a:gd name="T91" fmla="*/ 0 h 597"/>
                <a:gd name="T92" fmla="*/ 143 w 407"/>
                <a:gd name="T93" fmla="*/ 32 h 597"/>
                <a:gd name="T94" fmla="*/ 157 w 407"/>
                <a:gd name="T95" fmla="*/ 8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7" h="597">
                  <a:moveTo>
                    <a:pt x="165" y="0"/>
                  </a:moveTo>
                  <a:cubicBezTo>
                    <a:pt x="175" y="0"/>
                    <a:pt x="185" y="0"/>
                    <a:pt x="194" y="0"/>
                  </a:cubicBezTo>
                  <a:cubicBezTo>
                    <a:pt x="198" y="0"/>
                    <a:pt x="202" y="4"/>
                    <a:pt x="202" y="8"/>
                  </a:cubicBezTo>
                  <a:cubicBezTo>
                    <a:pt x="202" y="20"/>
                    <a:pt x="202" y="31"/>
                    <a:pt x="202" y="43"/>
                  </a:cubicBezTo>
                  <a:cubicBezTo>
                    <a:pt x="202" y="45"/>
                    <a:pt x="204" y="47"/>
                    <a:pt x="206" y="47"/>
                  </a:cubicBezTo>
                  <a:cubicBezTo>
                    <a:pt x="264" y="47"/>
                    <a:pt x="322" y="47"/>
                    <a:pt x="380" y="47"/>
                  </a:cubicBezTo>
                  <a:cubicBezTo>
                    <a:pt x="394" y="47"/>
                    <a:pt x="404" y="58"/>
                    <a:pt x="404" y="71"/>
                  </a:cubicBezTo>
                  <a:cubicBezTo>
                    <a:pt x="404" y="151"/>
                    <a:pt x="404" y="231"/>
                    <a:pt x="404" y="311"/>
                  </a:cubicBezTo>
                  <a:cubicBezTo>
                    <a:pt x="404" y="324"/>
                    <a:pt x="393" y="335"/>
                    <a:pt x="380" y="335"/>
                  </a:cubicBezTo>
                  <a:cubicBezTo>
                    <a:pt x="324" y="335"/>
                    <a:pt x="268" y="335"/>
                    <a:pt x="212" y="335"/>
                  </a:cubicBezTo>
                  <a:cubicBezTo>
                    <a:pt x="208" y="335"/>
                    <a:pt x="204" y="339"/>
                    <a:pt x="204" y="343"/>
                  </a:cubicBezTo>
                  <a:cubicBezTo>
                    <a:pt x="204" y="348"/>
                    <a:pt x="204" y="353"/>
                    <a:pt x="204" y="358"/>
                  </a:cubicBezTo>
                  <a:cubicBezTo>
                    <a:pt x="204" y="372"/>
                    <a:pt x="193" y="382"/>
                    <a:pt x="180" y="382"/>
                  </a:cubicBezTo>
                  <a:cubicBezTo>
                    <a:pt x="136" y="382"/>
                    <a:pt x="91" y="382"/>
                    <a:pt x="47" y="382"/>
                  </a:cubicBezTo>
                  <a:cubicBezTo>
                    <a:pt x="44" y="382"/>
                    <a:pt x="41" y="385"/>
                    <a:pt x="41" y="388"/>
                  </a:cubicBezTo>
                  <a:cubicBezTo>
                    <a:pt x="41" y="392"/>
                    <a:pt x="38" y="395"/>
                    <a:pt x="33" y="396"/>
                  </a:cubicBezTo>
                  <a:cubicBezTo>
                    <a:pt x="30" y="396"/>
                    <a:pt x="28" y="398"/>
                    <a:pt x="28" y="401"/>
                  </a:cubicBezTo>
                  <a:cubicBezTo>
                    <a:pt x="28" y="429"/>
                    <a:pt x="28" y="429"/>
                    <a:pt x="28" y="429"/>
                  </a:cubicBezTo>
                  <a:cubicBezTo>
                    <a:pt x="28" y="431"/>
                    <a:pt x="30" y="432"/>
                    <a:pt x="31" y="432"/>
                  </a:cubicBezTo>
                  <a:cubicBezTo>
                    <a:pt x="94" y="432"/>
                    <a:pt x="156" y="432"/>
                    <a:pt x="219" y="432"/>
                  </a:cubicBezTo>
                  <a:cubicBezTo>
                    <a:pt x="221" y="432"/>
                    <a:pt x="222" y="431"/>
                    <a:pt x="222" y="429"/>
                  </a:cubicBezTo>
                  <a:cubicBezTo>
                    <a:pt x="222" y="413"/>
                    <a:pt x="222" y="397"/>
                    <a:pt x="222" y="381"/>
                  </a:cubicBezTo>
                  <a:cubicBezTo>
                    <a:pt x="222" y="370"/>
                    <a:pt x="231" y="361"/>
                    <a:pt x="242" y="361"/>
                  </a:cubicBezTo>
                  <a:cubicBezTo>
                    <a:pt x="290" y="361"/>
                    <a:pt x="339" y="361"/>
                    <a:pt x="387" y="361"/>
                  </a:cubicBezTo>
                  <a:cubicBezTo>
                    <a:pt x="398" y="361"/>
                    <a:pt x="407" y="370"/>
                    <a:pt x="407" y="381"/>
                  </a:cubicBezTo>
                  <a:cubicBezTo>
                    <a:pt x="407" y="397"/>
                    <a:pt x="407" y="414"/>
                    <a:pt x="407" y="430"/>
                  </a:cubicBezTo>
                  <a:cubicBezTo>
                    <a:pt x="407" y="441"/>
                    <a:pt x="398" y="450"/>
                    <a:pt x="387" y="450"/>
                  </a:cubicBezTo>
                  <a:cubicBezTo>
                    <a:pt x="360" y="450"/>
                    <a:pt x="333" y="450"/>
                    <a:pt x="305" y="450"/>
                  </a:cubicBezTo>
                  <a:cubicBezTo>
                    <a:pt x="303" y="450"/>
                    <a:pt x="302" y="451"/>
                    <a:pt x="302" y="453"/>
                  </a:cubicBezTo>
                  <a:cubicBezTo>
                    <a:pt x="302" y="463"/>
                    <a:pt x="302" y="472"/>
                    <a:pt x="302" y="482"/>
                  </a:cubicBezTo>
                  <a:cubicBezTo>
                    <a:pt x="302" y="493"/>
                    <a:pt x="293" y="502"/>
                    <a:pt x="282" y="502"/>
                  </a:cubicBezTo>
                  <a:cubicBezTo>
                    <a:pt x="200" y="502"/>
                    <a:pt x="118" y="502"/>
                    <a:pt x="36" y="502"/>
                  </a:cubicBezTo>
                  <a:cubicBezTo>
                    <a:pt x="35" y="502"/>
                    <a:pt x="33" y="503"/>
                    <a:pt x="33" y="505"/>
                  </a:cubicBezTo>
                  <a:cubicBezTo>
                    <a:pt x="33" y="527"/>
                    <a:pt x="33" y="548"/>
                    <a:pt x="33" y="569"/>
                  </a:cubicBezTo>
                  <a:cubicBezTo>
                    <a:pt x="33" y="571"/>
                    <a:pt x="35" y="573"/>
                    <a:pt x="36" y="573"/>
                  </a:cubicBezTo>
                  <a:cubicBezTo>
                    <a:pt x="315" y="573"/>
                    <a:pt x="315" y="573"/>
                    <a:pt x="315" y="573"/>
                  </a:cubicBezTo>
                  <a:cubicBezTo>
                    <a:pt x="318" y="573"/>
                    <a:pt x="320" y="571"/>
                    <a:pt x="321" y="569"/>
                  </a:cubicBezTo>
                  <a:cubicBezTo>
                    <a:pt x="321" y="566"/>
                    <a:pt x="324" y="564"/>
                    <a:pt x="327" y="564"/>
                  </a:cubicBezTo>
                  <a:cubicBezTo>
                    <a:pt x="363" y="564"/>
                    <a:pt x="363" y="564"/>
                    <a:pt x="363" y="564"/>
                  </a:cubicBezTo>
                  <a:cubicBezTo>
                    <a:pt x="366" y="564"/>
                    <a:pt x="369" y="566"/>
                    <a:pt x="369" y="569"/>
                  </a:cubicBezTo>
                  <a:cubicBezTo>
                    <a:pt x="369" y="572"/>
                    <a:pt x="372" y="575"/>
                    <a:pt x="375" y="575"/>
                  </a:cubicBezTo>
                  <a:cubicBezTo>
                    <a:pt x="383" y="575"/>
                    <a:pt x="383" y="575"/>
                    <a:pt x="383" y="575"/>
                  </a:cubicBezTo>
                  <a:cubicBezTo>
                    <a:pt x="390" y="575"/>
                    <a:pt x="390" y="586"/>
                    <a:pt x="383" y="586"/>
                  </a:cubicBezTo>
                  <a:cubicBezTo>
                    <a:pt x="375" y="586"/>
                    <a:pt x="375" y="586"/>
                    <a:pt x="375" y="586"/>
                  </a:cubicBezTo>
                  <a:cubicBezTo>
                    <a:pt x="372" y="586"/>
                    <a:pt x="369" y="588"/>
                    <a:pt x="369" y="592"/>
                  </a:cubicBezTo>
                  <a:cubicBezTo>
                    <a:pt x="369" y="595"/>
                    <a:pt x="366" y="597"/>
                    <a:pt x="363" y="597"/>
                  </a:cubicBezTo>
                  <a:cubicBezTo>
                    <a:pt x="327" y="597"/>
                    <a:pt x="327" y="597"/>
                    <a:pt x="327" y="597"/>
                  </a:cubicBezTo>
                  <a:cubicBezTo>
                    <a:pt x="324" y="597"/>
                    <a:pt x="322" y="595"/>
                    <a:pt x="321" y="593"/>
                  </a:cubicBezTo>
                  <a:cubicBezTo>
                    <a:pt x="320" y="591"/>
                    <a:pt x="318" y="589"/>
                    <a:pt x="315" y="589"/>
                  </a:cubicBezTo>
                  <a:cubicBezTo>
                    <a:pt x="36" y="589"/>
                    <a:pt x="36" y="589"/>
                    <a:pt x="36" y="589"/>
                  </a:cubicBezTo>
                  <a:cubicBezTo>
                    <a:pt x="26" y="589"/>
                    <a:pt x="17" y="580"/>
                    <a:pt x="17" y="569"/>
                  </a:cubicBezTo>
                  <a:cubicBezTo>
                    <a:pt x="17" y="548"/>
                    <a:pt x="17" y="527"/>
                    <a:pt x="17" y="505"/>
                  </a:cubicBezTo>
                  <a:cubicBezTo>
                    <a:pt x="17" y="494"/>
                    <a:pt x="26" y="486"/>
                    <a:pt x="36" y="486"/>
                  </a:cubicBezTo>
                  <a:cubicBezTo>
                    <a:pt x="118" y="486"/>
                    <a:pt x="200" y="486"/>
                    <a:pt x="282" y="486"/>
                  </a:cubicBezTo>
                  <a:cubicBezTo>
                    <a:pt x="284" y="486"/>
                    <a:pt x="286" y="484"/>
                    <a:pt x="286" y="482"/>
                  </a:cubicBezTo>
                  <a:cubicBezTo>
                    <a:pt x="286" y="472"/>
                    <a:pt x="286" y="463"/>
                    <a:pt x="286" y="453"/>
                  </a:cubicBezTo>
                  <a:cubicBezTo>
                    <a:pt x="286" y="443"/>
                    <a:pt x="294" y="433"/>
                    <a:pt x="305" y="433"/>
                  </a:cubicBezTo>
                  <a:cubicBezTo>
                    <a:pt x="333" y="433"/>
                    <a:pt x="360" y="433"/>
                    <a:pt x="387" y="433"/>
                  </a:cubicBezTo>
                  <a:cubicBezTo>
                    <a:pt x="389" y="433"/>
                    <a:pt x="391" y="432"/>
                    <a:pt x="391" y="430"/>
                  </a:cubicBezTo>
                  <a:cubicBezTo>
                    <a:pt x="391" y="414"/>
                    <a:pt x="391" y="397"/>
                    <a:pt x="391" y="381"/>
                  </a:cubicBezTo>
                  <a:cubicBezTo>
                    <a:pt x="391" y="379"/>
                    <a:pt x="389" y="377"/>
                    <a:pt x="387" y="377"/>
                  </a:cubicBezTo>
                  <a:cubicBezTo>
                    <a:pt x="339" y="377"/>
                    <a:pt x="290" y="377"/>
                    <a:pt x="242" y="377"/>
                  </a:cubicBezTo>
                  <a:cubicBezTo>
                    <a:pt x="240" y="377"/>
                    <a:pt x="238" y="379"/>
                    <a:pt x="238" y="381"/>
                  </a:cubicBezTo>
                  <a:cubicBezTo>
                    <a:pt x="238" y="397"/>
                    <a:pt x="238" y="413"/>
                    <a:pt x="238" y="429"/>
                  </a:cubicBezTo>
                  <a:cubicBezTo>
                    <a:pt x="238" y="440"/>
                    <a:pt x="230" y="448"/>
                    <a:pt x="219" y="448"/>
                  </a:cubicBezTo>
                  <a:cubicBezTo>
                    <a:pt x="156" y="448"/>
                    <a:pt x="94" y="448"/>
                    <a:pt x="31" y="448"/>
                  </a:cubicBezTo>
                  <a:cubicBezTo>
                    <a:pt x="21" y="448"/>
                    <a:pt x="12" y="440"/>
                    <a:pt x="12" y="429"/>
                  </a:cubicBezTo>
                  <a:cubicBezTo>
                    <a:pt x="12" y="401"/>
                    <a:pt x="12" y="401"/>
                    <a:pt x="12" y="401"/>
                  </a:cubicBezTo>
                  <a:cubicBezTo>
                    <a:pt x="12" y="398"/>
                    <a:pt x="10" y="396"/>
                    <a:pt x="7" y="395"/>
                  </a:cubicBezTo>
                  <a:cubicBezTo>
                    <a:pt x="3" y="395"/>
                    <a:pt x="0" y="391"/>
                    <a:pt x="0" y="387"/>
                  </a:cubicBezTo>
                  <a:cubicBezTo>
                    <a:pt x="0" y="379"/>
                    <a:pt x="0" y="370"/>
                    <a:pt x="0" y="362"/>
                  </a:cubicBezTo>
                  <a:cubicBezTo>
                    <a:pt x="0" y="357"/>
                    <a:pt x="4" y="354"/>
                    <a:pt x="8" y="354"/>
                  </a:cubicBezTo>
                  <a:cubicBezTo>
                    <a:pt x="17" y="354"/>
                    <a:pt x="25" y="354"/>
                    <a:pt x="33" y="354"/>
                  </a:cubicBezTo>
                  <a:cubicBezTo>
                    <a:pt x="37" y="354"/>
                    <a:pt x="41" y="357"/>
                    <a:pt x="41" y="361"/>
                  </a:cubicBezTo>
                  <a:cubicBezTo>
                    <a:pt x="41" y="364"/>
                    <a:pt x="44" y="367"/>
                    <a:pt x="47" y="367"/>
                  </a:cubicBezTo>
                  <a:cubicBezTo>
                    <a:pt x="71" y="367"/>
                    <a:pt x="96" y="367"/>
                    <a:pt x="120" y="367"/>
                  </a:cubicBezTo>
                  <a:cubicBezTo>
                    <a:pt x="123" y="367"/>
                    <a:pt x="125" y="364"/>
                    <a:pt x="125" y="362"/>
                  </a:cubicBezTo>
                  <a:cubicBezTo>
                    <a:pt x="125" y="339"/>
                    <a:pt x="125" y="315"/>
                    <a:pt x="125" y="292"/>
                  </a:cubicBezTo>
                  <a:cubicBezTo>
                    <a:pt x="125" y="279"/>
                    <a:pt x="136" y="268"/>
                    <a:pt x="149" y="268"/>
                  </a:cubicBezTo>
                  <a:cubicBezTo>
                    <a:pt x="204" y="268"/>
                    <a:pt x="259" y="268"/>
                    <a:pt x="314" y="268"/>
                  </a:cubicBezTo>
                  <a:cubicBezTo>
                    <a:pt x="318" y="268"/>
                    <a:pt x="321" y="265"/>
                    <a:pt x="321" y="260"/>
                  </a:cubicBezTo>
                  <a:cubicBezTo>
                    <a:pt x="321" y="242"/>
                    <a:pt x="321" y="224"/>
                    <a:pt x="321" y="206"/>
                  </a:cubicBezTo>
                  <a:cubicBezTo>
                    <a:pt x="321" y="202"/>
                    <a:pt x="318" y="198"/>
                    <a:pt x="314" y="198"/>
                  </a:cubicBezTo>
                  <a:cubicBezTo>
                    <a:pt x="302" y="198"/>
                    <a:pt x="290" y="198"/>
                    <a:pt x="278" y="198"/>
                  </a:cubicBezTo>
                  <a:cubicBezTo>
                    <a:pt x="275" y="198"/>
                    <a:pt x="273" y="200"/>
                    <a:pt x="273" y="203"/>
                  </a:cubicBezTo>
                  <a:cubicBezTo>
                    <a:pt x="273" y="214"/>
                    <a:pt x="273" y="225"/>
                    <a:pt x="273" y="236"/>
                  </a:cubicBezTo>
                  <a:cubicBezTo>
                    <a:pt x="273" y="241"/>
                    <a:pt x="270" y="244"/>
                    <a:pt x="266" y="244"/>
                  </a:cubicBezTo>
                  <a:cubicBezTo>
                    <a:pt x="256" y="244"/>
                    <a:pt x="246" y="244"/>
                    <a:pt x="236" y="244"/>
                  </a:cubicBezTo>
                  <a:cubicBezTo>
                    <a:pt x="232" y="244"/>
                    <a:pt x="229" y="241"/>
                    <a:pt x="229" y="236"/>
                  </a:cubicBezTo>
                  <a:cubicBezTo>
                    <a:pt x="229" y="230"/>
                    <a:pt x="229" y="224"/>
                    <a:pt x="229" y="217"/>
                  </a:cubicBezTo>
                  <a:cubicBezTo>
                    <a:pt x="229" y="214"/>
                    <a:pt x="227" y="212"/>
                    <a:pt x="224" y="212"/>
                  </a:cubicBezTo>
                  <a:cubicBezTo>
                    <a:pt x="221" y="212"/>
                    <a:pt x="219" y="212"/>
                    <a:pt x="216" y="212"/>
                  </a:cubicBezTo>
                  <a:cubicBezTo>
                    <a:pt x="213" y="212"/>
                    <a:pt x="211" y="214"/>
                    <a:pt x="211" y="217"/>
                  </a:cubicBezTo>
                  <a:cubicBezTo>
                    <a:pt x="210" y="230"/>
                    <a:pt x="207" y="240"/>
                    <a:pt x="203" y="241"/>
                  </a:cubicBezTo>
                  <a:cubicBezTo>
                    <a:pt x="199" y="243"/>
                    <a:pt x="195" y="244"/>
                    <a:pt x="190" y="244"/>
                  </a:cubicBezTo>
                  <a:cubicBezTo>
                    <a:pt x="165" y="244"/>
                    <a:pt x="145" y="220"/>
                    <a:pt x="145" y="190"/>
                  </a:cubicBezTo>
                  <a:cubicBezTo>
                    <a:pt x="145" y="160"/>
                    <a:pt x="165" y="136"/>
                    <a:pt x="190" y="136"/>
                  </a:cubicBezTo>
                  <a:cubicBezTo>
                    <a:pt x="194" y="136"/>
                    <a:pt x="198" y="137"/>
                    <a:pt x="201" y="138"/>
                  </a:cubicBezTo>
                  <a:cubicBezTo>
                    <a:pt x="204" y="139"/>
                    <a:pt x="207" y="150"/>
                    <a:pt x="209" y="164"/>
                  </a:cubicBezTo>
                  <a:cubicBezTo>
                    <a:pt x="209" y="166"/>
                    <a:pt x="212" y="168"/>
                    <a:pt x="214" y="168"/>
                  </a:cubicBezTo>
                  <a:cubicBezTo>
                    <a:pt x="218" y="168"/>
                    <a:pt x="221" y="168"/>
                    <a:pt x="224" y="168"/>
                  </a:cubicBezTo>
                  <a:cubicBezTo>
                    <a:pt x="227" y="168"/>
                    <a:pt x="229" y="166"/>
                    <a:pt x="229" y="163"/>
                  </a:cubicBezTo>
                  <a:cubicBezTo>
                    <a:pt x="229" y="156"/>
                    <a:pt x="229" y="150"/>
                    <a:pt x="229" y="143"/>
                  </a:cubicBezTo>
                  <a:cubicBezTo>
                    <a:pt x="229" y="140"/>
                    <a:pt x="232" y="136"/>
                    <a:pt x="236" y="136"/>
                  </a:cubicBezTo>
                  <a:cubicBezTo>
                    <a:pt x="246" y="136"/>
                    <a:pt x="256" y="136"/>
                    <a:pt x="266" y="136"/>
                  </a:cubicBezTo>
                  <a:cubicBezTo>
                    <a:pt x="270" y="136"/>
                    <a:pt x="273" y="140"/>
                    <a:pt x="273" y="143"/>
                  </a:cubicBezTo>
                  <a:cubicBezTo>
                    <a:pt x="273" y="155"/>
                    <a:pt x="273" y="166"/>
                    <a:pt x="273" y="178"/>
                  </a:cubicBezTo>
                  <a:cubicBezTo>
                    <a:pt x="273" y="180"/>
                    <a:pt x="275" y="182"/>
                    <a:pt x="278" y="182"/>
                  </a:cubicBezTo>
                  <a:cubicBezTo>
                    <a:pt x="290" y="182"/>
                    <a:pt x="302" y="182"/>
                    <a:pt x="314" y="182"/>
                  </a:cubicBezTo>
                  <a:cubicBezTo>
                    <a:pt x="327" y="182"/>
                    <a:pt x="337" y="193"/>
                    <a:pt x="337" y="206"/>
                  </a:cubicBezTo>
                  <a:cubicBezTo>
                    <a:pt x="337" y="224"/>
                    <a:pt x="337" y="242"/>
                    <a:pt x="337" y="260"/>
                  </a:cubicBezTo>
                  <a:cubicBezTo>
                    <a:pt x="337" y="273"/>
                    <a:pt x="327" y="284"/>
                    <a:pt x="314" y="284"/>
                  </a:cubicBezTo>
                  <a:cubicBezTo>
                    <a:pt x="259" y="284"/>
                    <a:pt x="204" y="284"/>
                    <a:pt x="149" y="284"/>
                  </a:cubicBezTo>
                  <a:cubicBezTo>
                    <a:pt x="145" y="284"/>
                    <a:pt x="141" y="288"/>
                    <a:pt x="141" y="292"/>
                  </a:cubicBezTo>
                  <a:cubicBezTo>
                    <a:pt x="141" y="315"/>
                    <a:pt x="141" y="339"/>
                    <a:pt x="141" y="362"/>
                  </a:cubicBezTo>
                  <a:cubicBezTo>
                    <a:pt x="141" y="364"/>
                    <a:pt x="143" y="367"/>
                    <a:pt x="146" y="367"/>
                  </a:cubicBezTo>
                  <a:cubicBezTo>
                    <a:pt x="157" y="367"/>
                    <a:pt x="169" y="367"/>
                    <a:pt x="180" y="367"/>
                  </a:cubicBezTo>
                  <a:cubicBezTo>
                    <a:pt x="185" y="367"/>
                    <a:pt x="188" y="363"/>
                    <a:pt x="188" y="358"/>
                  </a:cubicBezTo>
                  <a:cubicBezTo>
                    <a:pt x="188" y="353"/>
                    <a:pt x="188" y="348"/>
                    <a:pt x="188" y="343"/>
                  </a:cubicBezTo>
                  <a:cubicBezTo>
                    <a:pt x="188" y="330"/>
                    <a:pt x="199" y="319"/>
                    <a:pt x="212" y="319"/>
                  </a:cubicBezTo>
                  <a:cubicBezTo>
                    <a:pt x="268" y="319"/>
                    <a:pt x="324" y="319"/>
                    <a:pt x="380" y="319"/>
                  </a:cubicBezTo>
                  <a:cubicBezTo>
                    <a:pt x="385" y="319"/>
                    <a:pt x="388" y="315"/>
                    <a:pt x="388" y="311"/>
                  </a:cubicBezTo>
                  <a:cubicBezTo>
                    <a:pt x="388" y="231"/>
                    <a:pt x="388" y="151"/>
                    <a:pt x="388" y="71"/>
                  </a:cubicBezTo>
                  <a:cubicBezTo>
                    <a:pt x="388" y="67"/>
                    <a:pt x="385" y="63"/>
                    <a:pt x="380" y="63"/>
                  </a:cubicBezTo>
                  <a:cubicBezTo>
                    <a:pt x="322" y="63"/>
                    <a:pt x="264" y="63"/>
                    <a:pt x="206" y="63"/>
                  </a:cubicBezTo>
                  <a:cubicBezTo>
                    <a:pt x="204" y="63"/>
                    <a:pt x="202" y="65"/>
                    <a:pt x="202" y="68"/>
                  </a:cubicBezTo>
                  <a:cubicBezTo>
                    <a:pt x="202" y="79"/>
                    <a:pt x="202" y="90"/>
                    <a:pt x="202" y="101"/>
                  </a:cubicBezTo>
                  <a:cubicBezTo>
                    <a:pt x="202" y="105"/>
                    <a:pt x="198" y="108"/>
                    <a:pt x="194" y="108"/>
                  </a:cubicBezTo>
                  <a:cubicBezTo>
                    <a:pt x="185" y="108"/>
                    <a:pt x="175" y="108"/>
                    <a:pt x="165" y="108"/>
                  </a:cubicBezTo>
                  <a:cubicBezTo>
                    <a:pt x="161" y="108"/>
                    <a:pt x="157" y="105"/>
                    <a:pt x="157" y="101"/>
                  </a:cubicBezTo>
                  <a:cubicBezTo>
                    <a:pt x="157" y="94"/>
                    <a:pt x="157" y="88"/>
                    <a:pt x="157" y="82"/>
                  </a:cubicBezTo>
                  <a:cubicBezTo>
                    <a:pt x="157" y="79"/>
                    <a:pt x="155" y="76"/>
                    <a:pt x="152" y="76"/>
                  </a:cubicBezTo>
                  <a:cubicBezTo>
                    <a:pt x="150" y="76"/>
                    <a:pt x="147" y="76"/>
                    <a:pt x="144" y="76"/>
                  </a:cubicBezTo>
                  <a:cubicBezTo>
                    <a:pt x="142" y="76"/>
                    <a:pt x="139" y="78"/>
                    <a:pt x="139" y="81"/>
                  </a:cubicBezTo>
                  <a:cubicBezTo>
                    <a:pt x="138" y="94"/>
                    <a:pt x="136" y="104"/>
                    <a:pt x="132" y="106"/>
                  </a:cubicBezTo>
                  <a:cubicBezTo>
                    <a:pt x="127" y="107"/>
                    <a:pt x="123" y="108"/>
                    <a:pt x="118" y="108"/>
                  </a:cubicBezTo>
                  <a:cubicBezTo>
                    <a:pt x="94" y="108"/>
                    <a:pt x="74" y="84"/>
                    <a:pt x="74" y="54"/>
                  </a:cubicBezTo>
                  <a:cubicBezTo>
                    <a:pt x="74" y="25"/>
                    <a:pt x="94" y="0"/>
                    <a:pt x="118" y="0"/>
                  </a:cubicBezTo>
                  <a:cubicBezTo>
                    <a:pt x="122" y="0"/>
                    <a:pt x="126" y="1"/>
                    <a:pt x="130" y="2"/>
                  </a:cubicBezTo>
                  <a:cubicBezTo>
                    <a:pt x="133" y="3"/>
                    <a:pt x="136" y="14"/>
                    <a:pt x="137" y="28"/>
                  </a:cubicBezTo>
                  <a:cubicBezTo>
                    <a:pt x="138" y="31"/>
                    <a:pt x="140" y="32"/>
                    <a:pt x="143" y="32"/>
                  </a:cubicBezTo>
                  <a:cubicBezTo>
                    <a:pt x="146" y="32"/>
                    <a:pt x="149" y="32"/>
                    <a:pt x="152" y="32"/>
                  </a:cubicBezTo>
                  <a:cubicBezTo>
                    <a:pt x="155" y="32"/>
                    <a:pt x="157" y="30"/>
                    <a:pt x="157" y="27"/>
                  </a:cubicBezTo>
                  <a:cubicBezTo>
                    <a:pt x="157" y="21"/>
                    <a:pt x="157" y="14"/>
                    <a:pt x="157" y="8"/>
                  </a:cubicBezTo>
                  <a:cubicBezTo>
                    <a:pt x="157" y="4"/>
                    <a:pt x="161" y="0"/>
                    <a:pt x="165" y="0"/>
                  </a:cubicBezTo>
                  <a:close/>
                </a:path>
              </a:pathLst>
            </a:custGeom>
            <a:solidFill>
              <a:srgbClr val="5357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67" name="Freeform 24"/>
            <p:cNvSpPr>
              <a:spLocks noEditPoints="1"/>
            </p:cNvSpPr>
            <p:nvPr/>
          </p:nvSpPr>
          <p:spPr bwMode="auto">
            <a:xfrm>
              <a:off x="14388" y="3060"/>
              <a:ext cx="1366" cy="1012"/>
            </a:xfrm>
            <a:custGeom>
              <a:avLst/>
              <a:gdLst>
                <a:gd name="T0" fmla="*/ 259 w 597"/>
                <a:gd name="T1" fmla="*/ 136 h 438"/>
                <a:gd name="T2" fmla="*/ 284 w 597"/>
                <a:gd name="T3" fmla="*/ 199 h 438"/>
                <a:gd name="T4" fmla="*/ 326 w 597"/>
                <a:gd name="T5" fmla="*/ 239 h 438"/>
                <a:gd name="T6" fmla="*/ 300 w 597"/>
                <a:gd name="T7" fmla="*/ 302 h 438"/>
                <a:gd name="T8" fmla="*/ 301 w 597"/>
                <a:gd name="T9" fmla="*/ 359 h 438"/>
                <a:gd name="T10" fmla="*/ 238 w 597"/>
                <a:gd name="T11" fmla="*/ 385 h 438"/>
                <a:gd name="T12" fmla="*/ 198 w 597"/>
                <a:gd name="T13" fmla="*/ 427 h 438"/>
                <a:gd name="T14" fmla="*/ 136 w 597"/>
                <a:gd name="T15" fmla="*/ 400 h 438"/>
                <a:gd name="T16" fmla="*/ 78 w 597"/>
                <a:gd name="T17" fmla="*/ 402 h 438"/>
                <a:gd name="T18" fmla="*/ 53 w 597"/>
                <a:gd name="T19" fmla="*/ 338 h 438"/>
                <a:gd name="T20" fmla="*/ 11 w 597"/>
                <a:gd name="T21" fmla="*/ 299 h 438"/>
                <a:gd name="T22" fmla="*/ 38 w 597"/>
                <a:gd name="T23" fmla="*/ 236 h 438"/>
                <a:gd name="T24" fmla="*/ 36 w 597"/>
                <a:gd name="T25" fmla="*/ 178 h 438"/>
                <a:gd name="T26" fmla="*/ 99 w 597"/>
                <a:gd name="T27" fmla="*/ 153 h 438"/>
                <a:gd name="T28" fmla="*/ 139 w 597"/>
                <a:gd name="T29" fmla="*/ 111 h 438"/>
                <a:gd name="T30" fmla="*/ 201 w 597"/>
                <a:gd name="T31" fmla="*/ 138 h 438"/>
                <a:gd name="T32" fmla="*/ 169 w 597"/>
                <a:gd name="T33" fmla="*/ 325 h 438"/>
                <a:gd name="T34" fmla="*/ 531 w 597"/>
                <a:gd name="T35" fmla="*/ 300 h 438"/>
                <a:gd name="T36" fmla="*/ 409 w 597"/>
                <a:gd name="T37" fmla="*/ 84 h 438"/>
                <a:gd name="T38" fmla="*/ 409 w 597"/>
                <a:gd name="T39" fmla="*/ 84 h 438"/>
                <a:gd name="T40" fmla="*/ 474 w 597"/>
                <a:gd name="T41" fmla="*/ 25 h 438"/>
                <a:gd name="T42" fmla="*/ 492 w 597"/>
                <a:gd name="T43" fmla="*/ 70 h 438"/>
                <a:gd name="T44" fmla="*/ 522 w 597"/>
                <a:gd name="T45" fmla="*/ 99 h 438"/>
                <a:gd name="T46" fmla="*/ 503 w 597"/>
                <a:gd name="T47" fmla="*/ 143 h 438"/>
                <a:gd name="T48" fmla="*/ 504 w 597"/>
                <a:gd name="T49" fmla="*/ 184 h 438"/>
                <a:gd name="T50" fmla="*/ 459 w 597"/>
                <a:gd name="T51" fmla="*/ 202 h 438"/>
                <a:gd name="T52" fmla="*/ 431 w 597"/>
                <a:gd name="T53" fmla="*/ 232 h 438"/>
                <a:gd name="T54" fmla="*/ 386 w 597"/>
                <a:gd name="T55" fmla="*/ 213 h 438"/>
                <a:gd name="T56" fmla="*/ 345 w 597"/>
                <a:gd name="T57" fmla="*/ 214 h 438"/>
                <a:gd name="T58" fmla="*/ 327 w 597"/>
                <a:gd name="T59" fmla="*/ 170 h 438"/>
                <a:gd name="T60" fmla="*/ 297 w 597"/>
                <a:gd name="T61" fmla="*/ 141 h 438"/>
                <a:gd name="T62" fmla="*/ 316 w 597"/>
                <a:gd name="T63" fmla="*/ 96 h 438"/>
                <a:gd name="T64" fmla="*/ 315 w 597"/>
                <a:gd name="T65" fmla="*/ 55 h 438"/>
                <a:gd name="T66" fmla="*/ 360 w 597"/>
                <a:gd name="T67" fmla="*/ 37 h 438"/>
                <a:gd name="T68" fmla="*/ 388 w 597"/>
                <a:gd name="T69" fmla="*/ 7 h 438"/>
                <a:gd name="T70" fmla="*/ 433 w 597"/>
                <a:gd name="T71" fmla="*/ 26 h 438"/>
                <a:gd name="T72" fmla="*/ 410 w 597"/>
                <a:gd name="T73" fmla="*/ 178 h 438"/>
                <a:gd name="T74" fmla="*/ 551 w 597"/>
                <a:gd name="T75" fmla="*/ 246 h 438"/>
                <a:gd name="T76" fmla="*/ 585 w 597"/>
                <a:gd name="T77" fmla="*/ 257 h 438"/>
                <a:gd name="T78" fmla="*/ 576 w 597"/>
                <a:gd name="T79" fmla="*/ 293 h 438"/>
                <a:gd name="T80" fmla="*/ 593 w 597"/>
                <a:gd name="T81" fmla="*/ 324 h 438"/>
                <a:gd name="T82" fmla="*/ 561 w 597"/>
                <a:gd name="T83" fmla="*/ 344 h 438"/>
                <a:gd name="T84" fmla="*/ 550 w 597"/>
                <a:gd name="T85" fmla="*/ 378 h 438"/>
                <a:gd name="T86" fmla="*/ 514 w 597"/>
                <a:gd name="T87" fmla="*/ 369 h 438"/>
                <a:gd name="T88" fmla="*/ 482 w 597"/>
                <a:gd name="T89" fmla="*/ 386 h 438"/>
                <a:gd name="T90" fmla="*/ 463 w 597"/>
                <a:gd name="T91" fmla="*/ 354 h 438"/>
                <a:gd name="T92" fmla="*/ 429 w 597"/>
                <a:gd name="T93" fmla="*/ 343 h 438"/>
                <a:gd name="T94" fmla="*/ 438 w 597"/>
                <a:gd name="T95" fmla="*/ 307 h 438"/>
                <a:gd name="T96" fmla="*/ 421 w 597"/>
                <a:gd name="T97" fmla="*/ 275 h 438"/>
                <a:gd name="T98" fmla="*/ 453 w 597"/>
                <a:gd name="T99" fmla="*/ 256 h 438"/>
                <a:gd name="T100" fmla="*/ 464 w 597"/>
                <a:gd name="T101" fmla="*/ 222 h 438"/>
                <a:gd name="T102" fmla="*/ 500 w 597"/>
                <a:gd name="T103" fmla="*/ 231 h 438"/>
                <a:gd name="T104" fmla="*/ 532 w 597"/>
                <a:gd name="T105" fmla="*/ 214 h 438"/>
                <a:gd name="T106" fmla="*/ 514 w 597"/>
                <a:gd name="T107" fmla="*/ 258 h 438"/>
                <a:gd name="T108" fmla="*/ 514 w 597"/>
                <a:gd name="T109" fmla="*/ 258 h 438"/>
                <a:gd name="T110" fmla="*/ 87 w 597"/>
                <a:gd name="T111" fmla="*/ 269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97" h="438">
                  <a:moveTo>
                    <a:pt x="204" y="141"/>
                  </a:moveTo>
                  <a:cubicBezTo>
                    <a:pt x="215" y="144"/>
                    <a:pt x="225" y="148"/>
                    <a:pt x="234" y="153"/>
                  </a:cubicBezTo>
                  <a:cubicBezTo>
                    <a:pt x="236" y="154"/>
                    <a:pt x="237" y="154"/>
                    <a:pt x="238" y="153"/>
                  </a:cubicBezTo>
                  <a:cubicBezTo>
                    <a:pt x="245" y="147"/>
                    <a:pt x="252" y="142"/>
                    <a:pt x="259" y="136"/>
                  </a:cubicBezTo>
                  <a:cubicBezTo>
                    <a:pt x="264" y="133"/>
                    <a:pt x="270" y="132"/>
                    <a:pt x="274" y="136"/>
                  </a:cubicBezTo>
                  <a:cubicBezTo>
                    <a:pt x="284" y="145"/>
                    <a:pt x="293" y="154"/>
                    <a:pt x="302" y="163"/>
                  </a:cubicBezTo>
                  <a:cubicBezTo>
                    <a:pt x="306" y="167"/>
                    <a:pt x="305" y="173"/>
                    <a:pt x="301" y="178"/>
                  </a:cubicBezTo>
                  <a:cubicBezTo>
                    <a:pt x="296" y="185"/>
                    <a:pt x="290" y="192"/>
                    <a:pt x="284" y="199"/>
                  </a:cubicBezTo>
                  <a:cubicBezTo>
                    <a:pt x="284" y="200"/>
                    <a:pt x="283" y="202"/>
                    <a:pt x="284" y="203"/>
                  </a:cubicBezTo>
                  <a:cubicBezTo>
                    <a:pt x="289" y="213"/>
                    <a:pt x="294" y="223"/>
                    <a:pt x="297" y="234"/>
                  </a:cubicBezTo>
                  <a:cubicBezTo>
                    <a:pt x="297" y="235"/>
                    <a:pt x="298" y="236"/>
                    <a:pt x="300" y="236"/>
                  </a:cubicBezTo>
                  <a:cubicBezTo>
                    <a:pt x="309" y="237"/>
                    <a:pt x="318" y="238"/>
                    <a:pt x="326" y="239"/>
                  </a:cubicBezTo>
                  <a:cubicBezTo>
                    <a:pt x="333" y="240"/>
                    <a:pt x="338" y="244"/>
                    <a:pt x="338" y="250"/>
                  </a:cubicBezTo>
                  <a:cubicBezTo>
                    <a:pt x="338" y="262"/>
                    <a:pt x="338" y="275"/>
                    <a:pt x="338" y="288"/>
                  </a:cubicBezTo>
                  <a:cubicBezTo>
                    <a:pt x="338" y="294"/>
                    <a:pt x="333" y="298"/>
                    <a:pt x="326" y="299"/>
                  </a:cubicBezTo>
                  <a:cubicBezTo>
                    <a:pt x="318" y="299"/>
                    <a:pt x="309" y="301"/>
                    <a:pt x="300" y="302"/>
                  </a:cubicBezTo>
                  <a:cubicBezTo>
                    <a:pt x="298" y="302"/>
                    <a:pt x="297" y="303"/>
                    <a:pt x="297" y="304"/>
                  </a:cubicBezTo>
                  <a:cubicBezTo>
                    <a:pt x="294" y="315"/>
                    <a:pt x="289" y="325"/>
                    <a:pt x="284" y="335"/>
                  </a:cubicBezTo>
                  <a:cubicBezTo>
                    <a:pt x="283" y="336"/>
                    <a:pt x="284" y="337"/>
                    <a:pt x="284" y="338"/>
                  </a:cubicBezTo>
                  <a:cubicBezTo>
                    <a:pt x="290" y="345"/>
                    <a:pt x="296" y="352"/>
                    <a:pt x="301" y="359"/>
                  </a:cubicBezTo>
                  <a:cubicBezTo>
                    <a:pt x="305" y="364"/>
                    <a:pt x="306" y="371"/>
                    <a:pt x="302" y="375"/>
                  </a:cubicBezTo>
                  <a:cubicBezTo>
                    <a:pt x="293" y="384"/>
                    <a:pt x="284" y="393"/>
                    <a:pt x="274" y="402"/>
                  </a:cubicBezTo>
                  <a:cubicBezTo>
                    <a:pt x="270" y="406"/>
                    <a:pt x="264" y="405"/>
                    <a:pt x="259" y="402"/>
                  </a:cubicBezTo>
                  <a:cubicBezTo>
                    <a:pt x="252" y="396"/>
                    <a:pt x="245" y="390"/>
                    <a:pt x="238" y="385"/>
                  </a:cubicBezTo>
                  <a:cubicBezTo>
                    <a:pt x="237" y="384"/>
                    <a:pt x="236" y="384"/>
                    <a:pt x="234" y="384"/>
                  </a:cubicBezTo>
                  <a:cubicBezTo>
                    <a:pt x="225" y="390"/>
                    <a:pt x="215" y="394"/>
                    <a:pt x="204" y="397"/>
                  </a:cubicBezTo>
                  <a:cubicBezTo>
                    <a:pt x="203" y="397"/>
                    <a:pt x="201" y="399"/>
                    <a:pt x="201" y="400"/>
                  </a:cubicBezTo>
                  <a:cubicBezTo>
                    <a:pt x="200" y="409"/>
                    <a:pt x="199" y="418"/>
                    <a:pt x="198" y="427"/>
                  </a:cubicBezTo>
                  <a:cubicBezTo>
                    <a:pt x="198" y="433"/>
                    <a:pt x="194" y="438"/>
                    <a:pt x="188" y="438"/>
                  </a:cubicBezTo>
                  <a:cubicBezTo>
                    <a:pt x="175" y="438"/>
                    <a:pt x="162" y="438"/>
                    <a:pt x="149" y="438"/>
                  </a:cubicBezTo>
                  <a:cubicBezTo>
                    <a:pt x="144" y="438"/>
                    <a:pt x="140" y="433"/>
                    <a:pt x="139" y="427"/>
                  </a:cubicBezTo>
                  <a:cubicBezTo>
                    <a:pt x="138" y="418"/>
                    <a:pt x="137" y="409"/>
                    <a:pt x="136" y="400"/>
                  </a:cubicBezTo>
                  <a:cubicBezTo>
                    <a:pt x="136" y="399"/>
                    <a:pt x="135" y="397"/>
                    <a:pt x="133" y="397"/>
                  </a:cubicBezTo>
                  <a:cubicBezTo>
                    <a:pt x="123" y="394"/>
                    <a:pt x="112" y="390"/>
                    <a:pt x="103" y="384"/>
                  </a:cubicBezTo>
                  <a:cubicBezTo>
                    <a:pt x="102" y="384"/>
                    <a:pt x="100" y="384"/>
                    <a:pt x="99" y="385"/>
                  </a:cubicBezTo>
                  <a:cubicBezTo>
                    <a:pt x="92" y="390"/>
                    <a:pt x="85" y="396"/>
                    <a:pt x="78" y="402"/>
                  </a:cubicBezTo>
                  <a:cubicBezTo>
                    <a:pt x="73" y="405"/>
                    <a:pt x="67" y="406"/>
                    <a:pt x="63" y="402"/>
                  </a:cubicBezTo>
                  <a:cubicBezTo>
                    <a:pt x="54" y="393"/>
                    <a:pt x="45" y="384"/>
                    <a:pt x="36" y="375"/>
                  </a:cubicBezTo>
                  <a:cubicBezTo>
                    <a:pt x="31" y="371"/>
                    <a:pt x="32" y="364"/>
                    <a:pt x="36" y="359"/>
                  </a:cubicBezTo>
                  <a:cubicBezTo>
                    <a:pt x="42" y="352"/>
                    <a:pt x="47" y="345"/>
                    <a:pt x="53" y="338"/>
                  </a:cubicBezTo>
                  <a:cubicBezTo>
                    <a:pt x="54" y="337"/>
                    <a:pt x="54" y="336"/>
                    <a:pt x="53" y="335"/>
                  </a:cubicBezTo>
                  <a:cubicBezTo>
                    <a:pt x="48" y="325"/>
                    <a:pt x="44" y="315"/>
                    <a:pt x="40" y="304"/>
                  </a:cubicBezTo>
                  <a:cubicBezTo>
                    <a:pt x="40" y="303"/>
                    <a:pt x="39" y="302"/>
                    <a:pt x="38" y="302"/>
                  </a:cubicBezTo>
                  <a:cubicBezTo>
                    <a:pt x="29" y="301"/>
                    <a:pt x="20" y="299"/>
                    <a:pt x="11" y="299"/>
                  </a:cubicBezTo>
                  <a:cubicBezTo>
                    <a:pt x="5" y="298"/>
                    <a:pt x="0" y="294"/>
                    <a:pt x="0" y="288"/>
                  </a:cubicBezTo>
                  <a:cubicBezTo>
                    <a:pt x="0" y="275"/>
                    <a:pt x="0" y="262"/>
                    <a:pt x="0" y="250"/>
                  </a:cubicBezTo>
                  <a:cubicBezTo>
                    <a:pt x="0" y="244"/>
                    <a:pt x="5" y="240"/>
                    <a:pt x="11" y="239"/>
                  </a:cubicBezTo>
                  <a:cubicBezTo>
                    <a:pt x="20" y="238"/>
                    <a:pt x="29" y="237"/>
                    <a:pt x="38" y="236"/>
                  </a:cubicBezTo>
                  <a:cubicBezTo>
                    <a:pt x="39" y="236"/>
                    <a:pt x="40" y="235"/>
                    <a:pt x="40" y="234"/>
                  </a:cubicBezTo>
                  <a:cubicBezTo>
                    <a:pt x="44" y="223"/>
                    <a:pt x="48" y="213"/>
                    <a:pt x="53" y="203"/>
                  </a:cubicBezTo>
                  <a:cubicBezTo>
                    <a:pt x="54" y="202"/>
                    <a:pt x="54" y="200"/>
                    <a:pt x="53" y="199"/>
                  </a:cubicBezTo>
                  <a:cubicBezTo>
                    <a:pt x="47" y="192"/>
                    <a:pt x="42" y="185"/>
                    <a:pt x="36" y="178"/>
                  </a:cubicBezTo>
                  <a:cubicBezTo>
                    <a:pt x="32" y="173"/>
                    <a:pt x="31" y="167"/>
                    <a:pt x="36" y="163"/>
                  </a:cubicBezTo>
                  <a:cubicBezTo>
                    <a:pt x="45" y="154"/>
                    <a:pt x="54" y="145"/>
                    <a:pt x="63" y="136"/>
                  </a:cubicBezTo>
                  <a:cubicBezTo>
                    <a:pt x="67" y="132"/>
                    <a:pt x="73" y="133"/>
                    <a:pt x="78" y="136"/>
                  </a:cubicBezTo>
                  <a:cubicBezTo>
                    <a:pt x="85" y="142"/>
                    <a:pt x="92" y="147"/>
                    <a:pt x="99" y="153"/>
                  </a:cubicBezTo>
                  <a:cubicBezTo>
                    <a:pt x="100" y="154"/>
                    <a:pt x="102" y="154"/>
                    <a:pt x="103" y="153"/>
                  </a:cubicBezTo>
                  <a:cubicBezTo>
                    <a:pt x="112" y="148"/>
                    <a:pt x="123" y="144"/>
                    <a:pt x="133" y="141"/>
                  </a:cubicBezTo>
                  <a:cubicBezTo>
                    <a:pt x="135" y="140"/>
                    <a:pt x="136" y="139"/>
                    <a:pt x="136" y="138"/>
                  </a:cubicBezTo>
                  <a:cubicBezTo>
                    <a:pt x="137" y="129"/>
                    <a:pt x="138" y="120"/>
                    <a:pt x="139" y="111"/>
                  </a:cubicBezTo>
                  <a:cubicBezTo>
                    <a:pt x="140" y="105"/>
                    <a:pt x="144" y="100"/>
                    <a:pt x="149" y="100"/>
                  </a:cubicBezTo>
                  <a:cubicBezTo>
                    <a:pt x="162" y="100"/>
                    <a:pt x="175" y="100"/>
                    <a:pt x="188" y="100"/>
                  </a:cubicBezTo>
                  <a:cubicBezTo>
                    <a:pt x="194" y="100"/>
                    <a:pt x="198" y="105"/>
                    <a:pt x="198" y="111"/>
                  </a:cubicBezTo>
                  <a:cubicBezTo>
                    <a:pt x="199" y="120"/>
                    <a:pt x="200" y="129"/>
                    <a:pt x="201" y="138"/>
                  </a:cubicBezTo>
                  <a:cubicBezTo>
                    <a:pt x="201" y="139"/>
                    <a:pt x="203" y="140"/>
                    <a:pt x="204" y="141"/>
                  </a:cubicBezTo>
                  <a:close/>
                  <a:moveTo>
                    <a:pt x="169" y="211"/>
                  </a:moveTo>
                  <a:cubicBezTo>
                    <a:pt x="201" y="211"/>
                    <a:pt x="227" y="237"/>
                    <a:pt x="227" y="268"/>
                  </a:cubicBezTo>
                  <a:cubicBezTo>
                    <a:pt x="227" y="300"/>
                    <a:pt x="201" y="325"/>
                    <a:pt x="169" y="325"/>
                  </a:cubicBezTo>
                  <a:cubicBezTo>
                    <a:pt x="137" y="325"/>
                    <a:pt x="111" y="300"/>
                    <a:pt x="111" y="268"/>
                  </a:cubicBezTo>
                  <a:cubicBezTo>
                    <a:pt x="111" y="237"/>
                    <a:pt x="137" y="211"/>
                    <a:pt x="169" y="211"/>
                  </a:cubicBezTo>
                  <a:close/>
                  <a:moveTo>
                    <a:pt x="507" y="277"/>
                  </a:moveTo>
                  <a:cubicBezTo>
                    <a:pt x="520" y="277"/>
                    <a:pt x="531" y="287"/>
                    <a:pt x="531" y="300"/>
                  </a:cubicBezTo>
                  <a:cubicBezTo>
                    <a:pt x="531" y="314"/>
                    <a:pt x="520" y="324"/>
                    <a:pt x="507" y="324"/>
                  </a:cubicBezTo>
                  <a:cubicBezTo>
                    <a:pt x="493" y="324"/>
                    <a:pt x="483" y="314"/>
                    <a:pt x="483" y="300"/>
                  </a:cubicBezTo>
                  <a:cubicBezTo>
                    <a:pt x="483" y="287"/>
                    <a:pt x="493" y="277"/>
                    <a:pt x="507" y="277"/>
                  </a:cubicBezTo>
                  <a:close/>
                  <a:moveTo>
                    <a:pt x="409" y="84"/>
                  </a:moveTo>
                  <a:cubicBezTo>
                    <a:pt x="429" y="84"/>
                    <a:pt x="446" y="100"/>
                    <a:pt x="446" y="120"/>
                  </a:cubicBezTo>
                  <a:cubicBezTo>
                    <a:pt x="446" y="140"/>
                    <a:pt x="429" y="157"/>
                    <a:pt x="409" y="157"/>
                  </a:cubicBezTo>
                  <a:cubicBezTo>
                    <a:pt x="388" y="157"/>
                    <a:pt x="372" y="140"/>
                    <a:pt x="372" y="120"/>
                  </a:cubicBezTo>
                  <a:cubicBezTo>
                    <a:pt x="372" y="100"/>
                    <a:pt x="388" y="84"/>
                    <a:pt x="409" y="84"/>
                  </a:cubicBezTo>
                  <a:close/>
                  <a:moveTo>
                    <a:pt x="435" y="29"/>
                  </a:moveTo>
                  <a:cubicBezTo>
                    <a:pt x="442" y="31"/>
                    <a:pt x="450" y="34"/>
                    <a:pt x="456" y="38"/>
                  </a:cubicBezTo>
                  <a:cubicBezTo>
                    <a:pt x="457" y="38"/>
                    <a:pt x="458" y="38"/>
                    <a:pt x="459" y="37"/>
                  </a:cubicBezTo>
                  <a:cubicBezTo>
                    <a:pt x="464" y="33"/>
                    <a:pt x="469" y="29"/>
                    <a:pt x="474" y="25"/>
                  </a:cubicBezTo>
                  <a:cubicBezTo>
                    <a:pt x="478" y="23"/>
                    <a:pt x="482" y="22"/>
                    <a:pt x="485" y="25"/>
                  </a:cubicBezTo>
                  <a:cubicBezTo>
                    <a:pt x="492" y="31"/>
                    <a:pt x="498" y="38"/>
                    <a:pt x="505" y="44"/>
                  </a:cubicBezTo>
                  <a:cubicBezTo>
                    <a:pt x="507" y="47"/>
                    <a:pt x="507" y="52"/>
                    <a:pt x="504" y="55"/>
                  </a:cubicBezTo>
                  <a:cubicBezTo>
                    <a:pt x="500" y="60"/>
                    <a:pt x="496" y="65"/>
                    <a:pt x="492" y="70"/>
                  </a:cubicBezTo>
                  <a:cubicBezTo>
                    <a:pt x="492" y="71"/>
                    <a:pt x="492" y="72"/>
                    <a:pt x="492" y="73"/>
                  </a:cubicBezTo>
                  <a:cubicBezTo>
                    <a:pt x="496" y="80"/>
                    <a:pt x="499" y="87"/>
                    <a:pt x="501" y="95"/>
                  </a:cubicBezTo>
                  <a:cubicBezTo>
                    <a:pt x="501" y="96"/>
                    <a:pt x="502" y="96"/>
                    <a:pt x="503" y="96"/>
                  </a:cubicBezTo>
                  <a:cubicBezTo>
                    <a:pt x="509" y="97"/>
                    <a:pt x="516" y="98"/>
                    <a:pt x="522" y="99"/>
                  </a:cubicBezTo>
                  <a:cubicBezTo>
                    <a:pt x="526" y="99"/>
                    <a:pt x="530" y="102"/>
                    <a:pt x="530" y="106"/>
                  </a:cubicBezTo>
                  <a:cubicBezTo>
                    <a:pt x="530" y="115"/>
                    <a:pt x="530" y="124"/>
                    <a:pt x="530" y="134"/>
                  </a:cubicBezTo>
                  <a:cubicBezTo>
                    <a:pt x="530" y="138"/>
                    <a:pt x="526" y="140"/>
                    <a:pt x="522" y="141"/>
                  </a:cubicBezTo>
                  <a:cubicBezTo>
                    <a:pt x="516" y="142"/>
                    <a:pt x="509" y="142"/>
                    <a:pt x="503" y="143"/>
                  </a:cubicBezTo>
                  <a:cubicBezTo>
                    <a:pt x="502" y="143"/>
                    <a:pt x="501" y="144"/>
                    <a:pt x="501" y="145"/>
                  </a:cubicBezTo>
                  <a:cubicBezTo>
                    <a:pt x="499" y="153"/>
                    <a:pt x="496" y="160"/>
                    <a:pt x="492" y="167"/>
                  </a:cubicBezTo>
                  <a:cubicBezTo>
                    <a:pt x="492" y="168"/>
                    <a:pt x="492" y="169"/>
                    <a:pt x="492" y="170"/>
                  </a:cubicBezTo>
                  <a:cubicBezTo>
                    <a:pt x="496" y="174"/>
                    <a:pt x="500" y="179"/>
                    <a:pt x="504" y="184"/>
                  </a:cubicBezTo>
                  <a:cubicBezTo>
                    <a:pt x="507" y="188"/>
                    <a:pt x="507" y="192"/>
                    <a:pt x="505" y="195"/>
                  </a:cubicBezTo>
                  <a:cubicBezTo>
                    <a:pt x="498" y="202"/>
                    <a:pt x="492" y="208"/>
                    <a:pt x="485" y="215"/>
                  </a:cubicBezTo>
                  <a:cubicBezTo>
                    <a:pt x="482" y="217"/>
                    <a:pt x="478" y="217"/>
                    <a:pt x="474" y="214"/>
                  </a:cubicBezTo>
                  <a:cubicBezTo>
                    <a:pt x="469" y="210"/>
                    <a:pt x="464" y="206"/>
                    <a:pt x="459" y="202"/>
                  </a:cubicBezTo>
                  <a:cubicBezTo>
                    <a:pt x="458" y="202"/>
                    <a:pt x="457" y="202"/>
                    <a:pt x="456" y="202"/>
                  </a:cubicBezTo>
                  <a:cubicBezTo>
                    <a:pt x="450" y="206"/>
                    <a:pt x="442" y="209"/>
                    <a:pt x="435" y="211"/>
                  </a:cubicBezTo>
                  <a:cubicBezTo>
                    <a:pt x="434" y="211"/>
                    <a:pt x="433" y="212"/>
                    <a:pt x="433" y="213"/>
                  </a:cubicBezTo>
                  <a:cubicBezTo>
                    <a:pt x="432" y="220"/>
                    <a:pt x="432" y="226"/>
                    <a:pt x="431" y="232"/>
                  </a:cubicBezTo>
                  <a:cubicBezTo>
                    <a:pt x="430" y="237"/>
                    <a:pt x="428" y="240"/>
                    <a:pt x="423" y="240"/>
                  </a:cubicBezTo>
                  <a:cubicBezTo>
                    <a:pt x="414" y="240"/>
                    <a:pt x="405" y="240"/>
                    <a:pt x="396" y="240"/>
                  </a:cubicBezTo>
                  <a:cubicBezTo>
                    <a:pt x="392" y="240"/>
                    <a:pt x="389" y="237"/>
                    <a:pt x="388" y="232"/>
                  </a:cubicBezTo>
                  <a:cubicBezTo>
                    <a:pt x="388" y="226"/>
                    <a:pt x="387" y="220"/>
                    <a:pt x="386" y="213"/>
                  </a:cubicBezTo>
                  <a:cubicBezTo>
                    <a:pt x="386" y="212"/>
                    <a:pt x="386" y="211"/>
                    <a:pt x="384" y="211"/>
                  </a:cubicBezTo>
                  <a:cubicBezTo>
                    <a:pt x="377" y="209"/>
                    <a:pt x="370" y="206"/>
                    <a:pt x="363" y="202"/>
                  </a:cubicBezTo>
                  <a:cubicBezTo>
                    <a:pt x="362" y="202"/>
                    <a:pt x="361" y="202"/>
                    <a:pt x="360" y="202"/>
                  </a:cubicBezTo>
                  <a:cubicBezTo>
                    <a:pt x="355" y="206"/>
                    <a:pt x="350" y="210"/>
                    <a:pt x="345" y="214"/>
                  </a:cubicBezTo>
                  <a:cubicBezTo>
                    <a:pt x="342" y="217"/>
                    <a:pt x="337" y="217"/>
                    <a:pt x="334" y="215"/>
                  </a:cubicBezTo>
                  <a:cubicBezTo>
                    <a:pt x="328" y="208"/>
                    <a:pt x="321" y="202"/>
                    <a:pt x="315" y="195"/>
                  </a:cubicBezTo>
                  <a:cubicBezTo>
                    <a:pt x="312" y="192"/>
                    <a:pt x="312" y="188"/>
                    <a:pt x="315" y="184"/>
                  </a:cubicBezTo>
                  <a:cubicBezTo>
                    <a:pt x="319" y="179"/>
                    <a:pt x="323" y="174"/>
                    <a:pt x="327" y="170"/>
                  </a:cubicBezTo>
                  <a:cubicBezTo>
                    <a:pt x="328" y="169"/>
                    <a:pt x="328" y="168"/>
                    <a:pt x="327" y="167"/>
                  </a:cubicBezTo>
                  <a:cubicBezTo>
                    <a:pt x="324" y="160"/>
                    <a:pt x="321" y="153"/>
                    <a:pt x="318" y="145"/>
                  </a:cubicBezTo>
                  <a:cubicBezTo>
                    <a:pt x="318" y="144"/>
                    <a:pt x="317" y="143"/>
                    <a:pt x="316" y="143"/>
                  </a:cubicBezTo>
                  <a:cubicBezTo>
                    <a:pt x="310" y="142"/>
                    <a:pt x="303" y="142"/>
                    <a:pt x="297" y="141"/>
                  </a:cubicBezTo>
                  <a:cubicBezTo>
                    <a:pt x="293" y="140"/>
                    <a:pt x="289" y="138"/>
                    <a:pt x="289" y="134"/>
                  </a:cubicBezTo>
                  <a:cubicBezTo>
                    <a:pt x="289" y="124"/>
                    <a:pt x="289" y="115"/>
                    <a:pt x="289" y="106"/>
                  </a:cubicBezTo>
                  <a:cubicBezTo>
                    <a:pt x="289" y="102"/>
                    <a:pt x="293" y="99"/>
                    <a:pt x="297" y="99"/>
                  </a:cubicBezTo>
                  <a:cubicBezTo>
                    <a:pt x="303" y="98"/>
                    <a:pt x="310" y="97"/>
                    <a:pt x="316" y="96"/>
                  </a:cubicBezTo>
                  <a:cubicBezTo>
                    <a:pt x="317" y="96"/>
                    <a:pt x="318" y="96"/>
                    <a:pt x="318" y="95"/>
                  </a:cubicBezTo>
                  <a:cubicBezTo>
                    <a:pt x="321" y="87"/>
                    <a:pt x="324" y="80"/>
                    <a:pt x="327" y="73"/>
                  </a:cubicBezTo>
                  <a:cubicBezTo>
                    <a:pt x="328" y="72"/>
                    <a:pt x="328" y="71"/>
                    <a:pt x="327" y="70"/>
                  </a:cubicBezTo>
                  <a:cubicBezTo>
                    <a:pt x="323" y="65"/>
                    <a:pt x="319" y="60"/>
                    <a:pt x="315" y="55"/>
                  </a:cubicBezTo>
                  <a:cubicBezTo>
                    <a:pt x="312" y="52"/>
                    <a:pt x="312" y="47"/>
                    <a:pt x="315" y="44"/>
                  </a:cubicBezTo>
                  <a:cubicBezTo>
                    <a:pt x="321" y="38"/>
                    <a:pt x="328" y="31"/>
                    <a:pt x="334" y="25"/>
                  </a:cubicBezTo>
                  <a:cubicBezTo>
                    <a:pt x="337" y="22"/>
                    <a:pt x="342" y="23"/>
                    <a:pt x="345" y="25"/>
                  </a:cubicBezTo>
                  <a:cubicBezTo>
                    <a:pt x="350" y="29"/>
                    <a:pt x="355" y="33"/>
                    <a:pt x="360" y="37"/>
                  </a:cubicBezTo>
                  <a:cubicBezTo>
                    <a:pt x="361" y="38"/>
                    <a:pt x="362" y="38"/>
                    <a:pt x="363" y="38"/>
                  </a:cubicBezTo>
                  <a:cubicBezTo>
                    <a:pt x="370" y="34"/>
                    <a:pt x="377" y="31"/>
                    <a:pt x="384" y="29"/>
                  </a:cubicBezTo>
                  <a:cubicBezTo>
                    <a:pt x="386" y="28"/>
                    <a:pt x="386" y="27"/>
                    <a:pt x="386" y="26"/>
                  </a:cubicBezTo>
                  <a:cubicBezTo>
                    <a:pt x="387" y="20"/>
                    <a:pt x="388" y="14"/>
                    <a:pt x="388" y="7"/>
                  </a:cubicBezTo>
                  <a:cubicBezTo>
                    <a:pt x="389" y="3"/>
                    <a:pt x="392" y="0"/>
                    <a:pt x="396" y="0"/>
                  </a:cubicBezTo>
                  <a:cubicBezTo>
                    <a:pt x="405" y="0"/>
                    <a:pt x="414" y="0"/>
                    <a:pt x="423" y="0"/>
                  </a:cubicBezTo>
                  <a:cubicBezTo>
                    <a:pt x="428" y="0"/>
                    <a:pt x="430" y="3"/>
                    <a:pt x="431" y="7"/>
                  </a:cubicBezTo>
                  <a:cubicBezTo>
                    <a:pt x="432" y="14"/>
                    <a:pt x="432" y="20"/>
                    <a:pt x="433" y="26"/>
                  </a:cubicBezTo>
                  <a:cubicBezTo>
                    <a:pt x="433" y="27"/>
                    <a:pt x="434" y="28"/>
                    <a:pt x="435" y="29"/>
                  </a:cubicBezTo>
                  <a:close/>
                  <a:moveTo>
                    <a:pt x="410" y="62"/>
                  </a:moveTo>
                  <a:cubicBezTo>
                    <a:pt x="442" y="62"/>
                    <a:pt x="468" y="88"/>
                    <a:pt x="468" y="120"/>
                  </a:cubicBezTo>
                  <a:cubicBezTo>
                    <a:pt x="468" y="152"/>
                    <a:pt x="442" y="178"/>
                    <a:pt x="410" y="178"/>
                  </a:cubicBezTo>
                  <a:cubicBezTo>
                    <a:pt x="377" y="178"/>
                    <a:pt x="351" y="152"/>
                    <a:pt x="351" y="120"/>
                  </a:cubicBezTo>
                  <a:cubicBezTo>
                    <a:pt x="351" y="88"/>
                    <a:pt x="377" y="62"/>
                    <a:pt x="410" y="62"/>
                  </a:cubicBezTo>
                  <a:close/>
                  <a:moveTo>
                    <a:pt x="536" y="237"/>
                  </a:moveTo>
                  <a:cubicBezTo>
                    <a:pt x="542" y="239"/>
                    <a:pt x="546" y="242"/>
                    <a:pt x="551" y="246"/>
                  </a:cubicBezTo>
                  <a:cubicBezTo>
                    <a:pt x="551" y="246"/>
                    <a:pt x="552" y="246"/>
                    <a:pt x="553" y="246"/>
                  </a:cubicBezTo>
                  <a:cubicBezTo>
                    <a:pt x="557" y="244"/>
                    <a:pt x="561" y="241"/>
                    <a:pt x="565" y="239"/>
                  </a:cubicBezTo>
                  <a:cubicBezTo>
                    <a:pt x="568" y="237"/>
                    <a:pt x="572" y="238"/>
                    <a:pt x="573" y="240"/>
                  </a:cubicBezTo>
                  <a:cubicBezTo>
                    <a:pt x="577" y="246"/>
                    <a:pt x="581" y="251"/>
                    <a:pt x="585" y="257"/>
                  </a:cubicBezTo>
                  <a:cubicBezTo>
                    <a:pt x="587" y="259"/>
                    <a:pt x="586" y="262"/>
                    <a:pt x="583" y="265"/>
                  </a:cubicBezTo>
                  <a:cubicBezTo>
                    <a:pt x="580" y="268"/>
                    <a:pt x="577" y="271"/>
                    <a:pt x="573" y="274"/>
                  </a:cubicBezTo>
                  <a:cubicBezTo>
                    <a:pt x="572" y="274"/>
                    <a:pt x="572" y="275"/>
                    <a:pt x="573" y="276"/>
                  </a:cubicBezTo>
                  <a:cubicBezTo>
                    <a:pt x="574" y="281"/>
                    <a:pt x="576" y="287"/>
                    <a:pt x="576" y="293"/>
                  </a:cubicBezTo>
                  <a:cubicBezTo>
                    <a:pt x="577" y="294"/>
                    <a:pt x="577" y="294"/>
                    <a:pt x="578" y="294"/>
                  </a:cubicBezTo>
                  <a:cubicBezTo>
                    <a:pt x="582" y="296"/>
                    <a:pt x="587" y="297"/>
                    <a:pt x="591" y="298"/>
                  </a:cubicBezTo>
                  <a:cubicBezTo>
                    <a:pt x="594" y="299"/>
                    <a:pt x="597" y="302"/>
                    <a:pt x="596" y="305"/>
                  </a:cubicBezTo>
                  <a:cubicBezTo>
                    <a:pt x="595" y="311"/>
                    <a:pt x="594" y="318"/>
                    <a:pt x="593" y="324"/>
                  </a:cubicBezTo>
                  <a:cubicBezTo>
                    <a:pt x="592" y="328"/>
                    <a:pt x="589" y="329"/>
                    <a:pt x="586" y="329"/>
                  </a:cubicBezTo>
                  <a:cubicBezTo>
                    <a:pt x="581" y="329"/>
                    <a:pt x="577" y="328"/>
                    <a:pt x="572" y="328"/>
                  </a:cubicBezTo>
                  <a:cubicBezTo>
                    <a:pt x="571" y="328"/>
                    <a:pt x="571" y="328"/>
                    <a:pt x="570" y="329"/>
                  </a:cubicBezTo>
                  <a:cubicBezTo>
                    <a:pt x="568" y="335"/>
                    <a:pt x="565" y="339"/>
                    <a:pt x="561" y="344"/>
                  </a:cubicBezTo>
                  <a:cubicBezTo>
                    <a:pt x="561" y="345"/>
                    <a:pt x="561" y="345"/>
                    <a:pt x="561" y="346"/>
                  </a:cubicBezTo>
                  <a:cubicBezTo>
                    <a:pt x="563" y="350"/>
                    <a:pt x="565" y="354"/>
                    <a:pt x="568" y="358"/>
                  </a:cubicBezTo>
                  <a:cubicBezTo>
                    <a:pt x="569" y="361"/>
                    <a:pt x="569" y="365"/>
                    <a:pt x="567" y="366"/>
                  </a:cubicBezTo>
                  <a:cubicBezTo>
                    <a:pt x="561" y="370"/>
                    <a:pt x="556" y="374"/>
                    <a:pt x="550" y="378"/>
                  </a:cubicBezTo>
                  <a:cubicBezTo>
                    <a:pt x="548" y="380"/>
                    <a:pt x="545" y="379"/>
                    <a:pt x="542" y="377"/>
                  </a:cubicBezTo>
                  <a:cubicBezTo>
                    <a:pt x="539" y="373"/>
                    <a:pt x="536" y="369"/>
                    <a:pt x="533" y="366"/>
                  </a:cubicBezTo>
                  <a:cubicBezTo>
                    <a:pt x="532" y="365"/>
                    <a:pt x="532" y="365"/>
                    <a:pt x="531" y="365"/>
                  </a:cubicBezTo>
                  <a:cubicBezTo>
                    <a:pt x="526" y="367"/>
                    <a:pt x="520" y="369"/>
                    <a:pt x="514" y="369"/>
                  </a:cubicBezTo>
                  <a:cubicBezTo>
                    <a:pt x="513" y="369"/>
                    <a:pt x="513" y="370"/>
                    <a:pt x="513" y="371"/>
                  </a:cubicBezTo>
                  <a:cubicBezTo>
                    <a:pt x="511" y="375"/>
                    <a:pt x="510" y="380"/>
                    <a:pt x="509" y="384"/>
                  </a:cubicBezTo>
                  <a:cubicBezTo>
                    <a:pt x="508" y="388"/>
                    <a:pt x="505" y="390"/>
                    <a:pt x="502" y="389"/>
                  </a:cubicBezTo>
                  <a:cubicBezTo>
                    <a:pt x="496" y="388"/>
                    <a:pt x="489" y="387"/>
                    <a:pt x="482" y="386"/>
                  </a:cubicBezTo>
                  <a:cubicBezTo>
                    <a:pt x="479" y="385"/>
                    <a:pt x="478" y="382"/>
                    <a:pt x="478" y="379"/>
                  </a:cubicBezTo>
                  <a:cubicBezTo>
                    <a:pt x="478" y="374"/>
                    <a:pt x="478" y="370"/>
                    <a:pt x="479" y="365"/>
                  </a:cubicBezTo>
                  <a:cubicBezTo>
                    <a:pt x="479" y="364"/>
                    <a:pt x="478" y="364"/>
                    <a:pt x="478" y="363"/>
                  </a:cubicBezTo>
                  <a:cubicBezTo>
                    <a:pt x="472" y="361"/>
                    <a:pt x="467" y="358"/>
                    <a:pt x="463" y="354"/>
                  </a:cubicBezTo>
                  <a:cubicBezTo>
                    <a:pt x="462" y="354"/>
                    <a:pt x="462" y="354"/>
                    <a:pt x="461" y="354"/>
                  </a:cubicBezTo>
                  <a:cubicBezTo>
                    <a:pt x="457" y="356"/>
                    <a:pt x="453" y="358"/>
                    <a:pt x="448" y="361"/>
                  </a:cubicBezTo>
                  <a:cubicBezTo>
                    <a:pt x="446" y="362"/>
                    <a:pt x="442" y="362"/>
                    <a:pt x="441" y="360"/>
                  </a:cubicBezTo>
                  <a:cubicBezTo>
                    <a:pt x="437" y="354"/>
                    <a:pt x="433" y="349"/>
                    <a:pt x="429" y="343"/>
                  </a:cubicBezTo>
                  <a:cubicBezTo>
                    <a:pt x="427" y="341"/>
                    <a:pt x="428" y="338"/>
                    <a:pt x="430" y="336"/>
                  </a:cubicBezTo>
                  <a:cubicBezTo>
                    <a:pt x="434" y="332"/>
                    <a:pt x="437" y="329"/>
                    <a:pt x="441" y="326"/>
                  </a:cubicBezTo>
                  <a:cubicBezTo>
                    <a:pt x="442" y="325"/>
                    <a:pt x="442" y="325"/>
                    <a:pt x="441" y="324"/>
                  </a:cubicBezTo>
                  <a:cubicBezTo>
                    <a:pt x="439" y="319"/>
                    <a:pt x="438" y="313"/>
                    <a:pt x="438" y="307"/>
                  </a:cubicBezTo>
                  <a:cubicBezTo>
                    <a:pt x="437" y="306"/>
                    <a:pt x="437" y="306"/>
                    <a:pt x="436" y="306"/>
                  </a:cubicBezTo>
                  <a:cubicBezTo>
                    <a:pt x="432" y="304"/>
                    <a:pt x="427" y="303"/>
                    <a:pt x="423" y="302"/>
                  </a:cubicBezTo>
                  <a:cubicBezTo>
                    <a:pt x="419" y="301"/>
                    <a:pt x="417" y="298"/>
                    <a:pt x="418" y="295"/>
                  </a:cubicBezTo>
                  <a:cubicBezTo>
                    <a:pt x="419" y="289"/>
                    <a:pt x="420" y="282"/>
                    <a:pt x="421" y="275"/>
                  </a:cubicBezTo>
                  <a:cubicBezTo>
                    <a:pt x="421" y="272"/>
                    <a:pt x="424" y="271"/>
                    <a:pt x="428" y="271"/>
                  </a:cubicBezTo>
                  <a:cubicBezTo>
                    <a:pt x="432" y="271"/>
                    <a:pt x="437" y="271"/>
                    <a:pt x="442" y="272"/>
                  </a:cubicBezTo>
                  <a:cubicBezTo>
                    <a:pt x="443" y="272"/>
                    <a:pt x="443" y="271"/>
                    <a:pt x="443" y="271"/>
                  </a:cubicBezTo>
                  <a:cubicBezTo>
                    <a:pt x="446" y="265"/>
                    <a:pt x="449" y="260"/>
                    <a:pt x="453" y="256"/>
                  </a:cubicBezTo>
                  <a:cubicBezTo>
                    <a:pt x="453" y="255"/>
                    <a:pt x="453" y="255"/>
                    <a:pt x="453" y="254"/>
                  </a:cubicBezTo>
                  <a:cubicBezTo>
                    <a:pt x="451" y="250"/>
                    <a:pt x="448" y="246"/>
                    <a:pt x="446" y="242"/>
                  </a:cubicBezTo>
                  <a:cubicBezTo>
                    <a:pt x="444" y="239"/>
                    <a:pt x="445" y="235"/>
                    <a:pt x="447" y="234"/>
                  </a:cubicBezTo>
                  <a:cubicBezTo>
                    <a:pt x="453" y="230"/>
                    <a:pt x="458" y="226"/>
                    <a:pt x="464" y="222"/>
                  </a:cubicBezTo>
                  <a:cubicBezTo>
                    <a:pt x="466" y="220"/>
                    <a:pt x="469" y="221"/>
                    <a:pt x="471" y="223"/>
                  </a:cubicBezTo>
                  <a:cubicBezTo>
                    <a:pt x="475" y="227"/>
                    <a:pt x="478" y="230"/>
                    <a:pt x="481" y="234"/>
                  </a:cubicBezTo>
                  <a:cubicBezTo>
                    <a:pt x="481" y="235"/>
                    <a:pt x="482" y="235"/>
                    <a:pt x="483" y="234"/>
                  </a:cubicBezTo>
                  <a:cubicBezTo>
                    <a:pt x="488" y="232"/>
                    <a:pt x="494" y="231"/>
                    <a:pt x="500" y="231"/>
                  </a:cubicBezTo>
                  <a:cubicBezTo>
                    <a:pt x="501" y="230"/>
                    <a:pt x="501" y="230"/>
                    <a:pt x="501" y="229"/>
                  </a:cubicBezTo>
                  <a:cubicBezTo>
                    <a:pt x="503" y="225"/>
                    <a:pt x="504" y="220"/>
                    <a:pt x="505" y="216"/>
                  </a:cubicBezTo>
                  <a:cubicBezTo>
                    <a:pt x="506" y="213"/>
                    <a:pt x="509" y="210"/>
                    <a:pt x="512" y="211"/>
                  </a:cubicBezTo>
                  <a:cubicBezTo>
                    <a:pt x="518" y="212"/>
                    <a:pt x="525" y="213"/>
                    <a:pt x="532" y="214"/>
                  </a:cubicBezTo>
                  <a:cubicBezTo>
                    <a:pt x="535" y="214"/>
                    <a:pt x="536" y="217"/>
                    <a:pt x="536" y="221"/>
                  </a:cubicBezTo>
                  <a:cubicBezTo>
                    <a:pt x="536" y="225"/>
                    <a:pt x="536" y="230"/>
                    <a:pt x="535" y="235"/>
                  </a:cubicBezTo>
                  <a:cubicBezTo>
                    <a:pt x="535" y="236"/>
                    <a:pt x="536" y="236"/>
                    <a:pt x="536" y="237"/>
                  </a:cubicBezTo>
                  <a:close/>
                  <a:moveTo>
                    <a:pt x="514" y="258"/>
                  </a:moveTo>
                  <a:cubicBezTo>
                    <a:pt x="537" y="262"/>
                    <a:pt x="553" y="284"/>
                    <a:pt x="549" y="307"/>
                  </a:cubicBezTo>
                  <a:cubicBezTo>
                    <a:pt x="545" y="330"/>
                    <a:pt x="523" y="346"/>
                    <a:pt x="500" y="342"/>
                  </a:cubicBezTo>
                  <a:cubicBezTo>
                    <a:pt x="477" y="338"/>
                    <a:pt x="461" y="316"/>
                    <a:pt x="465" y="293"/>
                  </a:cubicBezTo>
                  <a:cubicBezTo>
                    <a:pt x="469" y="269"/>
                    <a:pt x="491" y="254"/>
                    <a:pt x="514" y="258"/>
                  </a:cubicBezTo>
                  <a:close/>
                  <a:moveTo>
                    <a:pt x="169" y="187"/>
                  </a:moveTo>
                  <a:cubicBezTo>
                    <a:pt x="214" y="187"/>
                    <a:pt x="250" y="224"/>
                    <a:pt x="250" y="269"/>
                  </a:cubicBezTo>
                  <a:cubicBezTo>
                    <a:pt x="250" y="314"/>
                    <a:pt x="214" y="351"/>
                    <a:pt x="169" y="351"/>
                  </a:cubicBezTo>
                  <a:cubicBezTo>
                    <a:pt x="124" y="351"/>
                    <a:pt x="87" y="314"/>
                    <a:pt x="87" y="269"/>
                  </a:cubicBezTo>
                  <a:cubicBezTo>
                    <a:pt x="87" y="224"/>
                    <a:pt x="124" y="187"/>
                    <a:pt x="169" y="187"/>
                  </a:cubicBezTo>
                  <a:close/>
                </a:path>
              </a:pathLst>
            </a:custGeom>
            <a:solidFill>
              <a:srgbClr val="5357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30"/>
            <p:cNvSpPr>
              <a:spLocks noEditPoints="1"/>
            </p:cNvSpPr>
            <p:nvPr/>
          </p:nvSpPr>
          <p:spPr bwMode="auto">
            <a:xfrm>
              <a:off x="2648" y="4473"/>
              <a:ext cx="834" cy="1157"/>
            </a:xfrm>
            <a:custGeom>
              <a:avLst/>
              <a:gdLst>
                <a:gd name="T0" fmla="*/ 335 w 471"/>
                <a:gd name="T1" fmla="*/ 198 h 594"/>
                <a:gd name="T2" fmla="*/ 120 w 471"/>
                <a:gd name="T3" fmla="*/ 198 h 594"/>
                <a:gd name="T4" fmla="*/ 116 w 471"/>
                <a:gd name="T5" fmla="*/ 200 h 594"/>
                <a:gd name="T6" fmla="*/ 75 w 471"/>
                <a:gd name="T7" fmla="*/ 366 h 594"/>
                <a:gd name="T8" fmla="*/ 78 w 471"/>
                <a:gd name="T9" fmla="*/ 370 h 594"/>
                <a:gd name="T10" fmla="*/ 163 w 471"/>
                <a:gd name="T11" fmla="*/ 370 h 594"/>
                <a:gd name="T12" fmla="*/ 393 w 471"/>
                <a:gd name="T13" fmla="*/ 370 h 594"/>
                <a:gd name="T14" fmla="*/ 396 w 471"/>
                <a:gd name="T15" fmla="*/ 366 h 594"/>
                <a:gd name="T16" fmla="*/ 355 w 471"/>
                <a:gd name="T17" fmla="*/ 200 h 594"/>
                <a:gd name="T18" fmla="*/ 352 w 471"/>
                <a:gd name="T19" fmla="*/ 198 h 594"/>
                <a:gd name="T20" fmla="*/ 335 w 471"/>
                <a:gd name="T21" fmla="*/ 198 h 594"/>
                <a:gd name="T22" fmla="*/ 218 w 471"/>
                <a:gd name="T23" fmla="*/ 37 h 594"/>
                <a:gd name="T24" fmla="*/ 267 w 471"/>
                <a:gd name="T25" fmla="*/ 37 h 594"/>
                <a:gd name="T26" fmla="*/ 267 w 471"/>
                <a:gd name="T27" fmla="*/ 60 h 594"/>
                <a:gd name="T28" fmla="*/ 218 w 471"/>
                <a:gd name="T29" fmla="*/ 60 h 594"/>
                <a:gd name="T30" fmla="*/ 218 w 471"/>
                <a:gd name="T31" fmla="*/ 37 h 594"/>
                <a:gd name="T32" fmla="*/ 218 w 471"/>
                <a:gd name="T33" fmla="*/ 517 h 594"/>
                <a:gd name="T34" fmla="*/ 267 w 471"/>
                <a:gd name="T35" fmla="*/ 517 h 594"/>
                <a:gd name="T36" fmla="*/ 267 w 471"/>
                <a:gd name="T37" fmla="*/ 541 h 594"/>
                <a:gd name="T38" fmla="*/ 218 w 471"/>
                <a:gd name="T39" fmla="*/ 541 h 594"/>
                <a:gd name="T40" fmla="*/ 218 w 471"/>
                <a:gd name="T41" fmla="*/ 517 h 594"/>
                <a:gd name="T42" fmla="*/ 218 w 471"/>
                <a:gd name="T43" fmla="*/ 418 h 594"/>
                <a:gd name="T44" fmla="*/ 267 w 471"/>
                <a:gd name="T45" fmla="*/ 418 h 594"/>
                <a:gd name="T46" fmla="*/ 267 w 471"/>
                <a:gd name="T47" fmla="*/ 442 h 594"/>
                <a:gd name="T48" fmla="*/ 218 w 471"/>
                <a:gd name="T49" fmla="*/ 442 h 594"/>
                <a:gd name="T50" fmla="*/ 218 w 471"/>
                <a:gd name="T51" fmla="*/ 418 h 594"/>
                <a:gd name="T52" fmla="*/ 0 w 471"/>
                <a:gd name="T53" fmla="*/ 408 h 594"/>
                <a:gd name="T54" fmla="*/ 1 w 471"/>
                <a:gd name="T55" fmla="*/ 395 h 594"/>
                <a:gd name="T56" fmla="*/ 26 w 471"/>
                <a:gd name="T57" fmla="*/ 297 h 594"/>
                <a:gd name="T58" fmla="*/ 28 w 471"/>
                <a:gd name="T59" fmla="*/ 287 h 594"/>
                <a:gd name="T60" fmla="*/ 28 w 471"/>
                <a:gd name="T61" fmla="*/ 16 h 594"/>
                <a:gd name="T62" fmla="*/ 43 w 471"/>
                <a:gd name="T63" fmla="*/ 0 h 594"/>
                <a:gd name="T64" fmla="*/ 429 w 471"/>
                <a:gd name="T65" fmla="*/ 0 h 594"/>
                <a:gd name="T66" fmla="*/ 444 w 471"/>
                <a:gd name="T67" fmla="*/ 16 h 594"/>
                <a:gd name="T68" fmla="*/ 444 w 471"/>
                <a:gd name="T69" fmla="*/ 89 h 594"/>
                <a:gd name="T70" fmla="*/ 444 w 471"/>
                <a:gd name="T71" fmla="*/ 286 h 594"/>
                <a:gd name="T72" fmla="*/ 445 w 471"/>
                <a:gd name="T73" fmla="*/ 298 h 594"/>
                <a:gd name="T74" fmla="*/ 467 w 471"/>
                <a:gd name="T75" fmla="*/ 383 h 594"/>
                <a:gd name="T76" fmla="*/ 471 w 471"/>
                <a:gd name="T77" fmla="*/ 416 h 594"/>
                <a:gd name="T78" fmla="*/ 471 w 471"/>
                <a:gd name="T79" fmla="*/ 588 h 594"/>
                <a:gd name="T80" fmla="*/ 465 w 471"/>
                <a:gd name="T81" fmla="*/ 594 h 594"/>
                <a:gd name="T82" fmla="*/ 6 w 471"/>
                <a:gd name="T83" fmla="*/ 594 h 594"/>
                <a:gd name="T84" fmla="*/ 0 w 471"/>
                <a:gd name="T85" fmla="*/ 588 h 594"/>
                <a:gd name="T86" fmla="*/ 0 w 471"/>
                <a:gd name="T87" fmla="*/ 408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1" h="594">
                  <a:moveTo>
                    <a:pt x="335" y="198"/>
                  </a:moveTo>
                  <a:cubicBezTo>
                    <a:pt x="120" y="198"/>
                    <a:pt x="120" y="198"/>
                    <a:pt x="120" y="198"/>
                  </a:cubicBezTo>
                  <a:cubicBezTo>
                    <a:pt x="118" y="198"/>
                    <a:pt x="117" y="199"/>
                    <a:pt x="116" y="200"/>
                  </a:cubicBezTo>
                  <a:cubicBezTo>
                    <a:pt x="75" y="366"/>
                    <a:pt x="75" y="366"/>
                    <a:pt x="75" y="366"/>
                  </a:cubicBezTo>
                  <a:cubicBezTo>
                    <a:pt x="74" y="368"/>
                    <a:pt x="76" y="370"/>
                    <a:pt x="78" y="370"/>
                  </a:cubicBezTo>
                  <a:cubicBezTo>
                    <a:pt x="163" y="370"/>
                    <a:pt x="163" y="370"/>
                    <a:pt x="163" y="370"/>
                  </a:cubicBezTo>
                  <a:cubicBezTo>
                    <a:pt x="393" y="370"/>
                    <a:pt x="393" y="370"/>
                    <a:pt x="393" y="370"/>
                  </a:cubicBezTo>
                  <a:cubicBezTo>
                    <a:pt x="395" y="370"/>
                    <a:pt x="397" y="368"/>
                    <a:pt x="396" y="366"/>
                  </a:cubicBezTo>
                  <a:cubicBezTo>
                    <a:pt x="355" y="200"/>
                    <a:pt x="355" y="200"/>
                    <a:pt x="355" y="200"/>
                  </a:cubicBezTo>
                  <a:cubicBezTo>
                    <a:pt x="354" y="199"/>
                    <a:pt x="353" y="198"/>
                    <a:pt x="352" y="198"/>
                  </a:cubicBezTo>
                  <a:lnTo>
                    <a:pt x="335" y="198"/>
                  </a:lnTo>
                  <a:close/>
                  <a:moveTo>
                    <a:pt x="218" y="37"/>
                  </a:moveTo>
                  <a:cubicBezTo>
                    <a:pt x="267" y="37"/>
                    <a:pt x="267" y="37"/>
                    <a:pt x="267" y="37"/>
                  </a:cubicBezTo>
                  <a:cubicBezTo>
                    <a:pt x="283" y="37"/>
                    <a:pt x="283" y="60"/>
                    <a:pt x="267" y="60"/>
                  </a:cubicBezTo>
                  <a:cubicBezTo>
                    <a:pt x="218" y="60"/>
                    <a:pt x="218" y="60"/>
                    <a:pt x="218" y="60"/>
                  </a:cubicBezTo>
                  <a:cubicBezTo>
                    <a:pt x="202" y="60"/>
                    <a:pt x="202" y="37"/>
                    <a:pt x="218" y="37"/>
                  </a:cubicBezTo>
                  <a:close/>
                  <a:moveTo>
                    <a:pt x="218" y="517"/>
                  </a:moveTo>
                  <a:cubicBezTo>
                    <a:pt x="267" y="517"/>
                    <a:pt x="267" y="517"/>
                    <a:pt x="267" y="517"/>
                  </a:cubicBezTo>
                  <a:cubicBezTo>
                    <a:pt x="283" y="517"/>
                    <a:pt x="283" y="541"/>
                    <a:pt x="267" y="541"/>
                  </a:cubicBezTo>
                  <a:cubicBezTo>
                    <a:pt x="218" y="541"/>
                    <a:pt x="218" y="541"/>
                    <a:pt x="218" y="541"/>
                  </a:cubicBezTo>
                  <a:cubicBezTo>
                    <a:pt x="202" y="541"/>
                    <a:pt x="202" y="517"/>
                    <a:pt x="218" y="517"/>
                  </a:cubicBezTo>
                  <a:close/>
                  <a:moveTo>
                    <a:pt x="218" y="418"/>
                  </a:moveTo>
                  <a:cubicBezTo>
                    <a:pt x="267" y="418"/>
                    <a:pt x="267" y="418"/>
                    <a:pt x="267" y="418"/>
                  </a:cubicBezTo>
                  <a:cubicBezTo>
                    <a:pt x="283" y="418"/>
                    <a:pt x="283" y="442"/>
                    <a:pt x="267" y="442"/>
                  </a:cubicBezTo>
                  <a:cubicBezTo>
                    <a:pt x="218" y="442"/>
                    <a:pt x="218" y="442"/>
                    <a:pt x="218" y="442"/>
                  </a:cubicBezTo>
                  <a:cubicBezTo>
                    <a:pt x="202" y="442"/>
                    <a:pt x="202" y="418"/>
                    <a:pt x="218" y="418"/>
                  </a:cubicBezTo>
                  <a:close/>
                  <a:moveTo>
                    <a:pt x="0" y="408"/>
                  </a:moveTo>
                  <a:cubicBezTo>
                    <a:pt x="0" y="402"/>
                    <a:pt x="0" y="401"/>
                    <a:pt x="1" y="395"/>
                  </a:cubicBezTo>
                  <a:cubicBezTo>
                    <a:pt x="10" y="362"/>
                    <a:pt x="18" y="329"/>
                    <a:pt x="26" y="297"/>
                  </a:cubicBezTo>
                  <a:cubicBezTo>
                    <a:pt x="28" y="292"/>
                    <a:pt x="28" y="291"/>
                    <a:pt x="28" y="287"/>
                  </a:cubicBezTo>
                  <a:cubicBezTo>
                    <a:pt x="28" y="196"/>
                    <a:pt x="28" y="106"/>
                    <a:pt x="28" y="16"/>
                  </a:cubicBezTo>
                  <a:cubicBezTo>
                    <a:pt x="28" y="7"/>
                    <a:pt x="34" y="0"/>
                    <a:pt x="43" y="0"/>
                  </a:cubicBezTo>
                  <a:cubicBezTo>
                    <a:pt x="171" y="0"/>
                    <a:pt x="300" y="0"/>
                    <a:pt x="429" y="0"/>
                  </a:cubicBezTo>
                  <a:cubicBezTo>
                    <a:pt x="437" y="0"/>
                    <a:pt x="444" y="7"/>
                    <a:pt x="444" y="16"/>
                  </a:cubicBezTo>
                  <a:cubicBezTo>
                    <a:pt x="444" y="89"/>
                    <a:pt x="444" y="89"/>
                    <a:pt x="444" y="89"/>
                  </a:cubicBezTo>
                  <a:cubicBezTo>
                    <a:pt x="444" y="286"/>
                    <a:pt x="444" y="286"/>
                    <a:pt x="444" y="286"/>
                  </a:cubicBezTo>
                  <a:cubicBezTo>
                    <a:pt x="444" y="291"/>
                    <a:pt x="444" y="293"/>
                    <a:pt x="445" y="298"/>
                  </a:cubicBezTo>
                  <a:cubicBezTo>
                    <a:pt x="452" y="326"/>
                    <a:pt x="460" y="355"/>
                    <a:pt x="467" y="383"/>
                  </a:cubicBezTo>
                  <a:cubicBezTo>
                    <a:pt x="470" y="397"/>
                    <a:pt x="471" y="402"/>
                    <a:pt x="471" y="416"/>
                  </a:cubicBezTo>
                  <a:cubicBezTo>
                    <a:pt x="471" y="474"/>
                    <a:pt x="471" y="531"/>
                    <a:pt x="471" y="588"/>
                  </a:cubicBezTo>
                  <a:cubicBezTo>
                    <a:pt x="471" y="591"/>
                    <a:pt x="469" y="594"/>
                    <a:pt x="465" y="594"/>
                  </a:cubicBezTo>
                  <a:cubicBezTo>
                    <a:pt x="312" y="594"/>
                    <a:pt x="159" y="594"/>
                    <a:pt x="6" y="594"/>
                  </a:cubicBezTo>
                  <a:cubicBezTo>
                    <a:pt x="3" y="594"/>
                    <a:pt x="0" y="591"/>
                    <a:pt x="0" y="588"/>
                  </a:cubicBezTo>
                  <a:lnTo>
                    <a:pt x="0" y="408"/>
                  </a:lnTo>
                  <a:close/>
                </a:path>
              </a:pathLst>
            </a:custGeom>
            <a:solidFill>
              <a:srgbClr val="5357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96"/>
            <p:cNvSpPr>
              <a:spLocks noEditPoints="1"/>
            </p:cNvSpPr>
            <p:nvPr/>
          </p:nvSpPr>
          <p:spPr bwMode="auto">
            <a:xfrm>
              <a:off x="7472" y="4580"/>
              <a:ext cx="1242" cy="949"/>
            </a:xfrm>
            <a:custGeom>
              <a:avLst/>
              <a:gdLst>
                <a:gd name="T0" fmla="*/ 0 w 135"/>
                <a:gd name="T1" fmla="*/ 45 h 120"/>
                <a:gd name="T2" fmla="*/ 5 w 135"/>
                <a:gd name="T3" fmla="*/ 0 h 120"/>
                <a:gd name="T4" fmla="*/ 121 w 135"/>
                <a:gd name="T5" fmla="*/ 6 h 120"/>
                <a:gd name="T6" fmla="*/ 112 w 135"/>
                <a:gd name="T7" fmla="*/ 45 h 120"/>
                <a:gd name="T8" fmla="*/ 108 w 135"/>
                <a:gd name="T9" fmla="*/ 8 h 120"/>
                <a:gd name="T10" fmla="*/ 9 w 135"/>
                <a:gd name="T11" fmla="*/ 12 h 120"/>
                <a:gd name="T12" fmla="*/ 85 w 135"/>
                <a:gd name="T13" fmla="*/ 111 h 120"/>
                <a:gd name="T14" fmla="*/ 75 w 135"/>
                <a:gd name="T15" fmla="*/ 102 h 120"/>
                <a:gd name="T16" fmla="*/ 46 w 135"/>
                <a:gd name="T17" fmla="*/ 111 h 120"/>
                <a:gd name="T18" fmla="*/ 35 w 135"/>
                <a:gd name="T19" fmla="*/ 113 h 120"/>
                <a:gd name="T20" fmla="*/ 36 w 135"/>
                <a:gd name="T21" fmla="*/ 120 h 120"/>
                <a:gd name="T22" fmla="*/ 86 w 135"/>
                <a:gd name="T23" fmla="*/ 119 h 120"/>
                <a:gd name="T24" fmla="*/ 85 w 135"/>
                <a:gd name="T25" fmla="*/ 111 h 120"/>
                <a:gd name="T26" fmla="*/ 128 w 135"/>
                <a:gd name="T27" fmla="*/ 87 h 120"/>
                <a:gd name="T28" fmla="*/ 133 w 135"/>
                <a:gd name="T29" fmla="*/ 95 h 120"/>
                <a:gd name="T30" fmla="*/ 131 w 135"/>
                <a:gd name="T31" fmla="*/ 102 h 120"/>
                <a:gd name="T32" fmla="*/ 122 w 135"/>
                <a:gd name="T33" fmla="*/ 100 h 120"/>
                <a:gd name="T34" fmla="*/ 120 w 135"/>
                <a:gd name="T35" fmla="*/ 110 h 120"/>
                <a:gd name="T36" fmla="*/ 113 w 135"/>
                <a:gd name="T37" fmla="*/ 114 h 120"/>
                <a:gd name="T38" fmla="*/ 108 w 135"/>
                <a:gd name="T39" fmla="*/ 106 h 120"/>
                <a:gd name="T40" fmla="*/ 100 w 135"/>
                <a:gd name="T41" fmla="*/ 112 h 120"/>
                <a:gd name="T42" fmla="*/ 92 w 135"/>
                <a:gd name="T43" fmla="*/ 109 h 120"/>
                <a:gd name="T44" fmla="*/ 94 w 135"/>
                <a:gd name="T45" fmla="*/ 100 h 120"/>
                <a:gd name="T46" fmla="*/ 84 w 135"/>
                <a:gd name="T47" fmla="*/ 99 h 120"/>
                <a:gd name="T48" fmla="*/ 81 w 135"/>
                <a:gd name="T49" fmla="*/ 91 h 120"/>
                <a:gd name="T50" fmla="*/ 88 w 135"/>
                <a:gd name="T51" fmla="*/ 87 h 120"/>
                <a:gd name="T52" fmla="*/ 83 w 135"/>
                <a:gd name="T53" fmla="*/ 78 h 120"/>
                <a:gd name="T54" fmla="*/ 85 w 135"/>
                <a:gd name="T55" fmla="*/ 71 h 120"/>
                <a:gd name="T56" fmla="*/ 94 w 135"/>
                <a:gd name="T57" fmla="*/ 73 h 120"/>
                <a:gd name="T58" fmla="*/ 96 w 135"/>
                <a:gd name="T59" fmla="*/ 63 h 120"/>
                <a:gd name="T60" fmla="*/ 103 w 135"/>
                <a:gd name="T61" fmla="*/ 59 h 120"/>
                <a:gd name="T62" fmla="*/ 108 w 135"/>
                <a:gd name="T63" fmla="*/ 67 h 120"/>
                <a:gd name="T64" fmla="*/ 116 w 135"/>
                <a:gd name="T65" fmla="*/ 61 h 120"/>
                <a:gd name="T66" fmla="*/ 124 w 135"/>
                <a:gd name="T67" fmla="*/ 64 h 120"/>
                <a:gd name="T68" fmla="*/ 122 w 135"/>
                <a:gd name="T69" fmla="*/ 73 h 120"/>
                <a:gd name="T70" fmla="*/ 132 w 135"/>
                <a:gd name="T71" fmla="*/ 74 h 120"/>
                <a:gd name="T72" fmla="*/ 135 w 135"/>
                <a:gd name="T73" fmla="*/ 82 h 120"/>
                <a:gd name="T74" fmla="*/ 121 w 135"/>
                <a:gd name="T75" fmla="*/ 83 h 120"/>
                <a:gd name="T76" fmla="*/ 95 w 135"/>
                <a:gd name="T77" fmla="*/ 90 h 120"/>
                <a:gd name="T78" fmla="*/ 121 w 135"/>
                <a:gd name="T79" fmla="*/ 83 h 120"/>
                <a:gd name="T80" fmla="*/ 111 w 135"/>
                <a:gd name="T81" fmla="*/ 98 h 120"/>
                <a:gd name="T82" fmla="*/ 105 w 135"/>
                <a:gd name="T83" fmla="*/ 76 h 120"/>
                <a:gd name="T84" fmla="*/ 116 w 135"/>
                <a:gd name="T85" fmla="*/ 84 h 120"/>
                <a:gd name="T86" fmla="*/ 100 w 135"/>
                <a:gd name="T87" fmla="*/ 89 h 120"/>
                <a:gd name="T88" fmla="*/ 116 w 135"/>
                <a:gd name="T89" fmla="*/ 84 h 120"/>
                <a:gd name="T90" fmla="*/ 115 w 135"/>
                <a:gd name="T91" fmla="*/ 60 h 120"/>
                <a:gd name="T92" fmla="*/ 121 w 135"/>
                <a:gd name="T93" fmla="*/ 59 h 120"/>
                <a:gd name="T94" fmla="*/ 112 w 135"/>
                <a:gd name="T95" fmla="*/ 50 h 120"/>
                <a:gd name="T96" fmla="*/ 80 w 135"/>
                <a:gd name="T97" fmla="*/ 99 h 120"/>
                <a:gd name="T98" fmla="*/ 13 w 135"/>
                <a:gd name="T99" fmla="*/ 93 h 120"/>
                <a:gd name="T100" fmla="*/ 9 w 135"/>
                <a:gd name="T101" fmla="*/ 50 h 120"/>
                <a:gd name="T102" fmla="*/ 0 w 135"/>
                <a:gd name="T103" fmla="*/ 95 h 120"/>
                <a:gd name="T104" fmla="*/ 81 w 135"/>
                <a:gd name="T105" fmla="*/ 10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5" h="120">
                  <a:moveTo>
                    <a:pt x="9" y="45"/>
                  </a:moveTo>
                  <a:cubicBezTo>
                    <a:pt x="0" y="45"/>
                    <a:pt x="0" y="45"/>
                    <a:pt x="0" y="45"/>
                  </a:cubicBezTo>
                  <a:cubicBezTo>
                    <a:pt x="0" y="6"/>
                    <a:pt x="0" y="6"/>
                    <a:pt x="0" y="6"/>
                  </a:cubicBezTo>
                  <a:cubicBezTo>
                    <a:pt x="0" y="3"/>
                    <a:pt x="2" y="0"/>
                    <a:pt x="5" y="0"/>
                  </a:cubicBezTo>
                  <a:cubicBezTo>
                    <a:pt x="116" y="0"/>
                    <a:pt x="116" y="0"/>
                    <a:pt x="116" y="0"/>
                  </a:cubicBezTo>
                  <a:cubicBezTo>
                    <a:pt x="119" y="0"/>
                    <a:pt x="121" y="3"/>
                    <a:pt x="121" y="6"/>
                  </a:cubicBezTo>
                  <a:cubicBezTo>
                    <a:pt x="121" y="45"/>
                    <a:pt x="121" y="45"/>
                    <a:pt x="121" y="45"/>
                  </a:cubicBezTo>
                  <a:cubicBezTo>
                    <a:pt x="112" y="45"/>
                    <a:pt x="112" y="45"/>
                    <a:pt x="112" y="45"/>
                  </a:cubicBezTo>
                  <a:cubicBezTo>
                    <a:pt x="112" y="12"/>
                    <a:pt x="112" y="12"/>
                    <a:pt x="112" y="12"/>
                  </a:cubicBezTo>
                  <a:cubicBezTo>
                    <a:pt x="112" y="10"/>
                    <a:pt x="110" y="8"/>
                    <a:pt x="108" y="8"/>
                  </a:cubicBezTo>
                  <a:cubicBezTo>
                    <a:pt x="13" y="8"/>
                    <a:pt x="13" y="8"/>
                    <a:pt x="13" y="8"/>
                  </a:cubicBezTo>
                  <a:cubicBezTo>
                    <a:pt x="11" y="8"/>
                    <a:pt x="9" y="10"/>
                    <a:pt x="9" y="12"/>
                  </a:cubicBezTo>
                  <a:lnTo>
                    <a:pt x="9" y="45"/>
                  </a:lnTo>
                  <a:close/>
                  <a:moveTo>
                    <a:pt x="85" y="111"/>
                  </a:moveTo>
                  <a:cubicBezTo>
                    <a:pt x="75" y="111"/>
                    <a:pt x="75" y="111"/>
                    <a:pt x="75" y="111"/>
                  </a:cubicBezTo>
                  <a:cubicBezTo>
                    <a:pt x="75" y="102"/>
                    <a:pt x="75" y="102"/>
                    <a:pt x="75" y="102"/>
                  </a:cubicBezTo>
                  <a:cubicBezTo>
                    <a:pt x="46" y="102"/>
                    <a:pt x="46" y="102"/>
                    <a:pt x="46" y="102"/>
                  </a:cubicBezTo>
                  <a:cubicBezTo>
                    <a:pt x="46" y="111"/>
                    <a:pt x="46" y="111"/>
                    <a:pt x="46" y="111"/>
                  </a:cubicBezTo>
                  <a:cubicBezTo>
                    <a:pt x="36" y="111"/>
                    <a:pt x="36" y="111"/>
                    <a:pt x="36" y="111"/>
                  </a:cubicBezTo>
                  <a:cubicBezTo>
                    <a:pt x="36" y="111"/>
                    <a:pt x="35" y="112"/>
                    <a:pt x="35" y="113"/>
                  </a:cubicBezTo>
                  <a:cubicBezTo>
                    <a:pt x="35" y="119"/>
                    <a:pt x="35" y="119"/>
                    <a:pt x="35" y="119"/>
                  </a:cubicBezTo>
                  <a:cubicBezTo>
                    <a:pt x="35" y="120"/>
                    <a:pt x="36" y="120"/>
                    <a:pt x="36" y="120"/>
                  </a:cubicBezTo>
                  <a:cubicBezTo>
                    <a:pt x="85" y="120"/>
                    <a:pt x="85" y="120"/>
                    <a:pt x="85" y="120"/>
                  </a:cubicBezTo>
                  <a:cubicBezTo>
                    <a:pt x="85" y="120"/>
                    <a:pt x="86" y="120"/>
                    <a:pt x="86" y="119"/>
                  </a:cubicBezTo>
                  <a:cubicBezTo>
                    <a:pt x="86" y="113"/>
                    <a:pt x="86" y="113"/>
                    <a:pt x="86" y="113"/>
                  </a:cubicBezTo>
                  <a:cubicBezTo>
                    <a:pt x="86" y="112"/>
                    <a:pt x="85" y="111"/>
                    <a:pt x="85" y="111"/>
                  </a:cubicBezTo>
                  <a:close/>
                  <a:moveTo>
                    <a:pt x="134" y="84"/>
                  </a:moveTo>
                  <a:cubicBezTo>
                    <a:pt x="128" y="87"/>
                    <a:pt x="128" y="87"/>
                    <a:pt x="128" y="87"/>
                  </a:cubicBezTo>
                  <a:cubicBezTo>
                    <a:pt x="128" y="88"/>
                    <a:pt x="128" y="89"/>
                    <a:pt x="127" y="90"/>
                  </a:cubicBezTo>
                  <a:cubicBezTo>
                    <a:pt x="133" y="95"/>
                    <a:pt x="133" y="95"/>
                    <a:pt x="133" y="95"/>
                  </a:cubicBezTo>
                  <a:cubicBezTo>
                    <a:pt x="134" y="95"/>
                    <a:pt x="134" y="96"/>
                    <a:pt x="134" y="97"/>
                  </a:cubicBezTo>
                  <a:cubicBezTo>
                    <a:pt x="131" y="102"/>
                    <a:pt x="131" y="102"/>
                    <a:pt x="131" y="102"/>
                  </a:cubicBezTo>
                  <a:cubicBezTo>
                    <a:pt x="130" y="103"/>
                    <a:pt x="129" y="103"/>
                    <a:pt x="129" y="103"/>
                  </a:cubicBezTo>
                  <a:cubicBezTo>
                    <a:pt x="122" y="100"/>
                    <a:pt x="122" y="100"/>
                    <a:pt x="122" y="100"/>
                  </a:cubicBezTo>
                  <a:cubicBezTo>
                    <a:pt x="121" y="101"/>
                    <a:pt x="120" y="102"/>
                    <a:pt x="119" y="103"/>
                  </a:cubicBezTo>
                  <a:cubicBezTo>
                    <a:pt x="120" y="110"/>
                    <a:pt x="120" y="110"/>
                    <a:pt x="120" y="110"/>
                  </a:cubicBezTo>
                  <a:cubicBezTo>
                    <a:pt x="120" y="111"/>
                    <a:pt x="120" y="112"/>
                    <a:pt x="119" y="112"/>
                  </a:cubicBezTo>
                  <a:cubicBezTo>
                    <a:pt x="113" y="114"/>
                    <a:pt x="113" y="114"/>
                    <a:pt x="113" y="114"/>
                  </a:cubicBezTo>
                  <a:cubicBezTo>
                    <a:pt x="112" y="114"/>
                    <a:pt x="111" y="114"/>
                    <a:pt x="111" y="113"/>
                  </a:cubicBezTo>
                  <a:cubicBezTo>
                    <a:pt x="108" y="106"/>
                    <a:pt x="108" y="106"/>
                    <a:pt x="108" y="106"/>
                  </a:cubicBezTo>
                  <a:cubicBezTo>
                    <a:pt x="107" y="106"/>
                    <a:pt x="105" y="106"/>
                    <a:pt x="104" y="106"/>
                  </a:cubicBezTo>
                  <a:cubicBezTo>
                    <a:pt x="100" y="112"/>
                    <a:pt x="100" y="112"/>
                    <a:pt x="100" y="112"/>
                  </a:cubicBezTo>
                  <a:cubicBezTo>
                    <a:pt x="100" y="112"/>
                    <a:pt x="99" y="113"/>
                    <a:pt x="98" y="112"/>
                  </a:cubicBezTo>
                  <a:cubicBezTo>
                    <a:pt x="92" y="109"/>
                    <a:pt x="92" y="109"/>
                    <a:pt x="92" y="109"/>
                  </a:cubicBezTo>
                  <a:cubicBezTo>
                    <a:pt x="92" y="109"/>
                    <a:pt x="91" y="108"/>
                    <a:pt x="92" y="107"/>
                  </a:cubicBezTo>
                  <a:cubicBezTo>
                    <a:pt x="94" y="100"/>
                    <a:pt x="94" y="100"/>
                    <a:pt x="94" y="100"/>
                  </a:cubicBezTo>
                  <a:cubicBezTo>
                    <a:pt x="93" y="100"/>
                    <a:pt x="92" y="99"/>
                    <a:pt x="92" y="97"/>
                  </a:cubicBezTo>
                  <a:cubicBezTo>
                    <a:pt x="84" y="99"/>
                    <a:pt x="84" y="99"/>
                    <a:pt x="84" y="99"/>
                  </a:cubicBezTo>
                  <a:cubicBezTo>
                    <a:pt x="84" y="99"/>
                    <a:pt x="83" y="98"/>
                    <a:pt x="83" y="98"/>
                  </a:cubicBezTo>
                  <a:cubicBezTo>
                    <a:pt x="81" y="91"/>
                    <a:pt x="81" y="91"/>
                    <a:pt x="81" y="91"/>
                  </a:cubicBezTo>
                  <a:cubicBezTo>
                    <a:pt x="81" y="91"/>
                    <a:pt x="81" y="90"/>
                    <a:pt x="82" y="90"/>
                  </a:cubicBezTo>
                  <a:cubicBezTo>
                    <a:pt x="88" y="87"/>
                    <a:pt x="88" y="87"/>
                    <a:pt x="88" y="87"/>
                  </a:cubicBezTo>
                  <a:cubicBezTo>
                    <a:pt x="88" y="85"/>
                    <a:pt x="88" y="84"/>
                    <a:pt x="89" y="83"/>
                  </a:cubicBezTo>
                  <a:cubicBezTo>
                    <a:pt x="83" y="78"/>
                    <a:pt x="83" y="78"/>
                    <a:pt x="83" y="78"/>
                  </a:cubicBezTo>
                  <a:cubicBezTo>
                    <a:pt x="82" y="78"/>
                    <a:pt x="82" y="77"/>
                    <a:pt x="82" y="77"/>
                  </a:cubicBezTo>
                  <a:cubicBezTo>
                    <a:pt x="85" y="71"/>
                    <a:pt x="85" y="71"/>
                    <a:pt x="85" y="71"/>
                  </a:cubicBezTo>
                  <a:cubicBezTo>
                    <a:pt x="86" y="70"/>
                    <a:pt x="87" y="70"/>
                    <a:pt x="87" y="70"/>
                  </a:cubicBezTo>
                  <a:cubicBezTo>
                    <a:pt x="94" y="73"/>
                    <a:pt x="94" y="73"/>
                    <a:pt x="94" y="73"/>
                  </a:cubicBezTo>
                  <a:cubicBezTo>
                    <a:pt x="95" y="72"/>
                    <a:pt x="96" y="71"/>
                    <a:pt x="97" y="70"/>
                  </a:cubicBezTo>
                  <a:cubicBezTo>
                    <a:pt x="96" y="63"/>
                    <a:pt x="96" y="63"/>
                    <a:pt x="96" y="63"/>
                  </a:cubicBezTo>
                  <a:cubicBezTo>
                    <a:pt x="96" y="62"/>
                    <a:pt x="96" y="62"/>
                    <a:pt x="97" y="61"/>
                  </a:cubicBezTo>
                  <a:cubicBezTo>
                    <a:pt x="103" y="59"/>
                    <a:pt x="103" y="59"/>
                    <a:pt x="103" y="59"/>
                  </a:cubicBezTo>
                  <a:cubicBezTo>
                    <a:pt x="104" y="59"/>
                    <a:pt x="105" y="60"/>
                    <a:pt x="105" y="60"/>
                  </a:cubicBezTo>
                  <a:cubicBezTo>
                    <a:pt x="108" y="67"/>
                    <a:pt x="108" y="67"/>
                    <a:pt x="108" y="67"/>
                  </a:cubicBezTo>
                  <a:cubicBezTo>
                    <a:pt x="109" y="67"/>
                    <a:pt x="111" y="67"/>
                    <a:pt x="112" y="67"/>
                  </a:cubicBezTo>
                  <a:cubicBezTo>
                    <a:pt x="116" y="61"/>
                    <a:pt x="116" y="61"/>
                    <a:pt x="116" y="61"/>
                  </a:cubicBezTo>
                  <a:cubicBezTo>
                    <a:pt x="117" y="61"/>
                    <a:pt x="117" y="61"/>
                    <a:pt x="118" y="61"/>
                  </a:cubicBezTo>
                  <a:cubicBezTo>
                    <a:pt x="124" y="64"/>
                    <a:pt x="124" y="64"/>
                    <a:pt x="124" y="64"/>
                  </a:cubicBezTo>
                  <a:cubicBezTo>
                    <a:pt x="124" y="64"/>
                    <a:pt x="125" y="65"/>
                    <a:pt x="124" y="66"/>
                  </a:cubicBezTo>
                  <a:cubicBezTo>
                    <a:pt x="122" y="73"/>
                    <a:pt x="122" y="73"/>
                    <a:pt x="122" y="73"/>
                  </a:cubicBezTo>
                  <a:cubicBezTo>
                    <a:pt x="123" y="74"/>
                    <a:pt x="124" y="75"/>
                    <a:pt x="124" y="76"/>
                  </a:cubicBezTo>
                  <a:cubicBezTo>
                    <a:pt x="132" y="74"/>
                    <a:pt x="132" y="74"/>
                    <a:pt x="132" y="74"/>
                  </a:cubicBezTo>
                  <a:cubicBezTo>
                    <a:pt x="132" y="74"/>
                    <a:pt x="133" y="75"/>
                    <a:pt x="133" y="76"/>
                  </a:cubicBezTo>
                  <a:cubicBezTo>
                    <a:pt x="135" y="82"/>
                    <a:pt x="135" y="82"/>
                    <a:pt x="135" y="82"/>
                  </a:cubicBezTo>
                  <a:cubicBezTo>
                    <a:pt x="135" y="82"/>
                    <a:pt x="135" y="83"/>
                    <a:pt x="134" y="84"/>
                  </a:cubicBezTo>
                  <a:close/>
                  <a:moveTo>
                    <a:pt x="121" y="83"/>
                  </a:moveTo>
                  <a:cubicBezTo>
                    <a:pt x="118" y="76"/>
                    <a:pt x="111" y="72"/>
                    <a:pt x="104" y="74"/>
                  </a:cubicBezTo>
                  <a:cubicBezTo>
                    <a:pt x="97" y="76"/>
                    <a:pt x="93" y="83"/>
                    <a:pt x="95" y="90"/>
                  </a:cubicBezTo>
                  <a:cubicBezTo>
                    <a:pt x="98" y="97"/>
                    <a:pt x="105" y="101"/>
                    <a:pt x="112" y="99"/>
                  </a:cubicBezTo>
                  <a:cubicBezTo>
                    <a:pt x="119" y="97"/>
                    <a:pt x="123" y="90"/>
                    <a:pt x="121" y="83"/>
                  </a:cubicBezTo>
                  <a:close/>
                  <a:moveTo>
                    <a:pt x="119" y="83"/>
                  </a:moveTo>
                  <a:cubicBezTo>
                    <a:pt x="121" y="89"/>
                    <a:pt x="117" y="96"/>
                    <a:pt x="111" y="98"/>
                  </a:cubicBezTo>
                  <a:cubicBezTo>
                    <a:pt x="105" y="99"/>
                    <a:pt x="99" y="96"/>
                    <a:pt x="97" y="90"/>
                  </a:cubicBezTo>
                  <a:cubicBezTo>
                    <a:pt x="95" y="84"/>
                    <a:pt x="99" y="77"/>
                    <a:pt x="105" y="76"/>
                  </a:cubicBezTo>
                  <a:cubicBezTo>
                    <a:pt x="111" y="74"/>
                    <a:pt x="117" y="77"/>
                    <a:pt x="119" y="83"/>
                  </a:cubicBezTo>
                  <a:close/>
                  <a:moveTo>
                    <a:pt x="116" y="84"/>
                  </a:moveTo>
                  <a:cubicBezTo>
                    <a:pt x="115" y="80"/>
                    <a:pt x="110" y="77"/>
                    <a:pt x="106" y="79"/>
                  </a:cubicBezTo>
                  <a:cubicBezTo>
                    <a:pt x="101" y="80"/>
                    <a:pt x="99" y="85"/>
                    <a:pt x="100" y="89"/>
                  </a:cubicBezTo>
                  <a:cubicBezTo>
                    <a:pt x="101" y="93"/>
                    <a:pt x="106" y="96"/>
                    <a:pt x="110" y="95"/>
                  </a:cubicBezTo>
                  <a:cubicBezTo>
                    <a:pt x="115" y="93"/>
                    <a:pt x="117" y="89"/>
                    <a:pt x="116" y="84"/>
                  </a:cubicBezTo>
                  <a:close/>
                  <a:moveTo>
                    <a:pt x="112" y="63"/>
                  </a:moveTo>
                  <a:cubicBezTo>
                    <a:pt x="115" y="60"/>
                    <a:pt x="115" y="60"/>
                    <a:pt x="115" y="60"/>
                  </a:cubicBezTo>
                  <a:cubicBezTo>
                    <a:pt x="116" y="58"/>
                    <a:pt x="118" y="57"/>
                    <a:pt x="120" y="58"/>
                  </a:cubicBezTo>
                  <a:cubicBezTo>
                    <a:pt x="121" y="59"/>
                    <a:pt x="121" y="59"/>
                    <a:pt x="121" y="59"/>
                  </a:cubicBezTo>
                  <a:cubicBezTo>
                    <a:pt x="121" y="50"/>
                    <a:pt x="121" y="50"/>
                    <a:pt x="121" y="50"/>
                  </a:cubicBezTo>
                  <a:cubicBezTo>
                    <a:pt x="112" y="50"/>
                    <a:pt x="112" y="50"/>
                    <a:pt x="112" y="50"/>
                  </a:cubicBezTo>
                  <a:lnTo>
                    <a:pt x="112" y="63"/>
                  </a:lnTo>
                  <a:close/>
                  <a:moveTo>
                    <a:pt x="80" y="99"/>
                  </a:moveTo>
                  <a:cubicBezTo>
                    <a:pt x="78" y="93"/>
                    <a:pt x="78" y="93"/>
                    <a:pt x="78" y="93"/>
                  </a:cubicBezTo>
                  <a:cubicBezTo>
                    <a:pt x="13" y="93"/>
                    <a:pt x="13" y="93"/>
                    <a:pt x="13" y="93"/>
                  </a:cubicBezTo>
                  <a:cubicBezTo>
                    <a:pt x="11" y="93"/>
                    <a:pt x="9" y="91"/>
                    <a:pt x="9" y="88"/>
                  </a:cubicBezTo>
                  <a:cubicBezTo>
                    <a:pt x="9" y="50"/>
                    <a:pt x="9" y="50"/>
                    <a:pt x="9" y="50"/>
                  </a:cubicBezTo>
                  <a:cubicBezTo>
                    <a:pt x="0" y="50"/>
                    <a:pt x="0" y="50"/>
                    <a:pt x="0" y="50"/>
                  </a:cubicBezTo>
                  <a:cubicBezTo>
                    <a:pt x="0" y="95"/>
                    <a:pt x="0" y="95"/>
                    <a:pt x="0" y="95"/>
                  </a:cubicBezTo>
                  <a:cubicBezTo>
                    <a:pt x="0" y="98"/>
                    <a:pt x="2" y="100"/>
                    <a:pt x="5" y="100"/>
                  </a:cubicBezTo>
                  <a:cubicBezTo>
                    <a:pt x="81" y="100"/>
                    <a:pt x="81" y="100"/>
                    <a:pt x="81" y="100"/>
                  </a:cubicBezTo>
                  <a:cubicBezTo>
                    <a:pt x="80" y="100"/>
                    <a:pt x="80" y="100"/>
                    <a:pt x="80" y="99"/>
                  </a:cubicBezTo>
                  <a:close/>
                </a:path>
              </a:pathLst>
            </a:custGeom>
            <a:solidFill>
              <a:schemeClr val="bg2">
                <a:lumMod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5" name="组合 4"/>
            <p:cNvGrpSpPr/>
            <p:nvPr/>
          </p:nvGrpSpPr>
          <p:grpSpPr>
            <a:xfrm>
              <a:off x="9175" y="6096"/>
              <a:ext cx="852" cy="852"/>
              <a:chOff x="7660" y="866"/>
              <a:chExt cx="852" cy="852"/>
            </a:xfrm>
            <a:solidFill>
              <a:srgbClr val="53575A"/>
            </a:solidFill>
          </p:grpSpPr>
          <p:sp>
            <p:nvSpPr>
              <p:cNvPr id="135" name="Freeform 68"/>
              <p:cNvSpPr>
                <a:spLocks noEditPoints="1"/>
              </p:cNvSpPr>
              <p:nvPr/>
            </p:nvSpPr>
            <p:spPr bwMode="auto">
              <a:xfrm>
                <a:off x="7660" y="866"/>
                <a:ext cx="853" cy="853"/>
              </a:xfrm>
              <a:custGeom>
                <a:avLst/>
                <a:gdLst>
                  <a:gd name="T0" fmla="*/ 99 w 197"/>
                  <a:gd name="T1" fmla="*/ 0 h 197"/>
                  <a:gd name="T2" fmla="*/ 0 w 197"/>
                  <a:gd name="T3" fmla="*/ 99 h 197"/>
                  <a:gd name="T4" fmla="*/ 99 w 197"/>
                  <a:gd name="T5" fmla="*/ 197 h 197"/>
                  <a:gd name="T6" fmla="*/ 197 w 197"/>
                  <a:gd name="T7" fmla="*/ 99 h 197"/>
                  <a:gd name="T8" fmla="*/ 99 w 197"/>
                  <a:gd name="T9" fmla="*/ 0 h 197"/>
                  <a:gd name="T10" fmla="*/ 99 w 197"/>
                  <a:gd name="T11" fmla="*/ 189 h 197"/>
                  <a:gd name="T12" fmla="*/ 9 w 197"/>
                  <a:gd name="T13" fmla="*/ 99 h 197"/>
                  <a:gd name="T14" fmla="*/ 99 w 197"/>
                  <a:gd name="T15" fmla="*/ 9 h 197"/>
                  <a:gd name="T16" fmla="*/ 189 w 197"/>
                  <a:gd name="T17" fmla="*/ 99 h 197"/>
                  <a:gd name="T18" fmla="*/ 99 w 197"/>
                  <a:gd name="T19" fmla="*/ 18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197">
                    <a:moveTo>
                      <a:pt x="99" y="0"/>
                    </a:moveTo>
                    <a:cubicBezTo>
                      <a:pt x="44" y="0"/>
                      <a:pt x="0" y="44"/>
                      <a:pt x="0" y="99"/>
                    </a:cubicBezTo>
                    <a:cubicBezTo>
                      <a:pt x="0" y="153"/>
                      <a:pt x="44" y="197"/>
                      <a:pt x="99" y="197"/>
                    </a:cubicBezTo>
                    <a:cubicBezTo>
                      <a:pt x="153" y="197"/>
                      <a:pt x="197" y="153"/>
                      <a:pt x="197" y="99"/>
                    </a:cubicBezTo>
                    <a:cubicBezTo>
                      <a:pt x="197" y="44"/>
                      <a:pt x="153" y="0"/>
                      <a:pt x="99" y="0"/>
                    </a:cubicBezTo>
                    <a:close/>
                    <a:moveTo>
                      <a:pt x="99" y="189"/>
                    </a:moveTo>
                    <a:cubicBezTo>
                      <a:pt x="49" y="189"/>
                      <a:pt x="9" y="148"/>
                      <a:pt x="9" y="99"/>
                    </a:cubicBezTo>
                    <a:cubicBezTo>
                      <a:pt x="9" y="49"/>
                      <a:pt x="49" y="9"/>
                      <a:pt x="99" y="9"/>
                    </a:cubicBezTo>
                    <a:cubicBezTo>
                      <a:pt x="148" y="9"/>
                      <a:pt x="189" y="49"/>
                      <a:pt x="189" y="99"/>
                    </a:cubicBezTo>
                    <a:cubicBezTo>
                      <a:pt x="189" y="148"/>
                      <a:pt x="148" y="189"/>
                      <a:pt x="99" y="189"/>
                    </a:cubicBezTo>
                    <a:close/>
                  </a:path>
                </a:pathLst>
              </a:custGeom>
              <a:grpFill/>
              <a:ln>
                <a:noFill/>
              </a:ln>
            </p:spPr>
            <p:txBody>
              <a:bodyPr vert="horz" wrap="square" lIns="91440" tIns="45720" rIns="91440" bIns="45720" numCol="1" anchor="t" anchorCtr="0" compatLnSpc="1"/>
              <a:lstStyle/>
              <a:p>
                <a:endParaRPr lang="en-US"/>
              </a:p>
            </p:txBody>
          </p:sp>
          <p:sp>
            <p:nvSpPr>
              <p:cNvPr id="136" name="Freeform 69"/>
              <p:cNvSpPr/>
              <p:nvPr/>
            </p:nvSpPr>
            <p:spPr bwMode="auto">
              <a:xfrm>
                <a:off x="7944" y="940"/>
                <a:ext cx="494" cy="337"/>
              </a:xfrm>
              <a:custGeom>
                <a:avLst/>
                <a:gdLst>
                  <a:gd name="T0" fmla="*/ 19 w 114"/>
                  <a:gd name="T1" fmla="*/ 50 h 78"/>
                  <a:gd name="T2" fmla="*/ 33 w 114"/>
                  <a:gd name="T3" fmla="*/ 47 h 78"/>
                  <a:gd name="T4" fmla="*/ 67 w 114"/>
                  <a:gd name="T5" fmla="*/ 78 h 78"/>
                  <a:gd name="T6" fmla="*/ 114 w 114"/>
                  <a:gd name="T7" fmla="*/ 72 h 78"/>
                  <a:gd name="T8" fmla="*/ 33 w 114"/>
                  <a:gd name="T9" fmla="*/ 0 h 78"/>
                  <a:gd name="T10" fmla="*/ 0 w 114"/>
                  <a:gd name="T11" fmla="*/ 6 h 78"/>
                  <a:gd name="T12" fmla="*/ 19 w 114"/>
                  <a:gd name="T13" fmla="*/ 50 h 78"/>
                </a:gdLst>
                <a:ahLst/>
                <a:cxnLst>
                  <a:cxn ang="0">
                    <a:pos x="T0" y="T1"/>
                  </a:cxn>
                  <a:cxn ang="0">
                    <a:pos x="T2" y="T3"/>
                  </a:cxn>
                  <a:cxn ang="0">
                    <a:pos x="T4" y="T5"/>
                  </a:cxn>
                  <a:cxn ang="0">
                    <a:pos x="T6" y="T7"/>
                  </a:cxn>
                  <a:cxn ang="0">
                    <a:pos x="T8" y="T9"/>
                  </a:cxn>
                  <a:cxn ang="0">
                    <a:pos x="T10" y="T11"/>
                  </a:cxn>
                  <a:cxn ang="0">
                    <a:pos x="T12" y="T13"/>
                  </a:cxn>
                </a:cxnLst>
                <a:rect l="0" t="0" r="r" b="b"/>
                <a:pathLst>
                  <a:path w="114" h="78">
                    <a:moveTo>
                      <a:pt x="19" y="50"/>
                    </a:moveTo>
                    <a:cubicBezTo>
                      <a:pt x="23" y="48"/>
                      <a:pt x="28" y="47"/>
                      <a:pt x="33" y="47"/>
                    </a:cubicBezTo>
                    <a:cubicBezTo>
                      <a:pt x="50" y="47"/>
                      <a:pt x="65" y="60"/>
                      <a:pt x="67" y="78"/>
                    </a:cubicBezTo>
                    <a:cubicBezTo>
                      <a:pt x="114" y="72"/>
                      <a:pt x="114" y="72"/>
                      <a:pt x="114" y="72"/>
                    </a:cubicBezTo>
                    <a:cubicBezTo>
                      <a:pt x="109" y="31"/>
                      <a:pt x="75" y="0"/>
                      <a:pt x="33" y="0"/>
                    </a:cubicBezTo>
                    <a:cubicBezTo>
                      <a:pt x="21" y="0"/>
                      <a:pt x="10" y="2"/>
                      <a:pt x="0" y="6"/>
                    </a:cubicBezTo>
                    <a:lnTo>
                      <a:pt x="19" y="50"/>
                    </a:lnTo>
                    <a:close/>
                  </a:path>
                </a:pathLst>
              </a:custGeom>
              <a:grpFill/>
              <a:ln>
                <a:noFill/>
              </a:ln>
            </p:spPr>
            <p:txBody>
              <a:bodyPr vert="horz" wrap="square" lIns="91440" tIns="45720" rIns="91440" bIns="45720" numCol="1" anchor="t" anchorCtr="0" compatLnSpc="1"/>
              <a:lstStyle/>
              <a:p>
                <a:endParaRPr lang="en-US"/>
              </a:p>
            </p:txBody>
          </p:sp>
          <p:sp>
            <p:nvSpPr>
              <p:cNvPr id="137" name="Freeform 70"/>
              <p:cNvSpPr/>
              <p:nvPr/>
            </p:nvSpPr>
            <p:spPr bwMode="auto">
              <a:xfrm>
                <a:off x="8223" y="1311"/>
                <a:ext cx="215" cy="122"/>
              </a:xfrm>
              <a:custGeom>
                <a:avLst/>
                <a:gdLst>
                  <a:gd name="T0" fmla="*/ 0 w 50"/>
                  <a:gd name="T1" fmla="*/ 10 h 28"/>
                  <a:gd name="T2" fmla="*/ 44 w 50"/>
                  <a:gd name="T3" fmla="*/ 28 h 28"/>
                  <a:gd name="T4" fmla="*/ 50 w 50"/>
                  <a:gd name="T5" fmla="*/ 6 h 28"/>
                  <a:gd name="T6" fmla="*/ 3 w 50"/>
                  <a:gd name="T7" fmla="*/ 0 h 28"/>
                  <a:gd name="T8" fmla="*/ 0 w 50"/>
                  <a:gd name="T9" fmla="*/ 10 h 28"/>
                </a:gdLst>
                <a:ahLst/>
                <a:cxnLst>
                  <a:cxn ang="0">
                    <a:pos x="T0" y="T1"/>
                  </a:cxn>
                  <a:cxn ang="0">
                    <a:pos x="T2" y="T3"/>
                  </a:cxn>
                  <a:cxn ang="0">
                    <a:pos x="T4" y="T5"/>
                  </a:cxn>
                  <a:cxn ang="0">
                    <a:pos x="T6" y="T7"/>
                  </a:cxn>
                  <a:cxn ang="0">
                    <a:pos x="T8" y="T9"/>
                  </a:cxn>
                </a:cxnLst>
                <a:rect l="0" t="0" r="r" b="b"/>
                <a:pathLst>
                  <a:path w="50" h="28">
                    <a:moveTo>
                      <a:pt x="0" y="10"/>
                    </a:moveTo>
                    <a:cubicBezTo>
                      <a:pt x="44" y="28"/>
                      <a:pt x="44" y="28"/>
                      <a:pt x="44" y="28"/>
                    </a:cubicBezTo>
                    <a:cubicBezTo>
                      <a:pt x="47" y="21"/>
                      <a:pt x="49" y="14"/>
                      <a:pt x="50" y="6"/>
                    </a:cubicBezTo>
                    <a:cubicBezTo>
                      <a:pt x="3" y="0"/>
                      <a:pt x="3" y="0"/>
                      <a:pt x="3" y="0"/>
                    </a:cubicBezTo>
                    <a:cubicBezTo>
                      <a:pt x="2" y="3"/>
                      <a:pt x="1" y="7"/>
                      <a:pt x="0" y="10"/>
                    </a:cubicBezTo>
                    <a:close/>
                  </a:path>
                </a:pathLst>
              </a:custGeom>
              <a:grpFill/>
              <a:ln>
                <a:noFill/>
              </a:ln>
            </p:spPr>
            <p:txBody>
              <a:bodyPr vert="horz" wrap="square" lIns="91440" tIns="45720" rIns="91440" bIns="45720" numCol="1" anchor="t" anchorCtr="0" compatLnSpc="1"/>
              <a:lstStyle/>
              <a:p>
                <a:endParaRPr lang="en-US"/>
              </a:p>
            </p:txBody>
          </p:sp>
          <p:sp>
            <p:nvSpPr>
              <p:cNvPr id="138" name="Freeform 71"/>
              <p:cNvSpPr/>
              <p:nvPr/>
            </p:nvSpPr>
            <p:spPr bwMode="auto">
              <a:xfrm>
                <a:off x="7768" y="1070"/>
                <a:ext cx="202" cy="154"/>
              </a:xfrm>
              <a:custGeom>
                <a:avLst/>
                <a:gdLst>
                  <a:gd name="T0" fmla="*/ 47 w 47"/>
                  <a:gd name="T1" fmla="*/ 30 h 36"/>
                  <a:gd name="T2" fmla="*/ 10 w 47"/>
                  <a:gd name="T3" fmla="*/ 0 h 36"/>
                  <a:gd name="T4" fmla="*/ 0 w 47"/>
                  <a:gd name="T5" fmla="*/ 15 h 36"/>
                  <a:gd name="T6" fmla="*/ 43 w 47"/>
                  <a:gd name="T7" fmla="*/ 36 h 36"/>
                  <a:gd name="T8" fmla="*/ 47 w 47"/>
                  <a:gd name="T9" fmla="*/ 30 h 36"/>
                </a:gdLst>
                <a:ahLst/>
                <a:cxnLst>
                  <a:cxn ang="0">
                    <a:pos x="T0" y="T1"/>
                  </a:cxn>
                  <a:cxn ang="0">
                    <a:pos x="T2" y="T3"/>
                  </a:cxn>
                  <a:cxn ang="0">
                    <a:pos x="T4" y="T5"/>
                  </a:cxn>
                  <a:cxn ang="0">
                    <a:pos x="T6" y="T7"/>
                  </a:cxn>
                  <a:cxn ang="0">
                    <a:pos x="T8" y="T9"/>
                  </a:cxn>
                </a:cxnLst>
                <a:rect l="0" t="0" r="r" b="b"/>
                <a:pathLst>
                  <a:path w="47" h="36">
                    <a:moveTo>
                      <a:pt x="47" y="30"/>
                    </a:moveTo>
                    <a:cubicBezTo>
                      <a:pt x="10" y="0"/>
                      <a:pt x="10" y="0"/>
                      <a:pt x="10" y="0"/>
                    </a:cubicBezTo>
                    <a:cubicBezTo>
                      <a:pt x="6" y="4"/>
                      <a:pt x="3" y="9"/>
                      <a:pt x="0" y="15"/>
                    </a:cubicBezTo>
                    <a:cubicBezTo>
                      <a:pt x="43" y="36"/>
                      <a:pt x="43" y="36"/>
                      <a:pt x="43" y="36"/>
                    </a:cubicBezTo>
                    <a:cubicBezTo>
                      <a:pt x="44" y="34"/>
                      <a:pt x="45" y="32"/>
                      <a:pt x="47" y="30"/>
                    </a:cubicBezTo>
                    <a:close/>
                  </a:path>
                </a:pathLst>
              </a:custGeom>
              <a:grpFill/>
              <a:ln>
                <a:noFill/>
              </a:ln>
            </p:spPr>
            <p:txBody>
              <a:bodyPr vert="horz" wrap="square" lIns="91440" tIns="45720" rIns="91440" bIns="45720" numCol="1" anchor="t" anchorCtr="0" compatLnSpc="1"/>
              <a:lstStyle/>
              <a:p>
                <a:endParaRPr lang="en-US"/>
              </a:p>
            </p:txBody>
          </p:sp>
          <p:sp>
            <p:nvSpPr>
              <p:cNvPr id="139" name="Freeform 72"/>
              <p:cNvSpPr/>
              <p:nvPr/>
            </p:nvSpPr>
            <p:spPr bwMode="auto">
              <a:xfrm>
                <a:off x="8149" y="1372"/>
                <a:ext cx="241" cy="237"/>
              </a:xfrm>
              <a:custGeom>
                <a:avLst/>
                <a:gdLst>
                  <a:gd name="T0" fmla="*/ 15 w 56"/>
                  <a:gd name="T1" fmla="*/ 0 h 55"/>
                  <a:gd name="T2" fmla="*/ 0 w 56"/>
                  <a:gd name="T3" fmla="*/ 13 h 55"/>
                  <a:gd name="T4" fmla="*/ 22 w 56"/>
                  <a:gd name="T5" fmla="*/ 55 h 55"/>
                  <a:gd name="T6" fmla="*/ 56 w 56"/>
                  <a:gd name="T7" fmla="*/ 24 h 55"/>
                  <a:gd name="T8" fmla="*/ 15 w 56"/>
                  <a:gd name="T9" fmla="*/ 0 h 55"/>
                </a:gdLst>
                <a:ahLst/>
                <a:cxnLst>
                  <a:cxn ang="0">
                    <a:pos x="T0" y="T1"/>
                  </a:cxn>
                  <a:cxn ang="0">
                    <a:pos x="T2" y="T3"/>
                  </a:cxn>
                  <a:cxn ang="0">
                    <a:pos x="T4" y="T5"/>
                  </a:cxn>
                  <a:cxn ang="0">
                    <a:pos x="T6" y="T7"/>
                  </a:cxn>
                  <a:cxn ang="0">
                    <a:pos x="T8" y="T9"/>
                  </a:cxn>
                </a:cxnLst>
                <a:rect l="0" t="0" r="r" b="b"/>
                <a:pathLst>
                  <a:path w="56" h="55">
                    <a:moveTo>
                      <a:pt x="15" y="0"/>
                    </a:moveTo>
                    <a:cubicBezTo>
                      <a:pt x="11" y="5"/>
                      <a:pt x="6" y="10"/>
                      <a:pt x="0" y="13"/>
                    </a:cubicBezTo>
                    <a:cubicBezTo>
                      <a:pt x="22" y="55"/>
                      <a:pt x="22" y="55"/>
                      <a:pt x="22" y="55"/>
                    </a:cubicBezTo>
                    <a:cubicBezTo>
                      <a:pt x="36" y="48"/>
                      <a:pt x="48" y="37"/>
                      <a:pt x="56" y="24"/>
                    </a:cubicBezTo>
                    <a:lnTo>
                      <a:pt x="15" y="0"/>
                    </a:lnTo>
                    <a:close/>
                  </a:path>
                </a:pathLst>
              </a:custGeom>
              <a:grpFill/>
              <a:ln>
                <a:noFill/>
              </a:ln>
            </p:spPr>
            <p:txBody>
              <a:bodyPr vert="horz" wrap="square" lIns="91440" tIns="45720" rIns="91440" bIns="45720" numCol="1" anchor="t" anchorCtr="0" compatLnSpc="1"/>
              <a:lstStyle/>
              <a:p>
                <a:endParaRPr lang="en-US"/>
              </a:p>
            </p:txBody>
          </p:sp>
          <p:sp>
            <p:nvSpPr>
              <p:cNvPr id="140" name="Freeform 73"/>
              <p:cNvSpPr/>
              <p:nvPr/>
            </p:nvSpPr>
            <p:spPr bwMode="auto">
              <a:xfrm>
                <a:off x="7729" y="1294"/>
                <a:ext cx="354" cy="354"/>
              </a:xfrm>
              <a:custGeom>
                <a:avLst/>
                <a:gdLst>
                  <a:gd name="T0" fmla="*/ 82 w 82"/>
                  <a:gd name="T1" fmla="*/ 34 h 82"/>
                  <a:gd name="T2" fmla="*/ 48 w 82"/>
                  <a:gd name="T3" fmla="*/ 0 h 82"/>
                  <a:gd name="T4" fmla="*/ 0 w 82"/>
                  <a:gd name="T5" fmla="*/ 1 h 82"/>
                  <a:gd name="T6" fmla="*/ 81 w 82"/>
                  <a:gd name="T7" fmla="*/ 82 h 82"/>
                  <a:gd name="T8" fmla="*/ 82 w 82"/>
                  <a:gd name="T9" fmla="*/ 34 h 82"/>
                </a:gdLst>
                <a:ahLst/>
                <a:cxnLst>
                  <a:cxn ang="0">
                    <a:pos x="T0" y="T1"/>
                  </a:cxn>
                  <a:cxn ang="0">
                    <a:pos x="T2" y="T3"/>
                  </a:cxn>
                  <a:cxn ang="0">
                    <a:pos x="T4" y="T5"/>
                  </a:cxn>
                  <a:cxn ang="0">
                    <a:pos x="T6" y="T7"/>
                  </a:cxn>
                  <a:cxn ang="0">
                    <a:pos x="T8" y="T9"/>
                  </a:cxn>
                </a:cxnLst>
                <a:rect l="0" t="0" r="r" b="b"/>
                <a:pathLst>
                  <a:path w="82" h="82">
                    <a:moveTo>
                      <a:pt x="82" y="34"/>
                    </a:moveTo>
                    <a:cubicBezTo>
                      <a:pt x="63" y="34"/>
                      <a:pt x="48" y="19"/>
                      <a:pt x="48" y="0"/>
                    </a:cubicBezTo>
                    <a:cubicBezTo>
                      <a:pt x="0" y="1"/>
                      <a:pt x="0" y="1"/>
                      <a:pt x="0" y="1"/>
                    </a:cubicBezTo>
                    <a:cubicBezTo>
                      <a:pt x="1" y="45"/>
                      <a:pt x="37" y="81"/>
                      <a:pt x="81" y="82"/>
                    </a:cubicBezTo>
                    <a:lnTo>
                      <a:pt x="82" y="34"/>
                    </a:lnTo>
                    <a:close/>
                  </a:path>
                </a:pathLst>
              </a:custGeom>
              <a:grpFill/>
              <a:ln>
                <a:noFill/>
              </a:ln>
            </p:spPr>
            <p:txBody>
              <a:bodyPr vert="horz" wrap="square" lIns="91440" tIns="45720" rIns="91440" bIns="45720" numCol="1" anchor="t" anchorCtr="0" compatLnSpc="1"/>
              <a:lstStyle/>
              <a:p>
                <a:endParaRPr lang="en-US"/>
              </a:p>
            </p:txBody>
          </p:sp>
          <p:sp>
            <p:nvSpPr>
              <p:cNvPr id="141" name="Freeform 74"/>
              <p:cNvSpPr/>
              <p:nvPr/>
            </p:nvSpPr>
            <p:spPr bwMode="auto">
              <a:xfrm>
                <a:off x="7742" y="1177"/>
                <a:ext cx="202" cy="83"/>
              </a:xfrm>
              <a:custGeom>
                <a:avLst/>
                <a:gdLst>
                  <a:gd name="T0" fmla="*/ 46 w 47"/>
                  <a:gd name="T1" fmla="*/ 19 h 19"/>
                  <a:gd name="T2" fmla="*/ 47 w 47"/>
                  <a:gd name="T3" fmla="*/ 15 h 19"/>
                  <a:gd name="T4" fmla="*/ 2 w 47"/>
                  <a:gd name="T5" fmla="*/ 0 h 19"/>
                  <a:gd name="T6" fmla="*/ 0 w 47"/>
                  <a:gd name="T7" fmla="*/ 8 h 19"/>
                  <a:gd name="T8" fmla="*/ 46 w 47"/>
                  <a:gd name="T9" fmla="*/ 19 h 19"/>
                </a:gdLst>
                <a:ahLst/>
                <a:cxnLst>
                  <a:cxn ang="0">
                    <a:pos x="T0" y="T1"/>
                  </a:cxn>
                  <a:cxn ang="0">
                    <a:pos x="T2" y="T3"/>
                  </a:cxn>
                  <a:cxn ang="0">
                    <a:pos x="T4" y="T5"/>
                  </a:cxn>
                  <a:cxn ang="0">
                    <a:pos x="T6" y="T7"/>
                  </a:cxn>
                  <a:cxn ang="0">
                    <a:pos x="T8" y="T9"/>
                  </a:cxn>
                </a:cxnLst>
                <a:rect l="0" t="0" r="r" b="b"/>
                <a:pathLst>
                  <a:path w="47" h="19">
                    <a:moveTo>
                      <a:pt x="46" y="19"/>
                    </a:moveTo>
                    <a:cubicBezTo>
                      <a:pt x="46" y="18"/>
                      <a:pt x="47" y="16"/>
                      <a:pt x="47" y="15"/>
                    </a:cubicBezTo>
                    <a:cubicBezTo>
                      <a:pt x="2" y="0"/>
                      <a:pt x="2" y="0"/>
                      <a:pt x="2" y="0"/>
                    </a:cubicBezTo>
                    <a:cubicBezTo>
                      <a:pt x="1" y="2"/>
                      <a:pt x="0" y="5"/>
                      <a:pt x="0" y="8"/>
                    </a:cubicBezTo>
                    <a:lnTo>
                      <a:pt x="46" y="19"/>
                    </a:lnTo>
                    <a:close/>
                  </a:path>
                </a:pathLst>
              </a:custGeom>
              <a:grpFill/>
              <a:ln>
                <a:noFill/>
              </a:ln>
            </p:spPr>
            <p:txBody>
              <a:bodyPr vert="horz" wrap="square" lIns="91440" tIns="45720" rIns="91440" bIns="45720" numCol="1" anchor="t" anchorCtr="0" compatLnSpc="1"/>
              <a:lstStyle/>
              <a:p>
                <a:endParaRPr lang="en-US"/>
              </a:p>
            </p:txBody>
          </p:sp>
          <p:sp>
            <p:nvSpPr>
              <p:cNvPr id="142" name="Freeform 75"/>
              <p:cNvSpPr>
                <a:spLocks noEditPoints="1"/>
              </p:cNvSpPr>
              <p:nvPr/>
            </p:nvSpPr>
            <p:spPr bwMode="auto">
              <a:xfrm>
                <a:off x="7966" y="1172"/>
                <a:ext cx="239" cy="244"/>
              </a:xfrm>
              <a:custGeom>
                <a:avLst/>
                <a:gdLst>
                  <a:gd name="T0" fmla="*/ 28 w 55"/>
                  <a:gd name="T1" fmla="*/ 0 h 56"/>
                  <a:gd name="T2" fmla="*/ 0 w 55"/>
                  <a:gd name="T3" fmla="*/ 28 h 56"/>
                  <a:gd name="T4" fmla="*/ 28 w 55"/>
                  <a:gd name="T5" fmla="*/ 56 h 56"/>
                  <a:gd name="T6" fmla="*/ 55 w 55"/>
                  <a:gd name="T7" fmla="*/ 28 h 56"/>
                  <a:gd name="T8" fmla="*/ 28 w 55"/>
                  <a:gd name="T9" fmla="*/ 0 h 56"/>
                  <a:gd name="T10" fmla="*/ 28 w 55"/>
                  <a:gd name="T11" fmla="*/ 49 h 56"/>
                  <a:gd name="T12" fmla="*/ 6 w 55"/>
                  <a:gd name="T13" fmla="*/ 28 h 56"/>
                  <a:gd name="T14" fmla="*/ 28 w 55"/>
                  <a:gd name="T15" fmla="*/ 6 h 56"/>
                  <a:gd name="T16" fmla="*/ 49 w 55"/>
                  <a:gd name="T17" fmla="*/ 28 h 56"/>
                  <a:gd name="T18" fmla="*/ 28 w 55"/>
                  <a:gd name="T19"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6">
                    <a:moveTo>
                      <a:pt x="28" y="0"/>
                    </a:moveTo>
                    <a:cubicBezTo>
                      <a:pt x="12" y="0"/>
                      <a:pt x="0" y="12"/>
                      <a:pt x="0" y="28"/>
                    </a:cubicBezTo>
                    <a:cubicBezTo>
                      <a:pt x="0" y="43"/>
                      <a:pt x="12" y="56"/>
                      <a:pt x="28" y="56"/>
                    </a:cubicBezTo>
                    <a:cubicBezTo>
                      <a:pt x="43" y="56"/>
                      <a:pt x="55" y="43"/>
                      <a:pt x="55" y="28"/>
                    </a:cubicBezTo>
                    <a:cubicBezTo>
                      <a:pt x="55" y="12"/>
                      <a:pt x="43" y="0"/>
                      <a:pt x="28" y="0"/>
                    </a:cubicBezTo>
                    <a:close/>
                    <a:moveTo>
                      <a:pt x="28" y="49"/>
                    </a:moveTo>
                    <a:cubicBezTo>
                      <a:pt x="16" y="49"/>
                      <a:pt x="6" y="40"/>
                      <a:pt x="6" y="28"/>
                    </a:cubicBezTo>
                    <a:cubicBezTo>
                      <a:pt x="6" y="16"/>
                      <a:pt x="16" y="6"/>
                      <a:pt x="28" y="6"/>
                    </a:cubicBezTo>
                    <a:cubicBezTo>
                      <a:pt x="39" y="6"/>
                      <a:pt x="49" y="16"/>
                      <a:pt x="49" y="28"/>
                    </a:cubicBezTo>
                    <a:cubicBezTo>
                      <a:pt x="49" y="40"/>
                      <a:pt x="39" y="49"/>
                      <a:pt x="28" y="49"/>
                    </a:cubicBezTo>
                    <a:close/>
                  </a:path>
                </a:pathLst>
              </a:custGeom>
              <a:grpFill/>
              <a:ln>
                <a:noFill/>
              </a:ln>
            </p:spPr>
            <p:txBody>
              <a:bodyPr vert="horz" wrap="square" lIns="91440" tIns="45720" rIns="91440" bIns="45720" numCol="1" anchor="t" anchorCtr="0" compatLnSpc="1"/>
              <a:lstStyle/>
              <a:p>
                <a:endParaRPr lang="en-US"/>
              </a:p>
            </p:txBody>
          </p:sp>
        </p:grpSp>
        <p:grpSp>
          <p:nvGrpSpPr>
            <p:cNvPr id="8" name="组合 7"/>
            <p:cNvGrpSpPr/>
            <p:nvPr/>
          </p:nvGrpSpPr>
          <p:grpSpPr>
            <a:xfrm>
              <a:off x="6088" y="6014"/>
              <a:ext cx="1015" cy="1023"/>
              <a:chOff x="9113" y="7680"/>
              <a:chExt cx="1200" cy="1200"/>
            </a:xfrm>
          </p:grpSpPr>
          <p:sp>
            <p:nvSpPr>
              <p:cNvPr id="17" name="Oval 14"/>
              <p:cNvSpPr>
                <a:spLocks noChangeArrowheads="1"/>
              </p:cNvSpPr>
              <p:nvPr/>
            </p:nvSpPr>
            <p:spPr bwMode="auto">
              <a:xfrm>
                <a:off x="9113" y="7680"/>
                <a:ext cx="1200" cy="1200"/>
              </a:xfrm>
              <a:prstGeom prst="ellipse">
                <a:avLst/>
              </a:prstGeom>
              <a:solidFill>
                <a:srgbClr val="4F5A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82"/>
              <p:cNvSpPr>
                <a:spLocks noEditPoints="1"/>
              </p:cNvSpPr>
              <p:nvPr/>
            </p:nvSpPr>
            <p:spPr bwMode="auto">
              <a:xfrm>
                <a:off x="9368" y="7900"/>
                <a:ext cx="700" cy="755"/>
              </a:xfrm>
              <a:custGeom>
                <a:avLst/>
                <a:gdLst>
                  <a:gd name="T0" fmla="*/ 7 w 140"/>
                  <a:gd name="T1" fmla="*/ 18 h 151"/>
                  <a:gd name="T2" fmla="*/ 3 w 140"/>
                  <a:gd name="T3" fmla="*/ 14 h 151"/>
                  <a:gd name="T4" fmla="*/ 55 w 140"/>
                  <a:gd name="T5" fmla="*/ 26 h 151"/>
                  <a:gd name="T6" fmla="*/ 50 w 140"/>
                  <a:gd name="T7" fmla="*/ 28 h 151"/>
                  <a:gd name="T8" fmla="*/ 7 w 140"/>
                  <a:gd name="T9" fmla="*/ 18 h 151"/>
                  <a:gd name="T10" fmla="*/ 132 w 140"/>
                  <a:gd name="T11" fmla="*/ 91 h 151"/>
                  <a:gd name="T12" fmla="*/ 113 w 140"/>
                  <a:gd name="T13" fmla="*/ 55 h 151"/>
                  <a:gd name="T14" fmla="*/ 113 w 140"/>
                  <a:gd name="T15" fmla="*/ 55 h 151"/>
                  <a:gd name="T16" fmla="*/ 36 w 140"/>
                  <a:gd name="T17" fmla="*/ 95 h 151"/>
                  <a:gd name="T18" fmla="*/ 55 w 140"/>
                  <a:gd name="T19" fmla="*/ 131 h 151"/>
                  <a:gd name="T20" fmla="*/ 111 w 140"/>
                  <a:gd name="T21" fmla="*/ 140 h 151"/>
                  <a:gd name="T22" fmla="*/ 132 w 140"/>
                  <a:gd name="T23" fmla="*/ 91 h 151"/>
                  <a:gd name="T24" fmla="*/ 52 w 140"/>
                  <a:gd name="T25" fmla="*/ 34 h 151"/>
                  <a:gd name="T26" fmla="*/ 44 w 140"/>
                  <a:gd name="T27" fmla="*/ 38 h 151"/>
                  <a:gd name="T28" fmla="*/ 30 w 140"/>
                  <a:gd name="T29" fmla="*/ 83 h 151"/>
                  <a:gd name="T30" fmla="*/ 34 w 140"/>
                  <a:gd name="T31" fmla="*/ 91 h 151"/>
                  <a:gd name="T32" fmla="*/ 71 w 140"/>
                  <a:gd name="T33" fmla="*/ 72 h 151"/>
                  <a:gd name="T34" fmla="*/ 52 w 140"/>
                  <a:gd name="T35" fmla="*/ 34 h 151"/>
                  <a:gd name="T36" fmla="*/ 56 w 140"/>
                  <a:gd name="T37" fmla="*/ 32 h 151"/>
                  <a:gd name="T38" fmla="*/ 62 w 140"/>
                  <a:gd name="T39" fmla="*/ 29 h 151"/>
                  <a:gd name="T40" fmla="*/ 107 w 140"/>
                  <a:gd name="T41" fmla="*/ 43 h 151"/>
                  <a:gd name="T42" fmla="*/ 111 w 140"/>
                  <a:gd name="T43" fmla="*/ 51 h 151"/>
                  <a:gd name="T44" fmla="*/ 111 w 140"/>
                  <a:gd name="T45" fmla="*/ 51 h 151"/>
                  <a:gd name="T46" fmla="*/ 75 w 140"/>
                  <a:gd name="T47" fmla="*/ 70 h 151"/>
                  <a:gd name="T48" fmla="*/ 56 w 140"/>
                  <a:gd name="T49" fmla="*/ 32 h 151"/>
                  <a:gd name="T50" fmla="*/ 97 w 140"/>
                  <a:gd name="T51" fmla="*/ 43 h 151"/>
                  <a:gd name="T52" fmla="*/ 96 w 140"/>
                  <a:gd name="T53" fmla="*/ 47 h 151"/>
                  <a:gd name="T54" fmla="*/ 100 w 140"/>
                  <a:gd name="T55" fmla="*/ 48 h 151"/>
                  <a:gd name="T56" fmla="*/ 101 w 140"/>
                  <a:gd name="T57" fmla="*/ 43 h 151"/>
                  <a:gd name="T58" fmla="*/ 97 w 140"/>
                  <a:gd name="T59" fmla="*/ 43 h 151"/>
                  <a:gd name="T60" fmla="*/ 67 w 140"/>
                  <a:gd name="T61" fmla="*/ 39 h 151"/>
                  <a:gd name="T62" fmla="*/ 70 w 140"/>
                  <a:gd name="T63" fmla="*/ 40 h 151"/>
                  <a:gd name="T64" fmla="*/ 92 w 140"/>
                  <a:gd name="T65" fmla="*/ 42 h 151"/>
                  <a:gd name="T66" fmla="*/ 96 w 140"/>
                  <a:gd name="T67" fmla="*/ 42 h 151"/>
                  <a:gd name="T68" fmla="*/ 96 w 140"/>
                  <a:gd name="T69" fmla="*/ 38 h 151"/>
                  <a:gd name="T70" fmla="*/ 82 w 140"/>
                  <a:gd name="T71" fmla="*/ 30 h 151"/>
                  <a:gd name="T72" fmla="*/ 67 w 140"/>
                  <a:gd name="T73" fmla="*/ 35 h 151"/>
                  <a:gd name="T74" fmla="*/ 67 w 140"/>
                  <a:gd name="T75"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51">
                    <a:moveTo>
                      <a:pt x="7" y="18"/>
                    </a:moveTo>
                    <a:cubicBezTo>
                      <a:pt x="4" y="20"/>
                      <a:pt x="0" y="17"/>
                      <a:pt x="3" y="14"/>
                    </a:cubicBezTo>
                    <a:cubicBezTo>
                      <a:pt x="18" y="0"/>
                      <a:pt x="49" y="5"/>
                      <a:pt x="55" y="26"/>
                    </a:cubicBezTo>
                    <a:cubicBezTo>
                      <a:pt x="57" y="30"/>
                      <a:pt x="51" y="31"/>
                      <a:pt x="50" y="28"/>
                    </a:cubicBezTo>
                    <a:cubicBezTo>
                      <a:pt x="45" y="11"/>
                      <a:pt x="19" y="7"/>
                      <a:pt x="7" y="18"/>
                    </a:cubicBezTo>
                    <a:close/>
                    <a:moveTo>
                      <a:pt x="132" y="91"/>
                    </a:moveTo>
                    <a:cubicBezTo>
                      <a:pt x="113" y="55"/>
                      <a:pt x="113" y="55"/>
                      <a:pt x="113" y="55"/>
                    </a:cubicBezTo>
                    <a:cubicBezTo>
                      <a:pt x="113" y="55"/>
                      <a:pt x="113" y="55"/>
                      <a:pt x="113" y="55"/>
                    </a:cubicBezTo>
                    <a:cubicBezTo>
                      <a:pt x="36" y="95"/>
                      <a:pt x="36" y="95"/>
                      <a:pt x="36" y="95"/>
                    </a:cubicBezTo>
                    <a:cubicBezTo>
                      <a:pt x="55" y="131"/>
                      <a:pt x="55" y="131"/>
                      <a:pt x="55" y="131"/>
                    </a:cubicBezTo>
                    <a:cubicBezTo>
                      <a:pt x="63" y="147"/>
                      <a:pt x="89" y="151"/>
                      <a:pt x="111" y="140"/>
                    </a:cubicBezTo>
                    <a:cubicBezTo>
                      <a:pt x="132" y="128"/>
                      <a:pt x="140" y="107"/>
                      <a:pt x="132" y="91"/>
                    </a:cubicBezTo>
                    <a:close/>
                    <a:moveTo>
                      <a:pt x="52" y="34"/>
                    </a:moveTo>
                    <a:cubicBezTo>
                      <a:pt x="44" y="38"/>
                      <a:pt x="44" y="38"/>
                      <a:pt x="44" y="38"/>
                    </a:cubicBezTo>
                    <a:cubicBezTo>
                      <a:pt x="28" y="47"/>
                      <a:pt x="21" y="67"/>
                      <a:pt x="30" y="83"/>
                    </a:cubicBezTo>
                    <a:cubicBezTo>
                      <a:pt x="34" y="91"/>
                      <a:pt x="34" y="91"/>
                      <a:pt x="34" y="91"/>
                    </a:cubicBezTo>
                    <a:cubicBezTo>
                      <a:pt x="71" y="72"/>
                      <a:pt x="71" y="72"/>
                      <a:pt x="71" y="72"/>
                    </a:cubicBezTo>
                    <a:lnTo>
                      <a:pt x="52" y="34"/>
                    </a:lnTo>
                    <a:close/>
                    <a:moveTo>
                      <a:pt x="56" y="32"/>
                    </a:moveTo>
                    <a:cubicBezTo>
                      <a:pt x="62" y="29"/>
                      <a:pt x="62" y="29"/>
                      <a:pt x="62" y="29"/>
                    </a:cubicBezTo>
                    <a:cubicBezTo>
                      <a:pt x="78" y="20"/>
                      <a:pt x="99" y="27"/>
                      <a:pt x="107" y="43"/>
                    </a:cubicBezTo>
                    <a:cubicBezTo>
                      <a:pt x="111" y="51"/>
                      <a:pt x="111" y="51"/>
                      <a:pt x="111" y="51"/>
                    </a:cubicBezTo>
                    <a:cubicBezTo>
                      <a:pt x="111" y="51"/>
                      <a:pt x="111" y="51"/>
                      <a:pt x="111" y="51"/>
                    </a:cubicBezTo>
                    <a:cubicBezTo>
                      <a:pt x="75" y="70"/>
                      <a:pt x="75" y="70"/>
                      <a:pt x="75" y="70"/>
                    </a:cubicBezTo>
                    <a:lnTo>
                      <a:pt x="56" y="32"/>
                    </a:lnTo>
                    <a:close/>
                    <a:moveTo>
                      <a:pt x="97" y="43"/>
                    </a:moveTo>
                    <a:cubicBezTo>
                      <a:pt x="95" y="44"/>
                      <a:pt x="95" y="46"/>
                      <a:pt x="96" y="47"/>
                    </a:cubicBezTo>
                    <a:cubicBezTo>
                      <a:pt x="97" y="49"/>
                      <a:pt x="99" y="49"/>
                      <a:pt x="100" y="48"/>
                    </a:cubicBezTo>
                    <a:cubicBezTo>
                      <a:pt x="102" y="47"/>
                      <a:pt x="102" y="45"/>
                      <a:pt x="101" y="43"/>
                    </a:cubicBezTo>
                    <a:cubicBezTo>
                      <a:pt x="100" y="42"/>
                      <a:pt x="98" y="42"/>
                      <a:pt x="97" y="43"/>
                    </a:cubicBezTo>
                    <a:close/>
                    <a:moveTo>
                      <a:pt x="67" y="39"/>
                    </a:moveTo>
                    <a:cubicBezTo>
                      <a:pt x="67" y="39"/>
                      <a:pt x="69" y="41"/>
                      <a:pt x="70" y="40"/>
                    </a:cubicBezTo>
                    <a:cubicBezTo>
                      <a:pt x="70" y="40"/>
                      <a:pt x="82" y="30"/>
                      <a:pt x="92" y="42"/>
                    </a:cubicBezTo>
                    <a:cubicBezTo>
                      <a:pt x="92" y="42"/>
                      <a:pt x="94" y="44"/>
                      <a:pt x="96" y="42"/>
                    </a:cubicBezTo>
                    <a:cubicBezTo>
                      <a:pt x="96" y="41"/>
                      <a:pt x="97" y="41"/>
                      <a:pt x="96" y="38"/>
                    </a:cubicBezTo>
                    <a:cubicBezTo>
                      <a:pt x="96" y="38"/>
                      <a:pt x="92" y="30"/>
                      <a:pt x="82" y="30"/>
                    </a:cubicBezTo>
                    <a:cubicBezTo>
                      <a:pt x="82" y="30"/>
                      <a:pt x="73" y="29"/>
                      <a:pt x="67" y="35"/>
                    </a:cubicBezTo>
                    <a:cubicBezTo>
                      <a:pt x="67" y="35"/>
                      <a:pt x="65" y="37"/>
                      <a:pt x="67" y="3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 name="组合 8"/>
            <p:cNvGrpSpPr/>
            <p:nvPr/>
          </p:nvGrpSpPr>
          <p:grpSpPr>
            <a:xfrm>
              <a:off x="7472" y="5998"/>
              <a:ext cx="1191" cy="1138"/>
              <a:chOff x="10543" y="7680"/>
              <a:chExt cx="1200" cy="1200"/>
            </a:xfrm>
          </p:grpSpPr>
          <p:sp>
            <p:nvSpPr>
              <p:cNvPr id="10" name="Oval 65"/>
              <p:cNvSpPr>
                <a:spLocks noChangeArrowheads="1"/>
              </p:cNvSpPr>
              <p:nvPr/>
            </p:nvSpPr>
            <p:spPr bwMode="auto">
              <a:xfrm>
                <a:off x="10543" y="7680"/>
                <a:ext cx="1200" cy="1200"/>
              </a:xfrm>
              <a:prstGeom prst="ellipse">
                <a:avLst/>
              </a:prstGeom>
              <a:solidFill>
                <a:srgbClr val="4F5A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134"/>
              <p:cNvSpPr>
                <a:spLocks noEditPoints="1"/>
              </p:cNvSpPr>
              <p:nvPr/>
            </p:nvSpPr>
            <p:spPr bwMode="auto">
              <a:xfrm>
                <a:off x="10793" y="7930"/>
                <a:ext cx="700" cy="700"/>
              </a:xfrm>
              <a:custGeom>
                <a:avLst/>
                <a:gdLst>
                  <a:gd name="T0" fmla="*/ 9 w 140"/>
                  <a:gd name="T1" fmla="*/ 93 h 140"/>
                  <a:gd name="T2" fmla="*/ 140 w 140"/>
                  <a:gd name="T3" fmla="*/ 126 h 140"/>
                  <a:gd name="T4" fmla="*/ 122 w 140"/>
                  <a:gd name="T5" fmla="*/ 4 h 140"/>
                  <a:gd name="T6" fmla="*/ 18 w 140"/>
                  <a:gd name="T7" fmla="*/ 80 h 140"/>
                  <a:gd name="T8" fmla="*/ 15 w 140"/>
                  <a:gd name="T9" fmla="*/ 121 h 140"/>
                  <a:gd name="T10" fmla="*/ 21 w 140"/>
                  <a:gd name="T11" fmla="*/ 125 h 140"/>
                  <a:gd name="T12" fmla="*/ 20 w 140"/>
                  <a:gd name="T13" fmla="*/ 109 h 140"/>
                  <a:gd name="T14" fmla="*/ 28 w 140"/>
                  <a:gd name="T15" fmla="*/ 116 h 140"/>
                  <a:gd name="T16" fmla="*/ 20 w 140"/>
                  <a:gd name="T17" fmla="*/ 109 h 140"/>
                  <a:gd name="T18" fmla="*/ 27 w 140"/>
                  <a:gd name="T19" fmla="*/ 105 h 140"/>
                  <a:gd name="T20" fmla="*/ 22 w 140"/>
                  <a:gd name="T21" fmla="*/ 98 h 140"/>
                  <a:gd name="T22" fmla="*/ 30 w 140"/>
                  <a:gd name="T23" fmla="*/ 126 h 140"/>
                  <a:gd name="T24" fmla="*/ 27 w 140"/>
                  <a:gd name="T25" fmla="*/ 119 h 140"/>
                  <a:gd name="T26" fmla="*/ 112 w 140"/>
                  <a:gd name="T27" fmla="*/ 63 h 140"/>
                  <a:gd name="T28" fmla="*/ 32 w 140"/>
                  <a:gd name="T29" fmla="*/ 102 h 140"/>
                  <a:gd name="T30" fmla="*/ 39 w 140"/>
                  <a:gd name="T31" fmla="*/ 102 h 140"/>
                  <a:gd name="T32" fmla="*/ 34 w 140"/>
                  <a:gd name="T33" fmla="*/ 111 h 140"/>
                  <a:gd name="T34" fmla="*/ 40 w 140"/>
                  <a:gd name="T35" fmla="*/ 112 h 140"/>
                  <a:gd name="T36" fmla="*/ 36 w 140"/>
                  <a:gd name="T37" fmla="*/ 121 h 140"/>
                  <a:gd name="T38" fmla="*/ 42 w 140"/>
                  <a:gd name="T39" fmla="*/ 125 h 140"/>
                  <a:gd name="T40" fmla="*/ 44 w 140"/>
                  <a:gd name="T41" fmla="*/ 98 h 140"/>
                  <a:gd name="T42" fmla="*/ 48 w 140"/>
                  <a:gd name="T43" fmla="*/ 104 h 140"/>
                  <a:gd name="T44" fmla="*/ 46 w 140"/>
                  <a:gd name="T45" fmla="*/ 109 h 140"/>
                  <a:gd name="T46" fmla="*/ 48 w 140"/>
                  <a:gd name="T47" fmla="*/ 116 h 140"/>
                  <a:gd name="T48" fmla="*/ 46 w 140"/>
                  <a:gd name="T49" fmla="*/ 109 h 140"/>
                  <a:gd name="T50" fmla="*/ 58 w 140"/>
                  <a:gd name="T51" fmla="*/ 126 h 140"/>
                  <a:gd name="T52" fmla="*/ 94 w 140"/>
                  <a:gd name="T53" fmla="*/ 121 h 140"/>
                  <a:gd name="T54" fmla="*/ 53 w 140"/>
                  <a:gd name="T55" fmla="*/ 98 h 140"/>
                  <a:gd name="T56" fmla="*/ 56 w 140"/>
                  <a:gd name="T57" fmla="*/ 105 h 140"/>
                  <a:gd name="T58" fmla="*/ 53 w 140"/>
                  <a:gd name="T59" fmla="*/ 98 h 140"/>
                  <a:gd name="T60" fmla="*/ 57 w 140"/>
                  <a:gd name="T61" fmla="*/ 116 h 140"/>
                  <a:gd name="T62" fmla="*/ 55 w 140"/>
                  <a:gd name="T63" fmla="*/ 109 h 140"/>
                  <a:gd name="T64" fmla="*/ 65 w 140"/>
                  <a:gd name="T65" fmla="*/ 105 h 140"/>
                  <a:gd name="T66" fmla="*/ 65 w 140"/>
                  <a:gd name="T67" fmla="*/ 109 h 140"/>
                  <a:gd name="T68" fmla="*/ 68 w 140"/>
                  <a:gd name="T69" fmla="*/ 116 h 140"/>
                  <a:gd name="T70" fmla="*/ 65 w 140"/>
                  <a:gd name="T71" fmla="*/ 109 h 140"/>
                  <a:gd name="T72" fmla="*/ 73 w 140"/>
                  <a:gd name="T73" fmla="*/ 105 h 140"/>
                  <a:gd name="T74" fmla="*/ 73 w 140"/>
                  <a:gd name="T75" fmla="*/ 98 h 140"/>
                  <a:gd name="T76" fmla="*/ 76 w 140"/>
                  <a:gd name="T77" fmla="*/ 116 h 140"/>
                  <a:gd name="T78" fmla="*/ 75 w 140"/>
                  <a:gd name="T79" fmla="*/ 109 h 140"/>
                  <a:gd name="T80" fmla="*/ 83 w 140"/>
                  <a:gd name="T81" fmla="*/ 105 h 140"/>
                  <a:gd name="T82" fmla="*/ 81 w 140"/>
                  <a:gd name="T83" fmla="*/ 98 h 140"/>
                  <a:gd name="T84" fmla="*/ 87 w 140"/>
                  <a:gd name="T85" fmla="*/ 116 h 140"/>
                  <a:gd name="T86" fmla="*/ 86 w 140"/>
                  <a:gd name="T87" fmla="*/ 109 h 140"/>
                  <a:gd name="T88" fmla="*/ 90 w 140"/>
                  <a:gd name="T89" fmla="*/ 105 h 140"/>
                  <a:gd name="T90" fmla="*/ 91 w 140"/>
                  <a:gd name="T91" fmla="*/ 98 h 140"/>
                  <a:gd name="T92" fmla="*/ 95 w 140"/>
                  <a:gd name="T93" fmla="*/ 116 h 140"/>
                  <a:gd name="T94" fmla="*/ 97 w 140"/>
                  <a:gd name="T95" fmla="*/ 109 h 140"/>
                  <a:gd name="T96" fmla="*/ 98 w 140"/>
                  <a:gd name="T97" fmla="*/ 125 h 140"/>
                  <a:gd name="T98" fmla="*/ 104 w 140"/>
                  <a:gd name="T99" fmla="*/ 121 h 140"/>
                  <a:gd name="T100" fmla="*/ 98 w 140"/>
                  <a:gd name="T101" fmla="*/ 102 h 140"/>
                  <a:gd name="T102" fmla="*/ 104 w 140"/>
                  <a:gd name="T103" fmla="*/ 102 h 140"/>
                  <a:gd name="T104" fmla="*/ 102 w 140"/>
                  <a:gd name="T105" fmla="*/ 111 h 140"/>
                  <a:gd name="T106" fmla="*/ 109 w 140"/>
                  <a:gd name="T107" fmla="*/ 112 h 140"/>
                  <a:gd name="T108" fmla="*/ 107 w 140"/>
                  <a:gd name="T109" fmla="*/ 100 h 140"/>
                  <a:gd name="T110" fmla="*/ 120 w 140"/>
                  <a:gd name="T111" fmla="*/ 104 h 140"/>
                  <a:gd name="T112" fmla="*/ 109 w 140"/>
                  <a:gd name="T113" fmla="*/ 119 h 140"/>
                  <a:gd name="T114" fmla="*/ 115 w 140"/>
                  <a:gd name="T115" fmla="*/ 125 h 140"/>
                  <a:gd name="T116" fmla="*/ 113 w 140"/>
                  <a:gd name="T117" fmla="*/ 109 h 140"/>
                  <a:gd name="T118" fmla="*/ 122 w 140"/>
                  <a:gd name="T119" fmla="*/ 116 h 140"/>
                  <a:gd name="T120" fmla="*/ 113 w 140"/>
                  <a:gd name="T121" fmla="*/ 109 h 140"/>
                  <a:gd name="T122" fmla="*/ 122 w 140"/>
                  <a:gd name="T123" fmla="*/ 126 h 140"/>
                  <a:gd name="T124" fmla="*/ 121 w 140"/>
                  <a:gd name="T125"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0" h="140">
                    <a:moveTo>
                      <a:pt x="14" y="140"/>
                    </a:moveTo>
                    <a:cubicBezTo>
                      <a:pt x="10" y="140"/>
                      <a:pt x="7" y="139"/>
                      <a:pt x="4" y="136"/>
                    </a:cubicBezTo>
                    <a:cubicBezTo>
                      <a:pt x="1" y="133"/>
                      <a:pt x="0" y="130"/>
                      <a:pt x="0" y="126"/>
                    </a:cubicBezTo>
                    <a:cubicBezTo>
                      <a:pt x="0" y="124"/>
                      <a:pt x="0" y="123"/>
                      <a:pt x="1" y="121"/>
                    </a:cubicBezTo>
                    <a:cubicBezTo>
                      <a:pt x="7" y="96"/>
                      <a:pt x="7" y="96"/>
                      <a:pt x="7" y="96"/>
                    </a:cubicBezTo>
                    <a:cubicBezTo>
                      <a:pt x="8" y="95"/>
                      <a:pt x="8" y="94"/>
                      <a:pt x="9" y="93"/>
                    </a:cubicBezTo>
                    <a:cubicBezTo>
                      <a:pt x="10" y="92"/>
                      <a:pt x="12" y="91"/>
                      <a:pt x="14" y="91"/>
                    </a:cubicBezTo>
                    <a:cubicBezTo>
                      <a:pt x="126" y="91"/>
                      <a:pt x="126" y="91"/>
                      <a:pt x="126" y="91"/>
                    </a:cubicBezTo>
                    <a:cubicBezTo>
                      <a:pt x="128" y="91"/>
                      <a:pt x="129" y="92"/>
                      <a:pt x="131" y="93"/>
                    </a:cubicBezTo>
                    <a:cubicBezTo>
                      <a:pt x="131" y="94"/>
                      <a:pt x="132" y="95"/>
                      <a:pt x="132" y="96"/>
                    </a:cubicBezTo>
                    <a:cubicBezTo>
                      <a:pt x="139" y="121"/>
                      <a:pt x="139" y="121"/>
                      <a:pt x="139" y="121"/>
                    </a:cubicBezTo>
                    <a:cubicBezTo>
                      <a:pt x="140" y="123"/>
                      <a:pt x="140" y="124"/>
                      <a:pt x="140" y="126"/>
                    </a:cubicBezTo>
                    <a:cubicBezTo>
                      <a:pt x="140" y="130"/>
                      <a:pt x="139" y="133"/>
                      <a:pt x="136" y="136"/>
                    </a:cubicBezTo>
                    <a:cubicBezTo>
                      <a:pt x="133" y="139"/>
                      <a:pt x="130" y="140"/>
                      <a:pt x="126" y="140"/>
                    </a:cubicBezTo>
                    <a:lnTo>
                      <a:pt x="14" y="140"/>
                    </a:lnTo>
                    <a:close/>
                    <a:moveTo>
                      <a:pt x="28" y="0"/>
                    </a:moveTo>
                    <a:cubicBezTo>
                      <a:pt x="112" y="0"/>
                      <a:pt x="112" y="0"/>
                      <a:pt x="112" y="0"/>
                    </a:cubicBezTo>
                    <a:cubicBezTo>
                      <a:pt x="116" y="0"/>
                      <a:pt x="119" y="2"/>
                      <a:pt x="122" y="4"/>
                    </a:cubicBezTo>
                    <a:cubicBezTo>
                      <a:pt x="124" y="7"/>
                      <a:pt x="126" y="11"/>
                      <a:pt x="126" y="14"/>
                    </a:cubicBezTo>
                    <a:cubicBezTo>
                      <a:pt x="126" y="70"/>
                      <a:pt x="126" y="70"/>
                      <a:pt x="126" y="70"/>
                    </a:cubicBezTo>
                    <a:cubicBezTo>
                      <a:pt x="126" y="74"/>
                      <a:pt x="124" y="78"/>
                      <a:pt x="122" y="80"/>
                    </a:cubicBezTo>
                    <a:cubicBezTo>
                      <a:pt x="119" y="83"/>
                      <a:pt x="116" y="84"/>
                      <a:pt x="112" y="84"/>
                    </a:cubicBezTo>
                    <a:cubicBezTo>
                      <a:pt x="28" y="84"/>
                      <a:pt x="28" y="84"/>
                      <a:pt x="28" y="84"/>
                    </a:cubicBezTo>
                    <a:cubicBezTo>
                      <a:pt x="24" y="84"/>
                      <a:pt x="21" y="83"/>
                      <a:pt x="18" y="80"/>
                    </a:cubicBezTo>
                    <a:cubicBezTo>
                      <a:pt x="15" y="78"/>
                      <a:pt x="14" y="74"/>
                      <a:pt x="14" y="70"/>
                    </a:cubicBezTo>
                    <a:cubicBezTo>
                      <a:pt x="14" y="14"/>
                      <a:pt x="14" y="14"/>
                      <a:pt x="14" y="14"/>
                    </a:cubicBezTo>
                    <a:cubicBezTo>
                      <a:pt x="14" y="11"/>
                      <a:pt x="15" y="7"/>
                      <a:pt x="18" y="4"/>
                    </a:cubicBezTo>
                    <a:cubicBezTo>
                      <a:pt x="21" y="2"/>
                      <a:pt x="24" y="0"/>
                      <a:pt x="28" y="0"/>
                    </a:cubicBezTo>
                    <a:close/>
                    <a:moveTo>
                      <a:pt x="17" y="119"/>
                    </a:moveTo>
                    <a:cubicBezTo>
                      <a:pt x="16" y="119"/>
                      <a:pt x="15" y="120"/>
                      <a:pt x="15" y="121"/>
                    </a:cubicBezTo>
                    <a:cubicBezTo>
                      <a:pt x="15" y="122"/>
                      <a:pt x="15" y="122"/>
                      <a:pt x="15" y="123"/>
                    </a:cubicBezTo>
                    <a:cubicBezTo>
                      <a:pt x="15" y="123"/>
                      <a:pt x="14" y="124"/>
                      <a:pt x="14" y="125"/>
                    </a:cubicBezTo>
                    <a:cubicBezTo>
                      <a:pt x="14" y="126"/>
                      <a:pt x="14" y="126"/>
                      <a:pt x="16" y="126"/>
                    </a:cubicBezTo>
                    <a:cubicBezTo>
                      <a:pt x="16" y="126"/>
                      <a:pt x="17" y="126"/>
                      <a:pt x="17" y="126"/>
                    </a:cubicBezTo>
                    <a:cubicBezTo>
                      <a:pt x="18" y="126"/>
                      <a:pt x="19" y="126"/>
                      <a:pt x="19" y="126"/>
                    </a:cubicBezTo>
                    <a:cubicBezTo>
                      <a:pt x="20" y="126"/>
                      <a:pt x="21" y="126"/>
                      <a:pt x="21" y="125"/>
                    </a:cubicBezTo>
                    <a:cubicBezTo>
                      <a:pt x="21" y="124"/>
                      <a:pt x="22" y="123"/>
                      <a:pt x="22" y="123"/>
                    </a:cubicBezTo>
                    <a:cubicBezTo>
                      <a:pt x="22" y="122"/>
                      <a:pt x="22" y="122"/>
                      <a:pt x="22" y="121"/>
                    </a:cubicBezTo>
                    <a:cubicBezTo>
                      <a:pt x="22" y="120"/>
                      <a:pt x="22" y="119"/>
                      <a:pt x="21" y="119"/>
                    </a:cubicBezTo>
                    <a:cubicBezTo>
                      <a:pt x="20" y="119"/>
                      <a:pt x="20" y="119"/>
                      <a:pt x="19" y="119"/>
                    </a:cubicBezTo>
                    <a:cubicBezTo>
                      <a:pt x="18" y="119"/>
                      <a:pt x="18" y="119"/>
                      <a:pt x="17" y="119"/>
                    </a:cubicBezTo>
                    <a:close/>
                    <a:moveTo>
                      <a:pt x="20" y="109"/>
                    </a:moveTo>
                    <a:cubicBezTo>
                      <a:pt x="19" y="109"/>
                      <a:pt x="18" y="109"/>
                      <a:pt x="18" y="111"/>
                    </a:cubicBezTo>
                    <a:cubicBezTo>
                      <a:pt x="18" y="111"/>
                      <a:pt x="18" y="112"/>
                      <a:pt x="17" y="112"/>
                    </a:cubicBezTo>
                    <a:cubicBezTo>
                      <a:pt x="17" y="113"/>
                      <a:pt x="17" y="113"/>
                      <a:pt x="17" y="114"/>
                    </a:cubicBezTo>
                    <a:cubicBezTo>
                      <a:pt x="17" y="115"/>
                      <a:pt x="17" y="116"/>
                      <a:pt x="18" y="116"/>
                    </a:cubicBezTo>
                    <a:cubicBezTo>
                      <a:pt x="20" y="116"/>
                      <a:pt x="21" y="116"/>
                      <a:pt x="23" y="116"/>
                    </a:cubicBezTo>
                    <a:cubicBezTo>
                      <a:pt x="25" y="116"/>
                      <a:pt x="27" y="116"/>
                      <a:pt x="28" y="116"/>
                    </a:cubicBezTo>
                    <a:cubicBezTo>
                      <a:pt x="29" y="116"/>
                      <a:pt x="30" y="115"/>
                      <a:pt x="30" y="114"/>
                    </a:cubicBezTo>
                    <a:cubicBezTo>
                      <a:pt x="30" y="113"/>
                      <a:pt x="30" y="113"/>
                      <a:pt x="30" y="112"/>
                    </a:cubicBezTo>
                    <a:cubicBezTo>
                      <a:pt x="31" y="112"/>
                      <a:pt x="31" y="111"/>
                      <a:pt x="31" y="111"/>
                    </a:cubicBezTo>
                    <a:cubicBezTo>
                      <a:pt x="31" y="109"/>
                      <a:pt x="31" y="109"/>
                      <a:pt x="30" y="109"/>
                    </a:cubicBezTo>
                    <a:cubicBezTo>
                      <a:pt x="28" y="109"/>
                      <a:pt x="26" y="109"/>
                      <a:pt x="25" y="109"/>
                    </a:cubicBezTo>
                    <a:cubicBezTo>
                      <a:pt x="23" y="109"/>
                      <a:pt x="21" y="109"/>
                      <a:pt x="20" y="109"/>
                    </a:cubicBezTo>
                    <a:close/>
                    <a:moveTo>
                      <a:pt x="22" y="98"/>
                    </a:moveTo>
                    <a:cubicBezTo>
                      <a:pt x="21" y="98"/>
                      <a:pt x="21" y="99"/>
                      <a:pt x="20" y="100"/>
                    </a:cubicBezTo>
                    <a:cubicBezTo>
                      <a:pt x="20" y="101"/>
                      <a:pt x="20" y="103"/>
                      <a:pt x="20" y="104"/>
                    </a:cubicBezTo>
                    <a:cubicBezTo>
                      <a:pt x="19" y="105"/>
                      <a:pt x="20" y="105"/>
                      <a:pt x="21" y="105"/>
                    </a:cubicBezTo>
                    <a:cubicBezTo>
                      <a:pt x="22" y="105"/>
                      <a:pt x="23" y="105"/>
                      <a:pt x="24" y="105"/>
                    </a:cubicBezTo>
                    <a:cubicBezTo>
                      <a:pt x="25" y="105"/>
                      <a:pt x="26" y="105"/>
                      <a:pt x="27" y="105"/>
                    </a:cubicBezTo>
                    <a:cubicBezTo>
                      <a:pt x="28" y="105"/>
                      <a:pt x="29" y="105"/>
                      <a:pt x="29" y="104"/>
                    </a:cubicBezTo>
                    <a:cubicBezTo>
                      <a:pt x="29" y="103"/>
                      <a:pt x="29" y="102"/>
                      <a:pt x="29" y="102"/>
                    </a:cubicBezTo>
                    <a:cubicBezTo>
                      <a:pt x="29" y="101"/>
                      <a:pt x="30" y="101"/>
                      <a:pt x="30" y="100"/>
                    </a:cubicBezTo>
                    <a:cubicBezTo>
                      <a:pt x="30" y="99"/>
                      <a:pt x="30" y="98"/>
                      <a:pt x="29" y="98"/>
                    </a:cubicBezTo>
                    <a:cubicBezTo>
                      <a:pt x="27" y="98"/>
                      <a:pt x="26" y="98"/>
                      <a:pt x="25" y="98"/>
                    </a:cubicBezTo>
                    <a:cubicBezTo>
                      <a:pt x="24" y="98"/>
                      <a:pt x="23" y="98"/>
                      <a:pt x="22" y="98"/>
                    </a:cubicBezTo>
                    <a:close/>
                    <a:moveTo>
                      <a:pt x="27" y="119"/>
                    </a:moveTo>
                    <a:cubicBezTo>
                      <a:pt x="26" y="119"/>
                      <a:pt x="26" y="120"/>
                      <a:pt x="25" y="121"/>
                    </a:cubicBezTo>
                    <a:cubicBezTo>
                      <a:pt x="25" y="122"/>
                      <a:pt x="25" y="124"/>
                      <a:pt x="25" y="125"/>
                    </a:cubicBezTo>
                    <a:cubicBezTo>
                      <a:pt x="24" y="126"/>
                      <a:pt x="25" y="126"/>
                      <a:pt x="26" y="126"/>
                    </a:cubicBezTo>
                    <a:cubicBezTo>
                      <a:pt x="27" y="126"/>
                      <a:pt x="27" y="126"/>
                      <a:pt x="28" y="126"/>
                    </a:cubicBezTo>
                    <a:cubicBezTo>
                      <a:pt x="28" y="126"/>
                      <a:pt x="29" y="126"/>
                      <a:pt x="30" y="126"/>
                    </a:cubicBezTo>
                    <a:cubicBezTo>
                      <a:pt x="31" y="126"/>
                      <a:pt x="31" y="126"/>
                      <a:pt x="32" y="125"/>
                    </a:cubicBezTo>
                    <a:cubicBezTo>
                      <a:pt x="32" y="124"/>
                      <a:pt x="32" y="123"/>
                      <a:pt x="32" y="123"/>
                    </a:cubicBezTo>
                    <a:cubicBezTo>
                      <a:pt x="32" y="122"/>
                      <a:pt x="32" y="122"/>
                      <a:pt x="32" y="121"/>
                    </a:cubicBezTo>
                    <a:cubicBezTo>
                      <a:pt x="32" y="120"/>
                      <a:pt x="32" y="119"/>
                      <a:pt x="31" y="119"/>
                    </a:cubicBezTo>
                    <a:cubicBezTo>
                      <a:pt x="30" y="119"/>
                      <a:pt x="30" y="119"/>
                      <a:pt x="29" y="119"/>
                    </a:cubicBezTo>
                    <a:cubicBezTo>
                      <a:pt x="29" y="119"/>
                      <a:pt x="28" y="119"/>
                      <a:pt x="27" y="119"/>
                    </a:cubicBezTo>
                    <a:close/>
                    <a:moveTo>
                      <a:pt x="35" y="14"/>
                    </a:moveTo>
                    <a:cubicBezTo>
                      <a:pt x="30" y="14"/>
                      <a:pt x="28" y="17"/>
                      <a:pt x="28" y="21"/>
                    </a:cubicBezTo>
                    <a:cubicBezTo>
                      <a:pt x="28" y="63"/>
                      <a:pt x="28" y="63"/>
                      <a:pt x="28" y="63"/>
                    </a:cubicBezTo>
                    <a:cubicBezTo>
                      <a:pt x="28" y="68"/>
                      <a:pt x="30" y="70"/>
                      <a:pt x="35" y="70"/>
                    </a:cubicBezTo>
                    <a:cubicBezTo>
                      <a:pt x="105" y="70"/>
                      <a:pt x="105" y="70"/>
                      <a:pt x="105" y="70"/>
                    </a:cubicBezTo>
                    <a:cubicBezTo>
                      <a:pt x="110" y="70"/>
                      <a:pt x="112" y="68"/>
                      <a:pt x="112" y="63"/>
                    </a:cubicBezTo>
                    <a:cubicBezTo>
                      <a:pt x="112" y="21"/>
                      <a:pt x="112" y="21"/>
                      <a:pt x="112" y="21"/>
                    </a:cubicBezTo>
                    <a:cubicBezTo>
                      <a:pt x="112" y="17"/>
                      <a:pt x="110" y="14"/>
                      <a:pt x="105" y="14"/>
                    </a:cubicBezTo>
                    <a:lnTo>
                      <a:pt x="35" y="14"/>
                    </a:lnTo>
                    <a:close/>
                    <a:moveTo>
                      <a:pt x="35" y="98"/>
                    </a:moveTo>
                    <a:cubicBezTo>
                      <a:pt x="34" y="98"/>
                      <a:pt x="33" y="99"/>
                      <a:pt x="33" y="100"/>
                    </a:cubicBezTo>
                    <a:cubicBezTo>
                      <a:pt x="33" y="101"/>
                      <a:pt x="33" y="101"/>
                      <a:pt x="32" y="102"/>
                    </a:cubicBezTo>
                    <a:cubicBezTo>
                      <a:pt x="32" y="102"/>
                      <a:pt x="32" y="103"/>
                      <a:pt x="32" y="104"/>
                    </a:cubicBezTo>
                    <a:cubicBezTo>
                      <a:pt x="32" y="105"/>
                      <a:pt x="32" y="105"/>
                      <a:pt x="33" y="105"/>
                    </a:cubicBezTo>
                    <a:cubicBezTo>
                      <a:pt x="34" y="105"/>
                      <a:pt x="34" y="105"/>
                      <a:pt x="35" y="105"/>
                    </a:cubicBezTo>
                    <a:cubicBezTo>
                      <a:pt x="35" y="105"/>
                      <a:pt x="36" y="105"/>
                      <a:pt x="37" y="105"/>
                    </a:cubicBezTo>
                    <a:cubicBezTo>
                      <a:pt x="38" y="105"/>
                      <a:pt x="38" y="105"/>
                      <a:pt x="38" y="104"/>
                    </a:cubicBezTo>
                    <a:cubicBezTo>
                      <a:pt x="39" y="103"/>
                      <a:pt x="39" y="102"/>
                      <a:pt x="39" y="102"/>
                    </a:cubicBezTo>
                    <a:cubicBezTo>
                      <a:pt x="39" y="101"/>
                      <a:pt x="39" y="101"/>
                      <a:pt x="39" y="100"/>
                    </a:cubicBezTo>
                    <a:cubicBezTo>
                      <a:pt x="39" y="99"/>
                      <a:pt x="39" y="98"/>
                      <a:pt x="38" y="98"/>
                    </a:cubicBezTo>
                    <a:cubicBezTo>
                      <a:pt x="37" y="98"/>
                      <a:pt x="37" y="98"/>
                      <a:pt x="36" y="98"/>
                    </a:cubicBezTo>
                    <a:cubicBezTo>
                      <a:pt x="36" y="98"/>
                      <a:pt x="35" y="98"/>
                      <a:pt x="35" y="98"/>
                    </a:cubicBezTo>
                    <a:close/>
                    <a:moveTo>
                      <a:pt x="36" y="109"/>
                    </a:moveTo>
                    <a:cubicBezTo>
                      <a:pt x="35" y="109"/>
                      <a:pt x="34" y="109"/>
                      <a:pt x="34" y="111"/>
                    </a:cubicBezTo>
                    <a:cubicBezTo>
                      <a:pt x="34" y="112"/>
                      <a:pt x="34" y="113"/>
                      <a:pt x="33" y="114"/>
                    </a:cubicBezTo>
                    <a:cubicBezTo>
                      <a:pt x="33" y="115"/>
                      <a:pt x="34" y="116"/>
                      <a:pt x="35" y="116"/>
                    </a:cubicBezTo>
                    <a:cubicBezTo>
                      <a:pt x="35" y="116"/>
                      <a:pt x="36" y="116"/>
                      <a:pt x="36" y="116"/>
                    </a:cubicBezTo>
                    <a:cubicBezTo>
                      <a:pt x="37" y="116"/>
                      <a:pt x="38" y="116"/>
                      <a:pt x="38" y="116"/>
                    </a:cubicBezTo>
                    <a:cubicBezTo>
                      <a:pt x="39" y="116"/>
                      <a:pt x="40" y="115"/>
                      <a:pt x="40" y="114"/>
                    </a:cubicBezTo>
                    <a:cubicBezTo>
                      <a:pt x="40" y="113"/>
                      <a:pt x="40" y="113"/>
                      <a:pt x="40" y="112"/>
                    </a:cubicBezTo>
                    <a:cubicBezTo>
                      <a:pt x="40" y="112"/>
                      <a:pt x="40" y="111"/>
                      <a:pt x="41" y="111"/>
                    </a:cubicBezTo>
                    <a:cubicBezTo>
                      <a:pt x="41" y="109"/>
                      <a:pt x="40" y="109"/>
                      <a:pt x="39" y="109"/>
                    </a:cubicBezTo>
                    <a:cubicBezTo>
                      <a:pt x="39" y="109"/>
                      <a:pt x="38" y="109"/>
                      <a:pt x="38" y="109"/>
                    </a:cubicBezTo>
                    <a:cubicBezTo>
                      <a:pt x="37" y="109"/>
                      <a:pt x="36" y="109"/>
                      <a:pt x="36" y="109"/>
                    </a:cubicBezTo>
                    <a:close/>
                    <a:moveTo>
                      <a:pt x="38" y="119"/>
                    </a:moveTo>
                    <a:cubicBezTo>
                      <a:pt x="36" y="119"/>
                      <a:pt x="36" y="120"/>
                      <a:pt x="36" y="121"/>
                    </a:cubicBezTo>
                    <a:cubicBezTo>
                      <a:pt x="36" y="122"/>
                      <a:pt x="35" y="122"/>
                      <a:pt x="35" y="123"/>
                    </a:cubicBezTo>
                    <a:cubicBezTo>
                      <a:pt x="35" y="123"/>
                      <a:pt x="35" y="124"/>
                      <a:pt x="35" y="125"/>
                    </a:cubicBezTo>
                    <a:cubicBezTo>
                      <a:pt x="35" y="126"/>
                      <a:pt x="35" y="126"/>
                      <a:pt x="37" y="126"/>
                    </a:cubicBezTo>
                    <a:cubicBezTo>
                      <a:pt x="37" y="126"/>
                      <a:pt x="38" y="126"/>
                      <a:pt x="38" y="126"/>
                    </a:cubicBezTo>
                    <a:cubicBezTo>
                      <a:pt x="39" y="126"/>
                      <a:pt x="40" y="126"/>
                      <a:pt x="40" y="126"/>
                    </a:cubicBezTo>
                    <a:cubicBezTo>
                      <a:pt x="41" y="126"/>
                      <a:pt x="42" y="126"/>
                      <a:pt x="42" y="125"/>
                    </a:cubicBezTo>
                    <a:cubicBezTo>
                      <a:pt x="42" y="124"/>
                      <a:pt x="42" y="123"/>
                      <a:pt x="42" y="123"/>
                    </a:cubicBezTo>
                    <a:cubicBezTo>
                      <a:pt x="42" y="122"/>
                      <a:pt x="42" y="122"/>
                      <a:pt x="43" y="121"/>
                    </a:cubicBezTo>
                    <a:cubicBezTo>
                      <a:pt x="43" y="120"/>
                      <a:pt x="42" y="119"/>
                      <a:pt x="41" y="119"/>
                    </a:cubicBezTo>
                    <a:cubicBezTo>
                      <a:pt x="40" y="119"/>
                      <a:pt x="40" y="119"/>
                      <a:pt x="39" y="119"/>
                    </a:cubicBezTo>
                    <a:cubicBezTo>
                      <a:pt x="39" y="119"/>
                      <a:pt x="38" y="119"/>
                      <a:pt x="38" y="119"/>
                    </a:cubicBezTo>
                    <a:close/>
                    <a:moveTo>
                      <a:pt x="44" y="98"/>
                    </a:moveTo>
                    <a:cubicBezTo>
                      <a:pt x="43" y="98"/>
                      <a:pt x="42" y="99"/>
                      <a:pt x="42" y="100"/>
                    </a:cubicBezTo>
                    <a:cubicBezTo>
                      <a:pt x="42" y="102"/>
                      <a:pt x="42" y="103"/>
                      <a:pt x="42" y="104"/>
                    </a:cubicBezTo>
                    <a:cubicBezTo>
                      <a:pt x="41" y="105"/>
                      <a:pt x="42" y="105"/>
                      <a:pt x="43" y="105"/>
                    </a:cubicBezTo>
                    <a:cubicBezTo>
                      <a:pt x="43" y="105"/>
                      <a:pt x="44" y="105"/>
                      <a:pt x="44" y="105"/>
                    </a:cubicBezTo>
                    <a:cubicBezTo>
                      <a:pt x="45" y="105"/>
                      <a:pt x="46" y="105"/>
                      <a:pt x="46" y="105"/>
                    </a:cubicBezTo>
                    <a:cubicBezTo>
                      <a:pt x="47" y="105"/>
                      <a:pt x="48" y="105"/>
                      <a:pt x="48" y="104"/>
                    </a:cubicBezTo>
                    <a:cubicBezTo>
                      <a:pt x="48" y="103"/>
                      <a:pt x="48" y="102"/>
                      <a:pt x="48" y="102"/>
                    </a:cubicBezTo>
                    <a:cubicBezTo>
                      <a:pt x="48" y="101"/>
                      <a:pt x="48" y="101"/>
                      <a:pt x="48" y="100"/>
                    </a:cubicBezTo>
                    <a:cubicBezTo>
                      <a:pt x="48" y="99"/>
                      <a:pt x="48" y="98"/>
                      <a:pt x="47" y="98"/>
                    </a:cubicBezTo>
                    <a:cubicBezTo>
                      <a:pt x="46" y="98"/>
                      <a:pt x="46" y="98"/>
                      <a:pt x="45" y="98"/>
                    </a:cubicBezTo>
                    <a:cubicBezTo>
                      <a:pt x="45" y="98"/>
                      <a:pt x="44" y="98"/>
                      <a:pt x="44" y="98"/>
                    </a:cubicBezTo>
                    <a:close/>
                    <a:moveTo>
                      <a:pt x="46" y="109"/>
                    </a:moveTo>
                    <a:cubicBezTo>
                      <a:pt x="45" y="109"/>
                      <a:pt x="44" y="109"/>
                      <a:pt x="44" y="111"/>
                    </a:cubicBezTo>
                    <a:cubicBezTo>
                      <a:pt x="44" y="111"/>
                      <a:pt x="44" y="112"/>
                      <a:pt x="44" y="112"/>
                    </a:cubicBezTo>
                    <a:cubicBezTo>
                      <a:pt x="44" y="113"/>
                      <a:pt x="43" y="113"/>
                      <a:pt x="43" y="114"/>
                    </a:cubicBezTo>
                    <a:cubicBezTo>
                      <a:pt x="43" y="115"/>
                      <a:pt x="44" y="116"/>
                      <a:pt x="45" y="116"/>
                    </a:cubicBezTo>
                    <a:cubicBezTo>
                      <a:pt x="45" y="116"/>
                      <a:pt x="46" y="116"/>
                      <a:pt x="46" y="116"/>
                    </a:cubicBezTo>
                    <a:cubicBezTo>
                      <a:pt x="47" y="116"/>
                      <a:pt x="48" y="116"/>
                      <a:pt x="48" y="116"/>
                    </a:cubicBezTo>
                    <a:cubicBezTo>
                      <a:pt x="49" y="116"/>
                      <a:pt x="50" y="115"/>
                      <a:pt x="50" y="114"/>
                    </a:cubicBezTo>
                    <a:cubicBezTo>
                      <a:pt x="50" y="113"/>
                      <a:pt x="50" y="113"/>
                      <a:pt x="50" y="112"/>
                    </a:cubicBezTo>
                    <a:cubicBezTo>
                      <a:pt x="50" y="112"/>
                      <a:pt x="50" y="111"/>
                      <a:pt x="50" y="111"/>
                    </a:cubicBezTo>
                    <a:cubicBezTo>
                      <a:pt x="50" y="109"/>
                      <a:pt x="50" y="109"/>
                      <a:pt x="49" y="109"/>
                    </a:cubicBezTo>
                    <a:cubicBezTo>
                      <a:pt x="48" y="109"/>
                      <a:pt x="48" y="109"/>
                      <a:pt x="47" y="109"/>
                    </a:cubicBezTo>
                    <a:cubicBezTo>
                      <a:pt x="47" y="109"/>
                      <a:pt x="46" y="109"/>
                      <a:pt x="46" y="109"/>
                    </a:cubicBezTo>
                    <a:close/>
                    <a:moveTo>
                      <a:pt x="48" y="119"/>
                    </a:moveTo>
                    <a:cubicBezTo>
                      <a:pt x="47" y="119"/>
                      <a:pt x="46" y="120"/>
                      <a:pt x="46" y="121"/>
                    </a:cubicBezTo>
                    <a:cubicBezTo>
                      <a:pt x="46" y="122"/>
                      <a:pt x="46" y="122"/>
                      <a:pt x="46" y="123"/>
                    </a:cubicBezTo>
                    <a:cubicBezTo>
                      <a:pt x="46" y="123"/>
                      <a:pt x="46" y="124"/>
                      <a:pt x="46" y="125"/>
                    </a:cubicBezTo>
                    <a:cubicBezTo>
                      <a:pt x="45" y="126"/>
                      <a:pt x="46" y="126"/>
                      <a:pt x="47" y="126"/>
                    </a:cubicBezTo>
                    <a:cubicBezTo>
                      <a:pt x="51" y="126"/>
                      <a:pt x="55" y="126"/>
                      <a:pt x="58" y="126"/>
                    </a:cubicBezTo>
                    <a:cubicBezTo>
                      <a:pt x="62" y="126"/>
                      <a:pt x="66" y="126"/>
                      <a:pt x="70" y="126"/>
                    </a:cubicBezTo>
                    <a:cubicBezTo>
                      <a:pt x="74" y="126"/>
                      <a:pt x="77" y="126"/>
                      <a:pt x="81" y="126"/>
                    </a:cubicBezTo>
                    <a:cubicBezTo>
                      <a:pt x="85" y="126"/>
                      <a:pt x="89" y="126"/>
                      <a:pt x="93" y="126"/>
                    </a:cubicBezTo>
                    <a:cubicBezTo>
                      <a:pt x="94" y="126"/>
                      <a:pt x="94" y="126"/>
                      <a:pt x="94" y="125"/>
                    </a:cubicBezTo>
                    <a:cubicBezTo>
                      <a:pt x="94" y="124"/>
                      <a:pt x="94" y="123"/>
                      <a:pt x="94" y="123"/>
                    </a:cubicBezTo>
                    <a:cubicBezTo>
                      <a:pt x="94" y="122"/>
                      <a:pt x="94" y="122"/>
                      <a:pt x="94" y="121"/>
                    </a:cubicBezTo>
                    <a:cubicBezTo>
                      <a:pt x="94" y="120"/>
                      <a:pt x="93" y="119"/>
                      <a:pt x="92" y="119"/>
                    </a:cubicBezTo>
                    <a:cubicBezTo>
                      <a:pt x="88" y="119"/>
                      <a:pt x="85" y="119"/>
                      <a:pt x="81" y="119"/>
                    </a:cubicBezTo>
                    <a:cubicBezTo>
                      <a:pt x="77" y="119"/>
                      <a:pt x="73" y="119"/>
                      <a:pt x="70" y="119"/>
                    </a:cubicBezTo>
                    <a:cubicBezTo>
                      <a:pt x="66" y="119"/>
                      <a:pt x="62" y="119"/>
                      <a:pt x="59" y="119"/>
                    </a:cubicBezTo>
                    <a:cubicBezTo>
                      <a:pt x="55" y="119"/>
                      <a:pt x="51" y="119"/>
                      <a:pt x="48" y="119"/>
                    </a:cubicBezTo>
                    <a:close/>
                    <a:moveTo>
                      <a:pt x="53" y="98"/>
                    </a:moveTo>
                    <a:cubicBezTo>
                      <a:pt x="52" y="98"/>
                      <a:pt x="51" y="99"/>
                      <a:pt x="51" y="100"/>
                    </a:cubicBezTo>
                    <a:cubicBezTo>
                      <a:pt x="51" y="101"/>
                      <a:pt x="51" y="101"/>
                      <a:pt x="51" y="102"/>
                    </a:cubicBezTo>
                    <a:cubicBezTo>
                      <a:pt x="51" y="102"/>
                      <a:pt x="51" y="103"/>
                      <a:pt x="51" y="104"/>
                    </a:cubicBezTo>
                    <a:cubicBezTo>
                      <a:pt x="51" y="105"/>
                      <a:pt x="51" y="105"/>
                      <a:pt x="52" y="105"/>
                    </a:cubicBezTo>
                    <a:cubicBezTo>
                      <a:pt x="53" y="105"/>
                      <a:pt x="53" y="105"/>
                      <a:pt x="54" y="105"/>
                    </a:cubicBezTo>
                    <a:cubicBezTo>
                      <a:pt x="55" y="105"/>
                      <a:pt x="55" y="105"/>
                      <a:pt x="56" y="105"/>
                    </a:cubicBezTo>
                    <a:cubicBezTo>
                      <a:pt x="57" y="105"/>
                      <a:pt x="57" y="105"/>
                      <a:pt x="57" y="104"/>
                    </a:cubicBezTo>
                    <a:cubicBezTo>
                      <a:pt x="57" y="103"/>
                      <a:pt x="57" y="102"/>
                      <a:pt x="57" y="102"/>
                    </a:cubicBezTo>
                    <a:cubicBezTo>
                      <a:pt x="57" y="101"/>
                      <a:pt x="57" y="101"/>
                      <a:pt x="57" y="100"/>
                    </a:cubicBezTo>
                    <a:cubicBezTo>
                      <a:pt x="58" y="99"/>
                      <a:pt x="57" y="98"/>
                      <a:pt x="56" y="98"/>
                    </a:cubicBezTo>
                    <a:cubicBezTo>
                      <a:pt x="56" y="98"/>
                      <a:pt x="55" y="98"/>
                      <a:pt x="55" y="98"/>
                    </a:cubicBezTo>
                    <a:cubicBezTo>
                      <a:pt x="54" y="98"/>
                      <a:pt x="53" y="98"/>
                      <a:pt x="53" y="98"/>
                    </a:cubicBezTo>
                    <a:close/>
                    <a:moveTo>
                      <a:pt x="55" y="109"/>
                    </a:moveTo>
                    <a:cubicBezTo>
                      <a:pt x="54" y="109"/>
                      <a:pt x="54" y="109"/>
                      <a:pt x="54" y="111"/>
                    </a:cubicBezTo>
                    <a:cubicBezTo>
                      <a:pt x="54" y="111"/>
                      <a:pt x="53" y="112"/>
                      <a:pt x="53" y="112"/>
                    </a:cubicBezTo>
                    <a:cubicBezTo>
                      <a:pt x="53" y="113"/>
                      <a:pt x="53" y="113"/>
                      <a:pt x="53" y="114"/>
                    </a:cubicBezTo>
                    <a:cubicBezTo>
                      <a:pt x="53" y="115"/>
                      <a:pt x="54" y="116"/>
                      <a:pt x="55" y="116"/>
                    </a:cubicBezTo>
                    <a:cubicBezTo>
                      <a:pt x="55" y="116"/>
                      <a:pt x="56" y="116"/>
                      <a:pt x="57" y="116"/>
                    </a:cubicBezTo>
                    <a:cubicBezTo>
                      <a:pt x="57" y="116"/>
                      <a:pt x="58" y="116"/>
                      <a:pt x="58" y="116"/>
                    </a:cubicBezTo>
                    <a:cubicBezTo>
                      <a:pt x="59" y="116"/>
                      <a:pt x="60" y="115"/>
                      <a:pt x="60" y="114"/>
                    </a:cubicBezTo>
                    <a:cubicBezTo>
                      <a:pt x="60" y="113"/>
                      <a:pt x="60" y="112"/>
                      <a:pt x="60" y="111"/>
                    </a:cubicBezTo>
                    <a:cubicBezTo>
                      <a:pt x="60" y="109"/>
                      <a:pt x="60" y="109"/>
                      <a:pt x="59" y="109"/>
                    </a:cubicBezTo>
                    <a:cubicBezTo>
                      <a:pt x="58" y="109"/>
                      <a:pt x="57" y="109"/>
                      <a:pt x="57" y="109"/>
                    </a:cubicBezTo>
                    <a:cubicBezTo>
                      <a:pt x="56" y="109"/>
                      <a:pt x="56" y="109"/>
                      <a:pt x="55" y="109"/>
                    </a:cubicBezTo>
                    <a:close/>
                    <a:moveTo>
                      <a:pt x="62" y="98"/>
                    </a:moveTo>
                    <a:cubicBezTo>
                      <a:pt x="61" y="98"/>
                      <a:pt x="61" y="99"/>
                      <a:pt x="61" y="100"/>
                    </a:cubicBezTo>
                    <a:cubicBezTo>
                      <a:pt x="61" y="101"/>
                      <a:pt x="61" y="102"/>
                      <a:pt x="60" y="104"/>
                    </a:cubicBezTo>
                    <a:cubicBezTo>
                      <a:pt x="60" y="105"/>
                      <a:pt x="61" y="105"/>
                      <a:pt x="62" y="105"/>
                    </a:cubicBezTo>
                    <a:cubicBezTo>
                      <a:pt x="62" y="105"/>
                      <a:pt x="63" y="105"/>
                      <a:pt x="63" y="105"/>
                    </a:cubicBezTo>
                    <a:cubicBezTo>
                      <a:pt x="64" y="105"/>
                      <a:pt x="65" y="105"/>
                      <a:pt x="65" y="105"/>
                    </a:cubicBezTo>
                    <a:cubicBezTo>
                      <a:pt x="66" y="105"/>
                      <a:pt x="67" y="105"/>
                      <a:pt x="67" y="104"/>
                    </a:cubicBezTo>
                    <a:cubicBezTo>
                      <a:pt x="67" y="102"/>
                      <a:pt x="67" y="101"/>
                      <a:pt x="67" y="100"/>
                    </a:cubicBezTo>
                    <a:cubicBezTo>
                      <a:pt x="67" y="99"/>
                      <a:pt x="66" y="98"/>
                      <a:pt x="65" y="98"/>
                    </a:cubicBezTo>
                    <a:cubicBezTo>
                      <a:pt x="65" y="98"/>
                      <a:pt x="64" y="98"/>
                      <a:pt x="64" y="98"/>
                    </a:cubicBezTo>
                    <a:cubicBezTo>
                      <a:pt x="63" y="98"/>
                      <a:pt x="63" y="98"/>
                      <a:pt x="62" y="98"/>
                    </a:cubicBezTo>
                    <a:close/>
                    <a:moveTo>
                      <a:pt x="65" y="109"/>
                    </a:moveTo>
                    <a:cubicBezTo>
                      <a:pt x="64" y="109"/>
                      <a:pt x="63" y="109"/>
                      <a:pt x="63" y="111"/>
                    </a:cubicBezTo>
                    <a:cubicBezTo>
                      <a:pt x="63" y="111"/>
                      <a:pt x="63" y="112"/>
                      <a:pt x="63" y="112"/>
                    </a:cubicBezTo>
                    <a:cubicBezTo>
                      <a:pt x="63" y="113"/>
                      <a:pt x="63" y="113"/>
                      <a:pt x="63" y="114"/>
                    </a:cubicBezTo>
                    <a:cubicBezTo>
                      <a:pt x="63" y="115"/>
                      <a:pt x="64" y="116"/>
                      <a:pt x="65" y="116"/>
                    </a:cubicBezTo>
                    <a:cubicBezTo>
                      <a:pt x="65" y="116"/>
                      <a:pt x="66" y="116"/>
                      <a:pt x="67" y="116"/>
                    </a:cubicBezTo>
                    <a:cubicBezTo>
                      <a:pt x="67" y="116"/>
                      <a:pt x="68" y="116"/>
                      <a:pt x="68" y="116"/>
                    </a:cubicBezTo>
                    <a:cubicBezTo>
                      <a:pt x="69" y="116"/>
                      <a:pt x="70" y="115"/>
                      <a:pt x="70" y="114"/>
                    </a:cubicBezTo>
                    <a:cubicBezTo>
                      <a:pt x="70" y="113"/>
                      <a:pt x="70" y="113"/>
                      <a:pt x="70" y="112"/>
                    </a:cubicBezTo>
                    <a:cubicBezTo>
                      <a:pt x="70" y="112"/>
                      <a:pt x="70" y="111"/>
                      <a:pt x="70" y="111"/>
                    </a:cubicBezTo>
                    <a:cubicBezTo>
                      <a:pt x="70" y="109"/>
                      <a:pt x="69" y="109"/>
                      <a:pt x="68" y="109"/>
                    </a:cubicBezTo>
                    <a:cubicBezTo>
                      <a:pt x="68" y="109"/>
                      <a:pt x="67" y="109"/>
                      <a:pt x="67" y="109"/>
                    </a:cubicBezTo>
                    <a:cubicBezTo>
                      <a:pt x="66" y="109"/>
                      <a:pt x="66" y="109"/>
                      <a:pt x="65" y="109"/>
                    </a:cubicBezTo>
                    <a:close/>
                    <a:moveTo>
                      <a:pt x="71" y="98"/>
                    </a:moveTo>
                    <a:cubicBezTo>
                      <a:pt x="70" y="98"/>
                      <a:pt x="70" y="99"/>
                      <a:pt x="70" y="100"/>
                    </a:cubicBezTo>
                    <a:cubicBezTo>
                      <a:pt x="70" y="101"/>
                      <a:pt x="70" y="101"/>
                      <a:pt x="70" y="102"/>
                    </a:cubicBezTo>
                    <a:cubicBezTo>
                      <a:pt x="70" y="102"/>
                      <a:pt x="70" y="103"/>
                      <a:pt x="70" y="104"/>
                    </a:cubicBezTo>
                    <a:cubicBezTo>
                      <a:pt x="70" y="105"/>
                      <a:pt x="70" y="105"/>
                      <a:pt x="71" y="105"/>
                    </a:cubicBezTo>
                    <a:cubicBezTo>
                      <a:pt x="72" y="105"/>
                      <a:pt x="72" y="105"/>
                      <a:pt x="73" y="105"/>
                    </a:cubicBezTo>
                    <a:cubicBezTo>
                      <a:pt x="74" y="105"/>
                      <a:pt x="74" y="105"/>
                      <a:pt x="75" y="105"/>
                    </a:cubicBezTo>
                    <a:cubicBezTo>
                      <a:pt x="76" y="105"/>
                      <a:pt x="76" y="105"/>
                      <a:pt x="76" y="104"/>
                    </a:cubicBezTo>
                    <a:cubicBezTo>
                      <a:pt x="76" y="103"/>
                      <a:pt x="76" y="102"/>
                      <a:pt x="76" y="102"/>
                    </a:cubicBezTo>
                    <a:cubicBezTo>
                      <a:pt x="76" y="101"/>
                      <a:pt x="76" y="101"/>
                      <a:pt x="76" y="100"/>
                    </a:cubicBezTo>
                    <a:cubicBezTo>
                      <a:pt x="76" y="99"/>
                      <a:pt x="76" y="98"/>
                      <a:pt x="74" y="98"/>
                    </a:cubicBezTo>
                    <a:cubicBezTo>
                      <a:pt x="74" y="98"/>
                      <a:pt x="73" y="98"/>
                      <a:pt x="73" y="98"/>
                    </a:cubicBezTo>
                    <a:cubicBezTo>
                      <a:pt x="72" y="98"/>
                      <a:pt x="72" y="98"/>
                      <a:pt x="71" y="98"/>
                    </a:cubicBezTo>
                    <a:close/>
                    <a:moveTo>
                      <a:pt x="75" y="109"/>
                    </a:moveTo>
                    <a:cubicBezTo>
                      <a:pt x="74" y="109"/>
                      <a:pt x="73" y="109"/>
                      <a:pt x="73" y="111"/>
                    </a:cubicBezTo>
                    <a:cubicBezTo>
                      <a:pt x="73" y="112"/>
                      <a:pt x="73" y="113"/>
                      <a:pt x="73" y="114"/>
                    </a:cubicBezTo>
                    <a:cubicBezTo>
                      <a:pt x="73" y="115"/>
                      <a:pt x="74" y="116"/>
                      <a:pt x="75" y="116"/>
                    </a:cubicBezTo>
                    <a:cubicBezTo>
                      <a:pt x="75" y="116"/>
                      <a:pt x="76" y="116"/>
                      <a:pt x="76" y="116"/>
                    </a:cubicBezTo>
                    <a:cubicBezTo>
                      <a:pt x="77" y="116"/>
                      <a:pt x="78" y="116"/>
                      <a:pt x="78" y="116"/>
                    </a:cubicBezTo>
                    <a:cubicBezTo>
                      <a:pt x="79" y="116"/>
                      <a:pt x="80" y="115"/>
                      <a:pt x="80" y="114"/>
                    </a:cubicBezTo>
                    <a:cubicBezTo>
                      <a:pt x="80" y="112"/>
                      <a:pt x="80" y="111"/>
                      <a:pt x="80" y="111"/>
                    </a:cubicBezTo>
                    <a:cubicBezTo>
                      <a:pt x="80" y="109"/>
                      <a:pt x="79" y="109"/>
                      <a:pt x="78" y="109"/>
                    </a:cubicBezTo>
                    <a:cubicBezTo>
                      <a:pt x="77" y="109"/>
                      <a:pt x="77" y="109"/>
                      <a:pt x="76" y="109"/>
                    </a:cubicBezTo>
                    <a:cubicBezTo>
                      <a:pt x="76" y="109"/>
                      <a:pt x="75" y="109"/>
                      <a:pt x="75" y="109"/>
                    </a:cubicBezTo>
                    <a:close/>
                    <a:moveTo>
                      <a:pt x="81" y="98"/>
                    </a:moveTo>
                    <a:cubicBezTo>
                      <a:pt x="80" y="98"/>
                      <a:pt x="79" y="99"/>
                      <a:pt x="79" y="100"/>
                    </a:cubicBezTo>
                    <a:cubicBezTo>
                      <a:pt x="79" y="101"/>
                      <a:pt x="79" y="101"/>
                      <a:pt x="79" y="102"/>
                    </a:cubicBezTo>
                    <a:cubicBezTo>
                      <a:pt x="79" y="102"/>
                      <a:pt x="79" y="103"/>
                      <a:pt x="79" y="104"/>
                    </a:cubicBezTo>
                    <a:cubicBezTo>
                      <a:pt x="79" y="105"/>
                      <a:pt x="80" y="105"/>
                      <a:pt x="81" y="105"/>
                    </a:cubicBezTo>
                    <a:cubicBezTo>
                      <a:pt x="81" y="105"/>
                      <a:pt x="82" y="105"/>
                      <a:pt x="83" y="105"/>
                    </a:cubicBezTo>
                    <a:cubicBezTo>
                      <a:pt x="83" y="105"/>
                      <a:pt x="84" y="105"/>
                      <a:pt x="84" y="105"/>
                    </a:cubicBezTo>
                    <a:cubicBezTo>
                      <a:pt x="85" y="105"/>
                      <a:pt x="86" y="105"/>
                      <a:pt x="86" y="104"/>
                    </a:cubicBezTo>
                    <a:cubicBezTo>
                      <a:pt x="86" y="103"/>
                      <a:pt x="85" y="102"/>
                      <a:pt x="85" y="100"/>
                    </a:cubicBezTo>
                    <a:cubicBezTo>
                      <a:pt x="85" y="99"/>
                      <a:pt x="85" y="98"/>
                      <a:pt x="84" y="98"/>
                    </a:cubicBezTo>
                    <a:cubicBezTo>
                      <a:pt x="83" y="98"/>
                      <a:pt x="83" y="98"/>
                      <a:pt x="82" y="98"/>
                    </a:cubicBezTo>
                    <a:cubicBezTo>
                      <a:pt x="82" y="98"/>
                      <a:pt x="81" y="98"/>
                      <a:pt x="81" y="98"/>
                    </a:cubicBezTo>
                    <a:close/>
                    <a:moveTo>
                      <a:pt x="84" y="109"/>
                    </a:moveTo>
                    <a:cubicBezTo>
                      <a:pt x="83" y="109"/>
                      <a:pt x="83" y="109"/>
                      <a:pt x="83" y="111"/>
                    </a:cubicBezTo>
                    <a:cubicBezTo>
                      <a:pt x="83" y="111"/>
                      <a:pt x="83" y="112"/>
                      <a:pt x="83" y="112"/>
                    </a:cubicBezTo>
                    <a:cubicBezTo>
                      <a:pt x="83" y="113"/>
                      <a:pt x="83" y="113"/>
                      <a:pt x="83" y="114"/>
                    </a:cubicBezTo>
                    <a:cubicBezTo>
                      <a:pt x="83" y="115"/>
                      <a:pt x="84" y="116"/>
                      <a:pt x="85" y="116"/>
                    </a:cubicBezTo>
                    <a:cubicBezTo>
                      <a:pt x="85" y="116"/>
                      <a:pt x="86" y="116"/>
                      <a:pt x="87" y="116"/>
                    </a:cubicBezTo>
                    <a:cubicBezTo>
                      <a:pt x="87" y="116"/>
                      <a:pt x="88" y="116"/>
                      <a:pt x="88" y="116"/>
                    </a:cubicBezTo>
                    <a:cubicBezTo>
                      <a:pt x="89" y="116"/>
                      <a:pt x="90" y="115"/>
                      <a:pt x="90" y="114"/>
                    </a:cubicBezTo>
                    <a:cubicBezTo>
                      <a:pt x="90" y="113"/>
                      <a:pt x="90" y="113"/>
                      <a:pt x="90" y="112"/>
                    </a:cubicBezTo>
                    <a:cubicBezTo>
                      <a:pt x="89" y="112"/>
                      <a:pt x="89" y="111"/>
                      <a:pt x="89" y="111"/>
                    </a:cubicBezTo>
                    <a:cubicBezTo>
                      <a:pt x="89" y="109"/>
                      <a:pt x="89" y="109"/>
                      <a:pt x="88" y="109"/>
                    </a:cubicBezTo>
                    <a:cubicBezTo>
                      <a:pt x="87" y="109"/>
                      <a:pt x="86" y="109"/>
                      <a:pt x="86" y="109"/>
                    </a:cubicBezTo>
                    <a:cubicBezTo>
                      <a:pt x="85" y="109"/>
                      <a:pt x="85" y="109"/>
                      <a:pt x="84" y="109"/>
                    </a:cubicBezTo>
                    <a:close/>
                    <a:moveTo>
                      <a:pt x="90" y="98"/>
                    </a:moveTo>
                    <a:cubicBezTo>
                      <a:pt x="89" y="98"/>
                      <a:pt x="88" y="99"/>
                      <a:pt x="88" y="100"/>
                    </a:cubicBezTo>
                    <a:cubicBezTo>
                      <a:pt x="88" y="101"/>
                      <a:pt x="88" y="101"/>
                      <a:pt x="89" y="102"/>
                    </a:cubicBezTo>
                    <a:cubicBezTo>
                      <a:pt x="89" y="102"/>
                      <a:pt x="89" y="103"/>
                      <a:pt x="89" y="104"/>
                    </a:cubicBezTo>
                    <a:cubicBezTo>
                      <a:pt x="89" y="105"/>
                      <a:pt x="89" y="105"/>
                      <a:pt x="90" y="105"/>
                    </a:cubicBezTo>
                    <a:cubicBezTo>
                      <a:pt x="91" y="105"/>
                      <a:pt x="92" y="105"/>
                      <a:pt x="92" y="105"/>
                    </a:cubicBezTo>
                    <a:cubicBezTo>
                      <a:pt x="93" y="105"/>
                      <a:pt x="93" y="105"/>
                      <a:pt x="94" y="105"/>
                    </a:cubicBezTo>
                    <a:cubicBezTo>
                      <a:pt x="95" y="105"/>
                      <a:pt x="95" y="105"/>
                      <a:pt x="95" y="104"/>
                    </a:cubicBezTo>
                    <a:cubicBezTo>
                      <a:pt x="95" y="102"/>
                      <a:pt x="95" y="101"/>
                      <a:pt x="95" y="100"/>
                    </a:cubicBezTo>
                    <a:cubicBezTo>
                      <a:pt x="94" y="99"/>
                      <a:pt x="94" y="98"/>
                      <a:pt x="93" y="98"/>
                    </a:cubicBezTo>
                    <a:cubicBezTo>
                      <a:pt x="92" y="98"/>
                      <a:pt x="92" y="98"/>
                      <a:pt x="91" y="98"/>
                    </a:cubicBezTo>
                    <a:cubicBezTo>
                      <a:pt x="91" y="98"/>
                      <a:pt x="90" y="98"/>
                      <a:pt x="90" y="98"/>
                    </a:cubicBezTo>
                    <a:close/>
                    <a:moveTo>
                      <a:pt x="94" y="109"/>
                    </a:moveTo>
                    <a:cubicBezTo>
                      <a:pt x="93" y="109"/>
                      <a:pt x="92" y="109"/>
                      <a:pt x="93" y="111"/>
                    </a:cubicBezTo>
                    <a:cubicBezTo>
                      <a:pt x="93" y="111"/>
                      <a:pt x="93" y="112"/>
                      <a:pt x="93" y="112"/>
                    </a:cubicBezTo>
                    <a:cubicBezTo>
                      <a:pt x="93" y="113"/>
                      <a:pt x="93" y="113"/>
                      <a:pt x="93" y="114"/>
                    </a:cubicBezTo>
                    <a:cubicBezTo>
                      <a:pt x="93" y="115"/>
                      <a:pt x="94" y="116"/>
                      <a:pt x="95" y="116"/>
                    </a:cubicBezTo>
                    <a:cubicBezTo>
                      <a:pt x="95" y="116"/>
                      <a:pt x="96" y="116"/>
                      <a:pt x="97" y="116"/>
                    </a:cubicBezTo>
                    <a:cubicBezTo>
                      <a:pt x="97" y="116"/>
                      <a:pt x="98" y="116"/>
                      <a:pt x="98" y="116"/>
                    </a:cubicBezTo>
                    <a:cubicBezTo>
                      <a:pt x="99" y="116"/>
                      <a:pt x="100" y="115"/>
                      <a:pt x="100" y="114"/>
                    </a:cubicBezTo>
                    <a:cubicBezTo>
                      <a:pt x="100" y="113"/>
                      <a:pt x="99" y="113"/>
                      <a:pt x="99" y="112"/>
                    </a:cubicBezTo>
                    <a:cubicBezTo>
                      <a:pt x="99" y="112"/>
                      <a:pt x="99" y="111"/>
                      <a:pt x="99" y="111"/>
                    </a:cubicBezTo>
                    <a:cubicBezTo>
                      <a:pt x="99" y="109"/>
                      <a:pt x="98" y="109"/>
                      <a:pt x="97" y="109"/>
                    </a:cubicBezTo>
                    <a:cubicBezTo>
                      <a:pt x="97" y="109"/>
                      <a:pt x="96" y="109"/>
                      <a:pt x="96" y="109"/>
                    </a:cubicBezTo>
                    <a:cubicBezTo>
                      <a:pt x="95" y="109"/>
                      <a:pt x="95" y="109"/>
                      <a:pt x="94" y="109"/>
                    </a:cubicBezTo>
                    <a:close/>
                    <a:moveTo>
                      <a:pt x="99" y="119"/>
                    </a:moveTo>
                    <a:cubicBezTo>
                      <a:pt x="98" y="119"/>
                      <a:pt x="97" y="120"/>
                      <a:pt x="97" y="121"/>
                    </a:cubicBezTo>
                    <a:cubicBezTo>
                      <a:pt x="97" y="122"/>
                      <a:pt x="97" y="122"/>
                      <a:pt x="97" y="123"/>
                    </a:cubicBezTo>
                    <a:cubicBezTo>
                      <a:pt x="97" y="123"/>
                      <a:pt x="98" y="124"/>
                      <a:pt x="98" y="125"/>
                    </a:cubicBezTo>
                    <a:cubicBezTo>
                      <a:pt x="98" y="126"/>
                      <a:pt x="98" y="126"/>
                      <a:pt x="100" y="126"/>
                    </a:cubicBezTo>
                    <a:cubicBezTo>
                      <a:pt x="100" y="126"/>
                      <a:pt x="101" y="126"/>
                      <a:pt x="101" y="126"/>
                    </a:cubicBezTo>
                    <a:cubicBezTo>
                      <a:pt x="102" y="126"/>
                      <a:pt x="103" y="126"/>
                      <a:pt x="103" y="126"/>
                    </a:cubicBezTo>
                    <a:cubicBezTo>
                      <a:pt x="104" y="126"/>
                      <a:pt x="105" y="126"/>
                      <a:pt x="105" y="125"/>
                    </a:cubicBezTo>
                    <a:cubicBezTo>
                      <a:pt x="104" y="124"/>
                      <a:pt x="104" y="123"/>
                      <a:pt x="104" y="123"/>
                    </a:cubicBezTo>
                    <a:cubicBezTo>
                      <a:pt x="104" y="122"/>
                      <a:pt x="104" y="122"/>
                      <a:pt x="104" y="121"/>
                    </a:cubicBezTo>
                    <a:cubicBezTo>
                      <a:pt x="104" y="120"/>
                      <a:pt x="103" y="119"/>
                      <a:pt x="102" y="119"/>
                    </a:cubicBezTo>
                    <a:cubicBezTo>
                      <a:pt x="101" y="119"/>
                      <a:pt x="101" y="119"/>
                      <a:pt x="100" y="119"/>
                    </a:cubicBezTo>
                    <a:cubicBezTo>
                      <a:pt x="100" y="119"/>
                      <a:pt x="99" y="119"/>
                      <a:pt x="99" y="119"/>
                    </a:cubicBezTo>
                    <a:close/>
                    <a:moveTo>
                      <a:pt x="99" y="98"/>
                    </a:moveTo>
                    <a:cubicBezTo>
                      <a:pt x="98" y="98"/>
                      <a:pt x="98" y="99"/>
                      <a:pt x="98" y="100"/>
                    </a:cubicBezTo>
                    <a:cubicBezTo>
                      <a:pt x="98" y="101"/>
                      <a:pt x="98" y="101"/>
                      <a:pt x="98" y="102"/>
                    </a:cubicBezTo>
                    <a:cubicBezTo>
                      <a:pt x="98" y="102"/>
                      <a:pt x="98" y="103"/>
                      <a:pt x="98" y="104"/>
                    </a:cubicBezTo>
                    <a:cubicBezTo>
                      <a:pt x="98" y="105"/>
                      <a:pt x="99" y="105"/>
                      <a:pt x="100" y="105"/>
                    </a:cubicBezTo>
                    <a:cubicBezTo>
                      <a:pt x="101" y="105"/>
                      <a:pt x="101" y="105"/>
                      <a:pt x="102" y="105"/>
                    </a:cubicBezTo>
                    <a:cubicBezTo>
                      <a:pt x="102" y="105"/>
                      <a:pt x="103" y="105"/>
                      <a:pt x="103" y="105"/>
                    </a:cubicBezTo>
                    <a:cubicBezTo>
                      <a:pt x="104" y="105"/>
                      <a:pt x="105" y="105"/>
                      <a:pt x="104" y="104"/>
                    </a:cubicBezTo>
                    <a:cubicBezTo>
                      <a:pt x="104" y="103"/>
                      <a:pt x="104" y="102"/>
                      <a:pt x="104" y="102"/>
                    </a:cubicBezTo>
                    <a:cubicBezTo>
                      <a:pt x="104" y="101"/>
                      <a:pt x="104" y="101"/>
                      <a:pt x="104" y="100"/>
                    </a:cubicBezTo>
                    <a:cubicBezTo>
                      <a:pt x="104" y="99"/>
                      <a:pt x="103" y="98"/>
                      <a:pt x="102" y="98"/>
                    </a:cubicBezTo>
                    <a:cubicBezTo>
                      <a:pt x="101" y="98"/>
                      <a:pt x="101" y="98"/>
                      <a:pt x="100" y="98"/>
                    </a:cubicBezTo>
                    <a:cubicBezTo>
                      <a:pt x="100" y="98"/>
                      <a:pt x="99" y="98"/>
                      <a:pt x="99" y="98"/>
                    </a:cubicBezTo>
                    <a:close/>
                    <a:moveTo>
                      <a:pt x="104" y="109"/>
                    </a:moveTo>
                    <a:cubicBezTo>
                      <a:pt x="103" y="109"/>
                      <a:pt x="102" y="109"/>
                      <a:pt x="102" y="111"/>
                    </a:cubicBezTo>
                    <a:cubicBezTo>
                      <a:pt x="103" y="112"/>
                      <a:pt x="103" y="113"/>
                      <a:pt x="103" y="114"/>
                    </a:cubicBezTo>
                    <a:cubicBezTo>
                      <a:pt x="103" y="115"/>
                      <a:pt x="104" y="116"/>
                      <a:pt x="105" y="116"/>
                    </a:cubicBezTo>
                    <a:cubicBezTo>
                      <a:pt x="105" y="116"/>
                      <a:pt x="106" y="116"/>
                      <a:pt x="107" y="116"/>
                    </a:cubicBezTo>
                    <a:cubicBezTo>
                      <a:pt x="107" y="116"/>
                      <a:pt x="108" y="116"/>
                      <a:pt x="108" y="116"/>
                    </a:cubicBezTo>
                    <a:cubicBezTo>
                      <a:pt x="109" y="116"/>
                      <a:pt x="110" y="115"/>
                      <a:pt x="110" y="114"/>
                    </a:cubicBezTo>
                    <a:cubicBezTo>
                      <a:pt x="109" y="113"/>
                      <a:pt x="109" y="113"/>
                      <a:pt x="109" y="112"/>
                    </a:cubicBezTo>
                    <a:cubicBezTo>
                      <a:pt x="109" y="112"/>
                      <a:pt x="109" y="111"/>
                      <a:pt x="109" y="111"/>
                    </a:cubicBezTo>
                    <a:cubicBezTo>
                      <a:pt x="109" y="109"/>
                      <a:pt x="108" y="109"/>
                      <a:pt x="107" y="109"/>
                    </a:cubicBezTo>
                    <a:cubicBezTo>
                      <a:pt x="106" y="109"/>
                      <a:pt x="106" y="109"/>
                      <a:pt x="105" y="109"/>
                    </a:cubicBezTo>
                    <a:cubicBezTo>
                      <a:pt x="105" y="109"/>
                      <a:pt x="104" y="109"/>
                      <a:pt x="104" y="109"/>
                    </a:cubicBezTo>
                    <a:close/>
                    <a:moveTo>
                      <a:pt x="108" y="98"/>
                    </a:moveTo>
                    <a:cubicBezTo>
                      <a:pt x="107" y="98"/>
                      <a:pt x="107" y="99"/>
                      <a:pt x="107" y="100"/>
                    </a:cubicBezTo>
                    <a:cubicBezTo>
                      <a:pt x="107" y="101"/>
                      <a:pt x="107" y="101"/>
                      <a:pt x="107" y="102"/>
                    </a:cubicBezTo>
                    <a:cubicBezTo>
                      <a:pt x="107" y="102"/>
                      <a:pt x="107" y="103"/>
                      <a:pt x="108" y="104"/>
                    </a:cubicBezTo>
                    <a:cubicBezTo>
                      <a:pt x="108" y="105"/>
                      <a:pt x="108" y="105"/>
                      <a:pt x="110" y="105"/>
                    </a:cubicBezTo>
                    <a:cubicBezTo>
                      <a:pt x="111" y="105"/>
                      <a:pt x="113" y="105"/>
                      <a:pt x="114" y="105"/>
                    </a:cubicBezTo>
                    <a:cubicBezTo>
                      <a:pt x="116" y="105"/>
                      <a:pt x="117" y="105"/>
                      <a:pt x="119" y="105"/>
                    </a:cubicBezTo>
                    <a:cubicBezTo>
                      <a:pt x="120" y="105"/>
                      <a:pt x="120" y="105"/>
                      <a:pt x="120" y="104"/>
                    </a:cubicBezTo>
                    <a:cubicBezTo>
                      <a:pt x="120" y="103"/>
                      <a:pt x="120" y="102"/>
                      <a:pt x="120" y="102"/>
                    </a:cubicBezTo>
                    <a:cubicBezTo>
                      <a:pt x="120" y="101"/>
                      <a:pt x="119" y="101"/>
                      <a:pt x="119" y="100"/>
                    </a:cubicBezTo>
                    <a:cubicBezTo>
                      <a:pt x="119" y="99"/>
                      <a:pt x="118" y="98"/>
                      <a:pt x="117" y="98"/>
                    </a:cubicBezTo>
                    <a:cubicBezTo>
                      <a:pt x="116" y="98"/>
                      <a:pt x="114" y="98"/>
                      <a:pt x="113" y="98"/>
                    </a:cubicBezTo>
                    <a:cubicBezTo>
                      <a:pt x="111" y="98"/>
                      <a:pt x="110" y="98"/>
                      <a:pt x="108" y="98"/>
                    </a:cubicBezTo>
                    <a:close/>
                    <a:moveTo>
                      <a:pt x="109" y="119"/>
                    </a:moveTo>
                    <a:cubicBezTo>
                      <a:pt x="108" y="119"/>
                      <a:pt x="107" y="120"/>
                      <a:pt x="107" y="121"/>
                    </a:cubicBezTo>
                    <a:cubicBezTo>
                      <a:pt x="108" y="122"/>
                      <a:pt x="108" y="123"/>
                      <a:pt x="108" y="125"/>
                    </a:cubicBezTo>
                    <a:cubicBezTo>
                      <a:pt x="108" y="126"/>
                      <a:pt x="109" y="126"/>
                      <a:pt x="110" y="126"/>
                    </a:cubicBezTo>
                    <a:cubicBezTo>
                      <a:pt x="111" y="126"/>
                      <a:pt x="111" y="126"/>
                      <a:pt x="112" y="126"/>
                    </a:cubicBezTo>
                    <a:cubicBezTo>
                      <a:pt x="112" y="126"/>
                      <a:pt x="113" y="126"/>
                      <a:pt x="114" y="126"/>
                    </a:cubicBezTo>
                    <a:cubicBezTo>
                      <a:pt x="115" y="126"/>
                      <a:pt x="115" y="126"/>
                      <a:pt x="115" y="125"/>
                    </a:cubicBezTo>
                    <a:cubicBezTo>
                      <a:pt x="115" y="124"/>
                      <a:pt x="115" y="123"/>
                      <a:pt x="115" y="123"/>
                    </a:cubicBezTo>
                    <a:cubicBezTo>
                      <a:pt x="115" y="122"/>
                      <a:pt x="114" y="122"/>
                      <a:pt x="114" y="121"/>
                    </a:cubicBezTo>
                    <a:cubicBezTo>
                      <a:pt x="114" y="120"/>
                      <a:pt x="113" y="119"/>
                      <a:pt x="112" y="119"/>
                    </a:cubicBezTo>
                    <a:cubicBezTo>
                      <a:pt x="112" y="119"/>
                      <a:pt x="111" y="119"/>
                      <a:pt x="110" y="119"/>
                    </a:cubicBezTo>
                    <a:cubicBezTo>
                      <a:pt x="110" y="119"/>
                      <a:pt x="109" y="119"/>
                      <a:pt x="109" y="119"/>
                    </a:cubicBezTo>
                    <a:close/>
                    <a:moveTo>
                      <a:pt x="113" y="109"/>
                    </a:moveTo>
                    <a:cubicBezTo>
                      <a:pt x="112" y="109"/>
                      <a:pt x="112" y="109"/>
                      <a:pt x="112" y="111"/>
                    </a:cubicBezTo>
                    <a:cubicBezTo>
                      <a:pt x="112" y="111"/>
                      <a:pt x="112" y="112"/>
                      <a:pt x="112" y="112"/>
                    </a:cubicBezTo>
                    <a:cubicBezTo>
                      <a:pt x="113" y="113"/>
                      <a:pt x="113" y="113"/>
                      <a:pt x="113" y="114"/>
                    </a:cubicBezTo>
                    <a:cubicBezTo>
                      <a:pt x="113" y="115"/>
                      <a:pt x="114" y="116"/>
                      <a:pt x="115" y="116"/>
                    </a:cubicBezTo>
                    <a:cubicBezTo>
                      <a:pt x="116" y="116"/>
                      <a:pt x="117" y="116"/>
                      <a:pt x="118" y="116"/>
                    </a:cubicBezTo>
                    <a:cubicBezTo>
                      <a:pt x="119" y="116"/>
                      <a:pt x="120" y="116"/>
                      <a:pt x="122" y="116"/>
                    </a:cubicBezTo>
                    <a:cubicBezTo>
                      <a:pt x="123" y="116"/>
                      <a:pt x="123" y="115"/>
                      <a:pt x="123" y="114"/>
                    </a:cubicBezTo>
                    <a:cubicBezTo>
                      <a:pt x="123" y="113"/>
                      <a:pt x="123" y="113"/>
                      <a:pt x="122" y="112"/>
                    </a:cubicBezTo>
                    <a:cubicBezTo>
                      <a:pt x="122" y="112"/>
                      <a:pt x="122" y="111"/>
                      <a:pt x="122" y="111"/>
                    </a:cubicBezTo>
                    <a:cubicBezTo>
                      <a:pt x="122" y="109"/>
                      <a:pt x="121" y="109"/>
                      <a:pt x="120" y="109"/>
                    </a:cubicBezTo>
                    <a:cubicBezTo>
                      <a:pt x="119" y="109"/>
                      <a:pt x="118" y="109"/>
                      <a:pt x="117" y="109"/>
                    </a:cubicBezTo>
                    <a:cubicBezTo>
                      <a:pt x="116" y="109"/>
                      <a:pt x="114" y="109"/>
                      <a:pt x="113" y="109"/>
                    </a:cubicBezTo>
                    <a:close/>
                    <a:moveTo>
                      <a:pt x="119" y="119"/>
                    </a:moveTo>
                    <a:cubicBezTo>
                      <a:pt x="118" y="119"/>
                      <a:pt x="117" y="120"/>
                      <a:pt x="118" y="121"/>
                    </a:cubicBezTo>
                    <a:cubicBezTo>
                      <a:pt x="118" y="122"/>
                      <a:pt x="118" y="122"/>
                      <a:pt x="118" y="123"/>
                    </a:cubicBezTo>
                    <a:cubicBezTo>
                      <a:pt x="118" y="123"/>
                      <a:pt x="118" y="124"/>
                      <a:pt x="118" y="125"/>
                    </a:cubicBezTo>
                    <a:cubicBezTo>
                      <a:pt x="119" y="126"/>
                      <a:pt x="119" y="126"/>
                      <a:pt x="121" y="126"/>
                    </a:cubicBezTo>
                    <a:cubicBezTo>
                      <a:pt x="121" y="126"/>
                      <a:pt x="122" y="126"/>
                      <a:pt x="122" y="126"/>
                    </a:cubicBezTo>
                    <a:cubicBezTo>
                      <a:pt x="123" y="126"/>
                      <a:pt x="124" y="126"/>
                      <a:pt x="124" y="126"/>
                    </a:cubicBezTo>
                    <a:cubicBezTo>
                      <a:pt x="125" y="126"/>
                      <a:pt x="126" y="126"/>
                      <a:pt x="125" y="125"/>
                    </a:cubicBezTo>
                    <a:cubicBezTo>
                      <a:pt x="125" y="124"/>
                      <a:pt x="125" y="123"/>
                      <a:pt x="125" y="123"/>
                    </a:cubicBezTo>
                    <a:cubicBezTo>
                      <a:pt x="125" y="122"/>
                      <a:pt x="125" y="122"/>
                      <a:pt x="125" y="121"/>
                    </a:cubicBezTo>
                    <a:cubicBezTo>
                      <a:pt x="124" y="120"/>
                      <a:pt x="124" y="119"/>
                      <a:pt x="122" y="119"/>
                    </a:cubicBezTo>
                    <a:cubicBezTo>
                      <a:pt x="122" y="119"/>
                      <a:pt x="121" y="119"/>
                      <a:pt x="121" y="119"/>
                    </a:cubicBezTo>
                    <a:cubicBezTo>
                      <a:pt x="120" y="119"/>
                      <a:pt x="120" y="119"/>
                      <a:pt x="119" y="1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92" name="Freeform 5"/>
            <p:cNvSpPr/>
            <p:nvPr/>
          </p:nvSpPr>
          <p:spPr bwMode="auto">
            <a:xfrm>
              <a:off x="16794" y="4684"/>
              <a:ext cx="880" cy="1068"/>
            </a:xfrm>
            <a:custGeom>
              <a:avLst/>
              <a:gdLst>
                <a:gd name="T0" fmla="*/ 70 w 504"/>
                <a:gd name="T1" fmla="*/ 215 h 516"/>
                <a:gd name="T2" fmla="*/ 81 w 504"/>
                <a:gd name="T3" fmla="*/ 187 h 516"/>
                <a:gd name="T4" fmla="*/ 87 w 504"/>
                <a:gd name="T5" fmla="*/ 165 h 516"/>
                <a:gd name="T6" fmla="*/ 92 w 504"/>
                <a:gd name="T7" fmla="*/ 131 h 516"/>
                <a:gd name="T8" fmla="*/ 107 w 504"/>
                <a:gd name="T9" fmla="*/ 94 h 516"/>
                <a:gd name="T10" fmla="*/ 129 w 504"/>
                <a:gd name="T11" fmla="*/ 60 h 516"/>
                <a:gd name="T12" fmla="*/ 167 w 504"/>
                <a:gd name="T13" fmla="*/ 26 h 516"/>
                <a:gd name="T14" fmla="*/ 210 w 504"/>
                <a:gd name="T15" fmla="*/ 7 h 516"/>
                <a:gd name="T16" fmla="*/ 262 w 504"/>
                <a:gd name="T17" fmla="*/ 0 h 516"/>
                <a:gd name="T18" fmla="*/ 317 w 504"/>
                <a:gd name="T19" fmla="*/ 6 h 516"/>
                <a:gd name="T20" fmla="*/ 368 w 504"/>
                <a:gd name="T21" fmla="*/ 26 h 516"/>
                <a:gd name="T22" fmla="*/ 399 w 504"/>
                <a:gd name="T23" fmla="*/ 51 h 516"/>
                <a:gd name="T24" fmla="*/ 423 w 504"/>
                <a:gd name="T25" fmla="*/ 87 h 516"/>
                <a:gd name="T26" fmla="*/ 436 w 504"/>
                <a:gd name="T27" fmla="*/ 126 h 516"/>
                <a:gd name="T28" fmla="*/ 444 w 504"/>
                <a:gd name="T29" fmla="*/ 168 h 516"/>
                <a:gd name="T30" fmla="*/ 458 w 504"/>
                <a:gd name="T31" fmla="*/ 197 h 516"/>
                <a:gd name="T32" fmla="*/ 459 w 504"/>
                <a:gd name="T33" fmla="*/ 219 h 516"/>
                <a:gd name="T34" fmla="*/ 463 w 504"/>
                <a:gd name="T35" fmla="*/ 246 h 516"/>
                <a:gd name="T36" fmla="*/ 489 w 504"/>
                <a:gd name="T37" fmla="*/ 293 h 516"/>
                <a:gd name="T38" fmla="*/ 501 w 504"/>
                <a:gd name="T39" fmla="*/ 331 h 516"/>
                <a:gd name="T40" fmla="*/ 501 w 504"/>
                <a:gd name="T41" fmla="*/ 372 h 516"/>
                <a:gd name="T42" fmla="*/ 493 w 504"/>
                <a:gd name="T43" fmla="*/ 396 h 516"/>
                <a:gd name="T44" fmla="*/ 482 w 504"/>
                <a:gd name="T45" fmla="*/ 403 h 516"/>
                <a:gd name="T46" fmla="*/ 471 w 504"/>
                <a:gd name="T47" fmla="*/ 397 h 516"/>
                <a:gd name="T48" fmla="*/ 455 w 504"/>
                <a:gd name="T49" fmla="*/ 368 h 516"/>
                <a:gd name="T50" fmla="*/ 444 w 504"/>
                <a:gd name="T51" fmla="*/ 388 h 516"/>
                <a:gd name="T52" fmla="*/ 421 w 504"/>
                <a:gd name="T53" fmla="*/ 427 h 516"/>
                <a:gd name="T54" fmla="*/ 442 w 504"/>
                <a:gd name="T55" fmla="*/ 448 h 516"/>
                <a:gd name="T56" fmla="*/ 460 w 504"/>
                <a:gd name="T57" fmla="*/ 467 h 516"/>
                <a:gd name="T58" fmla="*/ 460 w 504"/>
                <a:gd name="T59" fmla="*/ 481 h 516"/>
                <a:gd name="T60" fmla="*/ 448 w 504"/>
                <a:gd name="T61" fmla="*/ 496 h 516"/>
                <a:gd name="T62" fmla="*/ 419 w 504"/>
                <a:gd name="T63" fmla="*/ 508 h 516"/>
                <a:gd name="T64" fmla="*/ 372 w 504"/>
                <a:gd name="T65" fmla="*/ 513 h 516"/>
                <a:gd name="T66" fmla="*/ 317 w 504"/>
                <a:gd name="T67" fmla="*/ 506 h 516"/>
                <a:gd name="T68" fmla="*/ 276 w 504"/>
                <a:gd name="T69" fmla="*/ 494 h 516"/>
                <a:gd name="T70" fmla="*/ 248 w 504"/>
                <a:gd name="T71" fmla="*/ 495 h 516"/>
                <a:gd name="T72" fmla="*/ 209 w 504"/>
                <a:gd name="T73" fmla="*/ 512 h 516"/>
                <a:gd name="T74" fmla="*/ 172 w 504"/>
                <a:gd name="T75" fmla="*/ 516 h 516"/>
                <a:gd name="T76" fmla="*/ 110 w 504"/>
                <a:gd name="T77" fmla="*/ 512 h 516"/>
                <a:gd name="T78" fmla="*/ 74 w 504"/>
                <a:gd name="T79" fmla="*/ 499 h 516"/>
                <a:gd name="T80" fmla="*/ 63 w 504"/>
                <a:gd name="T81" fmla="*/ 487 h 516"/>
                <a:gd name="T82" fmla="*/ 61 w 504"/>
                <a:gd name="T83" fmla="*/ 471 h 516"/>
                <a:gd name="T84" fmla="*/ 66 w 504"/>
                <a:gd name="T85" fmla="*/ 454 h 516"/>
                <a:gd name="T86" fmla="*/ 80 w 504"/>
                <a:gd name="T87" fmla="*/ 444 h 516"/>
                <a:gd name="T88" fmla="*/ 103 w 504"/>
                <a:gd name="T89" fmla="*/ 439 h 516"/>
                <a:gd name="T90" fmla="*/ 96 w 504"/>
                <a:gd name="T91" fmla="*/ 430 h 516"/>
                <a:gd name="T92" fmla="*/ 69 w 504"/>
                <a:gd name="T93" fmla="*/ 400 h 516"/>
                <a:gd name="T94" fmla="*/ 55 w 504"/>
                <a:gd name="T95" fmla="*/ 368 h 516"/>
                <a:gd name="T96" fmla="*/ 50 w 504"/>
                <a:gd name="T97" fmla="*/ 361 h 516"/>
                <a:gd name="T98" fmla="*/ 42 w 504"/>
                <a:gd name="T99" fmla="*/ 376 h 516"/>
                <a:gd name="T100" fmla="*/ 22 w 504"/>
                <a:gd name="T101" fmla="*/ 395 h 516"/>
                <a:gd name="T102" fmla="*/ 8 w 504"/>
                <a:gd name="T103" fmla="*/ 396 h 516"/>
                <a:gd name="T104" fmla="*/ 1 w 504"/>
                <a:gd name="T105" fmla="*/ 374 h 516"/>
                <a:gd name="T106" fmla="*/ 3 w 504"/>
                <a:gd name="T107" fmla="*/ 332 h 516"/>
                <a:gd name="T108" fmla="*/ 18 w 504"/>
                <a:gd name="T109" fmla="*/ 293 h 516"/>
                <a:gd name="T110" fmla="*/ 46 w 504"/>
                <a:gd name="T111" fmla="*/ 254 h 516"/>
                <a:gd name="T112" fmla="*/ 72 w 504"/>
                <a:gd name="T113" fmla="*/ 232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04" h="516">
                  <a:moveTo>
                    <a:pt x="72" y="232"/>
                  </a:moveTo>
                  <a:lnTo>
                    <a:pt x="71" y="229"/>
                  </a:lnTo>
                  <a:lnTo>
                    <a:pt x="70" y="225"/>
                  </a:lnTo>
                  <a:lnTo>
                    <a:pt x="70" y="223"/>
                  </a:lnTo>
                  <a:lnTo>
                    <a:pt x="70" y="221"/>
                  </a:lnTo>
                  <a:lnTo>
                    <a:pt x="70" y="217"/>
                  </a:lnTo>
                  <a:lnTo>
                    <a:pt x="70" y="215"/>
                  </a:lnTo>
                  <a:lnTo>
                    <a:pt x="71" y="211"/>
                  </a:lnTo>
                  <a:lnTo>
                    <a:pt x="72" y="207"/>
                  </a:lnTo>
                  <a:lnTo>
                    <a:pt x="73" y="203"/>
                  </a:lnTo>
                  <a:lnTo>
                    <a:pt x="74" y="199"/>
                  </a:lnTo>
                  <a:lnTo>
                    <a:pt x="78" y="195"/>
                  </a:lnTo>
                  <a:lnTo>
                    <a:pt x="81" y="190"/>
                  </a:lnTo>
                  <a:lnTo>
                    <a:pt x="81" y="187"/>
                  </a:lnTo>
                  <a:lnTo>
                    <a:pt x="81" y="184"/>
                  </a:lnTo>
                  <a:lnTo>
                    <a:pt x="81" y="180"/>
                  </a:lnTo>
                  <a:lnTo>
                    <a:pt x="83" y="176"/>
                  </a:lnTo>
                  <a:lnTo>
                    <a:pt x="84" y="171"/>
                  </a:lnTo>
                  <a:lnTo>
                    <a:pt x="85" y="169"/>
                  </a:lnTo>
                  <a:lnTo>
                    <a:pt x="86" y="167"/>
                  </a:lnTo>
                  <a:lnTo>
                    <a:pt x="87" y="165"/>
                  </a:lnTo>
                  <a:lnTo>
                    <a:pt x="89" y="163"/>
                  </a:lnTo>
                  <a:lnTo>
                    <a:pt x="89" y="159"/>
                  </a:lnTo>
                  <a:lnTo>
                    <a:pt x="89" y="156"/>
                  </a:lnTo>
                  <a:lnTo>
                    <a:pt x="89" y="151"/>
                  </a:lnTo>
                  <a:lnTo>
                    <a:pt x="90" y="146"/>
                  </a:lnTo>
                  <a:lnTo>
                    <a:pt x="91" y="140"/>
                  </a:lnTo>
                  <a:lnTo>
                    <a:pt x="92" y="131"/>
                  </a:lnTo>
                  <a:lnTo>
                    <a:pt x="94" y="123"/>
                  </a:lnTo>
                  <a:lnTo>
                    <a:pt x="96" y="119"/>
                  </a:lnTo>
                  <a:lnTo>
                    <a:pt x="98" y="114"/>
                  </a:lnTo>
                  <a:lnTo>
                    <a:pt x="99" y="109"/>
                  </a:lnTo>
                  <a:lnTo>
                    <a:pt x="102" y="104"/>
                  </a:lnTo>
                  <a:lnTo>
                    <a:pt x="105" y="99"/>
                  </a:lnTo>
                  <a:lnTo>
                    <a:pt x="107" y="94"/>
                  </a:lnTo>
                  <a:lnTo>
                    <a:pt x="110" y="89"/>
                  </a:lnTo>
                  <a:lnTo>
                    <a:pt x="114" y="83"/>
                  </a:lnTo>
                  <a:lnTo>
                    <a:pt x="115" y="80"/>
                  </a:lnTo>
                  <a:lnTo>
                    <a:pt x="117" y="77"/>
                  </a:lnTo>
                  <a:lnTo>
                    <a:pt x="121" y="72"/>
                  </a:lnTo>
                  <a:lnTo>
                    <a:pt x="125" y="66"/>
                  </a:lnTo>
                  <a:lnTo>
                    <a:pt x="129" y="60"/>
                  </a:lnTo>
                  <a:lnTo>
                    <a:pt x="135" y="54"/>
                  </a:lnTo>
                  <a:lnTo>
                    <a:pt x="140" y="49"/>
                  </a:lnTo>
                  <a:lnTo>
                    <a:pt x="145" y="44"/>
                  </a:lnTo>
                  <a:lnTo>
                    <a:pt x="152" y="38"/>
                  </a:lnTo>
                  <a:lnTo>
                    <a:pt x="156" y="33"/>
                  </a:lnTo>
                  <a:lnTo>
                    <a:pt x="162" y="29"/>
                  </a:lnTo>
                  <a:lnTo>
                    <a:pt x="167" y="26"/>
                  </a:lnTo>
                  <a:lnTo>
                    <a:pt x="172" y="22"/>
                  </a:lnTo>
                  <a:lnTo>
                    <a:pt x="178" y="19"/>
                  </a:lnTo>
                  <a:lnTo>
                    <a:pt x="184" y="17"/>
                  </a:lnTo>
                  <a:lnTo>
                    <a:pt x="191" y="14"/>
                  </a:lnTo>
                  <a:lnTo>
                    <a:pt x="197" y="12"/>
                  </a:lnTo>
                  <a:lnTo>
                    <a:pt x="204" y="9"/>
                  </a:lnTo>
                  <a:lnTo>
                    <a:pt x="210" y="7"/>
                  </a:lnTo>
                  <a:lnTo>
                    <a:pt x="217" y="5"/>
                  </a:lnTo>
                  <a:lnTo>
                    <a:pt x="225" y="4"/>
                  </a:lnTo>
                  <a:lnTo>
                    <a:pt x="232" y="2"/>
                  </a:lnTo>
                  <a:lnTo>
                    <a:pt x="240" y="2"/>
                  </a:lnTo>
                  <a:lnTo>
                    <a:pt x="248" y="1"/>
                  </a:lnTo>
                  <a:lnTo>
                    <a:pt x="255" y="0"/>
                  </a:lnTo>
                  <a:lnTo>
                    <a:pt x="262" y="0"/>
                  </a:lnTo>
                  <a:lnTo>
                    <a:pt x="270" y="0"/>
                  </a:lnTo>
                  <a:lnTo>
                    <a:pt x="279" y="0"/>
                  </a:lnTo>
                  <a:lnTo>
                    <a:pt x="286" y="1"/>
                  </a:lnTo>
                  <a:lnTo>
                    <a:pt x="294" y="2"/>
                  </a:lnTo>
                  <a:lnTo>
                    <a:pt x="301" y="3"/>
                  </a:lnTo>
                  <a:lnTo>
                    <a:pt x="309" y="4"/>
                  </a:lnTo>
                  <a:lnTo>
                    <a:pt x="317" y="6"/>
                  </a:lnTo>
                  <a:lnTo>
                    <a:pt x="324" y="8"/>
                  </a:lnTo>
                  <a:lnTo>
                    <a:pt x="333" y="10"/>
                  </a:lnTo>
                  <a:lnTo>
                    <a:pt x="340" y="13"/>
                  </a:lnTo>
                  <a:lnTo>
                    <a:pt x="347" y="16"/>
                  </a:lnTo>
                  <a:lnTo>
                    <a:pt x="354" y="19"/>
                  </a:lnTo>
                  <a:lnTo>
                    <a:pt x="361" y="23"/>
                  </a:lnTo>
                  <a:lnTo>
                    <a:pt x="368" y="26"/>
                  </a:lnTo>
                  <a:lnTo>
                    <a:pt x="374" y="30"/>
                  </a:lnTo>
                  <a:lnTo>
                    <a:pt x="380" y="34"/>
                  </a:lnTo>
                  <a:lnTo>
                    <a:pt x="382" y="37"/>
                  </a:lnTo>
                  <a:lnTo>
                    <a:pt x="385" y="39"/>
                  </a:lnTo>
                  <a:lnTo>
                    <a:pt x="391" y="43"/>
                  </a:lnTo>
                  <a:lnTo>
                    <a:pt x="395" y="47"/>
                  </a:lnTo>
                  <a:lnTo>
                    <a:pt x="399" y="51"/>
                  </a:lnTo>
                  <a:lnTo>
                    <a:pt x="403" y="56"/>
                  </a:lnTo>
                  <a:lnTo>
                    <a:pt x="407" y="62"/>
                  </a:lnTo>
                  <a:lnTo>
                    <a:pt x="411" y="66"/>
                  </a:lnTo>
                  <a:lnTo>
                    <a:pt x="414" y="72"/>
                  </a:lnTo>
                  <a:lnTo>
                    <a:pt x="416" y="76"/>
                  </a:lnTo>
                  <a:lnTo>
                    <a:pt x="420" y="81"/>
                  </a:lnTo>
                  <a:lnTo>
                    <a:pt x="423" y="87"/>
                  </a:lnTo>
                  <a:lnTo>
                    <a:pt x="427" y="96"/>
                  </a:lnTo>
                  <a:lnTo>
                    <a:pt x="429" y="101"/>
                  </a:lnTo>
                  <a:lnTo>
                    <a:pt x="431" y="106"/>
                  </a:lnTo>
                  <a:lnTo>
                    <a:pt x="432" y="112"/>
                  </a:lnTo>
                  <a:lnTo>
                    <a:pt x="434" y="117"/>
                  </a:lnTo>
                  <a:lnTo>
                    <a:pt x="435" y="121"/>
                  </a:lnTo>
                  <a:lnTo>
                    <a:pt x="436" y="126"/>
                  </a:lnTo>
                  <a:lnTo>
                    <a:pt x="439" y="134"/>
                  </a:lnTo>
                  <a:lnTo>
                    <a:pt x="440" y="143"/>
                  </a:lnTo>
                  <a:lnTo>
                    <a:pt x="441" y="150"/>
                  </a:lnTo>
                  <a:lnTo>
                    <a:pt x="442" y="156"/>
                  </a:lnTo>
                  <a:lnTo>
                    <a:pt x="443" y="165"/>
                  </a:lnTo>
                  <a:lnTo>
                    <a:pt x="443" y="167"/>
                  </a:lnTo>
                  <a:lnTo>
                    <a:pt x="444" y="168"/>
                  </a:lnTo>
                  <a:lnTo>
                    <a:pt x="448" y="173"/>
                  </a:lnTo>
                  <a:lnTo>
                    <a:pt x="450" y="176"/>
                  </a:lnTo>
                  <a:lnTo>
                    <a:pt x="452" y="179"/>
                  </a:lnTo>
                  <a:lnTo>
                    <a:pt x="454" y="183"/>
                  </a:lnTo>
                  <a:lnTo>
                    <a:pt x="455" y="188"/>
                  </a:lnTo>
                  <a:lnTo>
                    <a:pt x="457" y="192"/>
                  </a:lnTo>
                  <a:lnTo>
                    <a:pt x="458" y="197"/>
                  </a:lnTo>
                  <a:lnTo>
                    <a:pt x="459" y="202"/>
                  </a:lnTo>
                  <a:lnTo>
                    <a:pt x="459" y="204"/>
                  </a:lnTo>
                  <a:lnTo>
                    <a:pt x="460" y="207"/>
                  </a:lnTo>
                  <a:lnTo>
                    <a:pt x="460" y="210"/>
                  </a:lnTo>
                  <a:lnTo>
                    <a:pt x="459" y="213"/>
                  </a:lnTo>
                  <a:lnTo>
                    <a:pt x="459" y="216"/>
                  </a:lnTo>
                  <a:lnTo>
                    <a:pt x="459" y="219"/>
                  </a:lnTo>
                  <a:lnTo>
                    <a:pt x="457" y="225"/>
                  </a:lnTo>
                  <a:lnTo>
                    <a:pt x="456" y="228"/>
                  </a:lnTo>
                  <a:lnTo>
                    <a:pt x="455" y="231"/>
                  </a:lnTo>
                  <a:lnTo>
                    <a:pt x="455" y="232"/>
                  </a:lnTo>
                  <a:lnTo>
                    <a:pt x="455" y="233"/>
                  </a:lnTo>
                  <a:lnTo>
                    <a:pt x="457" y="236"/>
                  </a:lnTo>
                  <a:lnTo>
                    <a:pt x="463" y="246"/>
                  </a:lnTo>
                  <a:lnTo>
                    <a:pt x="468" y="253"/>
                  </a:lnTo>
                  <a:lnTo>
                    <a:pt x="471" y="258"/>
                  </a:lnTo>
                  <a:lnTo>
                    <a:pt x="475" y="265"/>
                  </a:lnTo>
                  <a:lnTo>
                    <a:pt x="478" y="271"/>
                  </a:lnTo>
                  <a:lnTo>
                    <a:pt x="482" y="277"/>
                  </a:lnTo>
                  <a:lnTo>
                    <a:pt x="485" y="285"/>
                  </a:lnTo>
                  <a:lnTo>
                    <a:pt x="489" y="293"/>
                  </a:lnTo>
                  <a:lnTo>
                    <a:pt x="491" y="298"/>
                  </a:lnTo>
                  <a:lnTo>
                    <a:pt x="493" y="303"/>
                  </a:lnTo>
                  <a:lnTo>
                    <a:pt x="495" y="309"/>
                  </a:lnTo>
                  <a:lnTo>
                    <a:pt x="496" y="313"/>
                  </a:lnTo>
                  <a:lnTo>
                    <a:pt x="498" y="318"/>
                  </a:lnTo>
                  <a:lnTo>
                    <a:pt x="499" y="323"/>
                  </a:lnTo>
                  <a:lnTo>
                    <a:pt x="501" y="331"/>
                  </a:lnTo>
                  <a:lnTo>
                    <a:pt x="503" y="341"/>
                  </a:lnTo>
                  <a:lnTo>
                    <a:pt x="504" y="349"/>
                  </a:lnTo>
                  <a:lnTo>
                    <a:pt x="504" y="354"/>
                  </a:lnTo>
                  <a:lnTo>
                    <a:pt x="504" y="357"/>
                  </a:lnTo>
                  <a:lnTo>
                    <a:pt x="504" y="361"/>
                  </a:lnTo>
                  <a:lnTo>
                    <a:pt x="503" y="365"/>
                  </a:lnTo>
                  <a:lnTo>
                    <a:pt x="501" y="372"/>
                  </a:lnTo>
                  <a:lnTo>
                    <a:pt x="500" y="378"/>
                  </a:lnTo>
                  <a:lnTo>
                    <a:pt x="498" y="385"/>
                  </a:lnTo>
                  <a:lnTo>
                    <a:pt x="498" y="387"/>
                  </a:lnTo>
                  <a:lnTo>
                    <a:pt x="496" y="390"/>
                  </a:lnTo>
                  <a:lnTo>
                    <a:pt x="495" y="392"/>
                  </a:lnTo>
                  <a:lnTo>
                    <a:pt x="494" y="394"/>
                  </a:lnTo>
                  <a:lnTo>
                    <a:pt x="493" y="396"/>
                  </a:lnTo>
                  <a:lnTo>
                    <a:pt x="491" y="398"/>
                  </a:lnTo>
                  <a:lnTo>
                    <a:pt x="490" y="399"/>
                  </a:lnTo>
                  <a:lnTo>
                    <a:pt x="488" y="401"/>
                  </a:lnTo>
                  <a:lnTo>
                    <a:pt x="486" y="401"/>
                  </a:lnTo>
                  <a:lnTo>
                    <a:pt x="485" y="402"/>
                  </a:lnTo>
                  <a:lnTo>
                    <a:pt x="483" y="403"/>
                  </a:lnTo>
                  <a:lnTo>
                    <a:pt x="482" y="403"/>
                  </a:lnTo>
                  <a:lnTo>
                    <a:pt x="481" y="403"/>
                  </a:lnTo>
                  <a:lnTo>
                    <a:pt x="480" y="402"/>
                  </a:lnTo>
                  <a:lnTo>
                    <a:pt x="477" y="401"/>
                  </a:lnTo>
                  <a:lnTo>
                    <a:pt x="476" y="400"/>
                  </a:lnTo>
                  <a:lnTo>
                    <a:pt x="475" y="399"/>
                  </a:lnTo>
                  <a:lnTo>
                    <a:pt x="473" y="398"/>
                  </a:lnTo>
                  <a:lnTo>
                    <a:pt x="471" y="397"/>
                  </a:lnTo>
                  <a:lnTo>
                    <a:pt x="469" y="394"/>
                  </a:lnTo>
                  <a:lnTo>
                    <a:pt x="467" y="391"/>
                  </a:lnTo>
                  <a:lnTo>
                    <a:pt x="465" y="387"/>
                  </a:lnTo>
                  <a:lnTo>
                    <a:pt x="462" y="384"/>
                  </a:lnTo>
                  <a:lnTo>
                    <a:pt x="461" y="380"/>
                  </a:lnTo>
                  <a:lnTo>
                    <a:pt x="458" y="374"/>
                  </a:lnTo>
                  <a:lnTo>
                    <a:pt x="455" y="368"/>
                  </a:lnTo>
                  <a:lnTo>
                    <a:pt x="454" y="368"/>
                  </a:lnTo>
                  <a:lnTo>
                    <a:pt x="454" y="368"/>
                  </a:lnTo>
                  <a:lnTo>
                    <a:pt x="452" y="369"/>
                  </a:lnTo>
                  <a:lnTo>
                    <a:pt x="452" y="370"/>
                  </a:lnTo>
                  <a:lnTo>
                    <a:pt x="450" y="372"/>
                  </a:lnTo>
                  <a:lnTo>
                    <a:pt x="448" y="378"/>
                  </a:lnTo>
                  <a:lnTo>
                    <a:pt x="444" y="388"/>
                  </a:lnTo>
                  <a:lnTo>
                    <a:pt x="440" y="398"/>
                  </a:lnTo>
                  <a:lnTo>
                    <a:pt x="437" y="403"/>
                  </a:lnTo>
                  <a:lnTo>
                    <a:pt x="433" y="409"/>
                  </a:lnTo>
                  <a:lnTo>
                    <a:pt x="429" y="415"/>
                  </a:lnTo>
                  <a:lnTo>
                    <a:pt x="425" y="421"/>
                  </a:lnTo>
                  <a:lnTo>
                    <a:pt x="423" y="424"/>
                  </a:lnTo>
                  <a:lnTo>
                    <a:pt x="421" y="427"/>
                  </a:lnTo>
                  <a:lnTo>
                    <a:pt x="414" y="434"/>
                  </a:lnTo>
                  <a:lnTo>
                    <a:pt x="414" y="434"/>
                  </a:lnTo>
                  <a:lnTo>
                    <a:pt x="415" y="435"/>
                  </a:lnTo>
                  <a:lnTo>
                    <a:pt x="419" y="437"/>
                  </a:lnTo>
                  <a:lnTo>
                    <a:pt x="431" y="442"/>
                  </a:lnTo>
                  <a:lnTo>
                    <a:pt x="437" y="446"/>
                  </a:lnTo>
                  <a:lnTo>
                    <a:pt x="442" y="448"/>
                  </a:lnTo>
                  <a:lnTo>
                    <a:pt x="448" y="452"/>
                  </a:lnTo>
                  <a:lnTo>
                    <a:pt x="452" y="456"/>
                  </a:lnTo>
                  <a:lnTo>
                    <a:pt x="455" y="459"/>
                  </a:lnTo>
                  <a:lnTo>
                    <a:pt x="456" y="461"/>
                  </a:lnTo>
                  <a:lnTo>
                    <a:pt x="458" y="463"/>
                  </a:lnTo>
                  <a:lnTo>
                    <a:pt x="459" y="465"/>
                  </a:lnTo>
                  <a:lnTo>
                    <a:pt x="460" y="467"/>
                  </a:lnTo>
                  <a:lnTo>
                    <a:pt x="461" y="470"/>
                  </a:lnTo>
                  <a:lnTo>
                    <a:pt x="461" y="472"/>
                  </a:lnTo>
                  <a:lnTo>
                    <a:pt x="462" y="475"/>
                  </a:lnTo>
                  <a:lnTo>
                    <a:pt x="461" y="476"/>
                  </a:lnTo>
                  <a:lnTo>
                    <a:pt x="461" y="478"/>
                  </a:lnTo>
                  <a:lnTo>
                    <a:pt x="461" y="480"/>
                  </a:lnTo>
                  <a:lnTo>
                    <a:pt x="460" y="481"/>
                  </a:lnTo>
                  <a:lnTo>
                    <a:pt x="460" y="484"/>
                  </a:lnTo>
                  <a:lnTo>
                    <a:pt x="459" y="485"/>
                  </a:lnTo>
                  <a:lnTo>
                    <a:pt x="457" y="488"/>
                  </a:lnTo>
                  <a:lnTo>
                    <a:pt x="455" y="491"/>
                  </a:lnTo>
                  <a:lnTo>
                    <a:pt x="453" y="492"/>
                  </a:lnTo>
                  <a:lnTo>
                    <a:pt x="452" y="494"/>
                  </a:lnTo>
                  <a:lnTo>
                    <a:pt x="448" y="496"/>
                  </a:lnTo>
                  <a:lnTo>
                    <a:pt x="443" y="498"/>
                  </a:lnTo>
                  <a:lnTo>
                    <a:pt x="439" y="500"/>
                  </a:lnTo>
                  <a:lnTo>
                    <a:pt x="435" y="502"/>
                  </a:lnTo>
                  <a:lnTo>
                    <a:pt x="430" y="504"/>
                  </a:lnTo>
                  <a:lnTo>
                    <a:pt x="427" y="505"/>
                  </a:lnTo>
                  <a:lnTo>
                    <a:pt x="425" y="506"/>
                  </a:lnTo>
                  <a:lnTo>
                    <a:pt x="419" y="508"/>
                  </a:lnTo>
                  <a:lnTo>
                    <a:pt x="413" y="509"/>
                  </a:lnTo>
                  <a:lnTo>
                    <a:pt x="407" y="511"/>
                  </a:lnTo>
                  <a:lnTo>
                    <a:pt x="400" y="512"/>
                  </a:lnTo>
                  <a:lnTo>
                    <a:pt x="394" y="512"/>
                  </a:lnTo>
                  <a:lnTo>
                    <a:pt x="386" y="513"/>
                  </a:lnTo>
                  <a:lnTo>
                    <a:pt x="379" y="513"/>
                  </a:lnTo>
                  <a:lnTo>
                    <a:pt x="372" y="513"/>
                  </a:lnTo>
                  <a:lnTo>
                    <a:pt x="365" y="513"/>
                  </a:lnTo>
                  <a:lnTo>
                    <a:pt x="356" y="512"/>
                  </a:lnTo>
                  <a:lnTo>
                    <a:pt x="349" y="512"/>
                  </a:lnTo>
                  <a:lnTo>
                    <a:pt x="342" y="511"/>
                  </a:lnTo>
                  <a:lnTo>
                    <a:pt x="334" y="510"/>
                  </a:lnTo>
                  <a:lnTo>
                    <a:pt x="325" y="509"/>
                  </a:lnTo>
                  <a:lnTo>
                    <a:pt x="317" y="506"/>
                  </a:lnTo>
                  <a:lnTo>
                    <a:pt x="310" y="504"/>
                  </a:lnTo>
                  <a:lnTo>
                    <a:pt x="301" y="502"/>
                  </a:lnTo>
                  <a:lnTo>
                    <a:pt x="294" y="500"/>
                  </a:lnTo>
                  <a:lnTo>
                    <a:pt x="286" y="497"/>
                  </a:lnTo>
                  <a:lnTo>
                    <a:pt x="282" y="496"/>
                  </a:lnTo>
                  <a:lnTo>
                    <a:pt x="279" y="495"/>
                  </a:lnTo>
                  <a:lnTo>
                    <a:pt x="276" y="494"/>
                  </a:lnTo>
                  <a:lnTo>
                    <a:pt x="273" y="493"/>
                  </a:lnTo>
                  <a:lnTo>
                    <a:pt x="270" y="493"/>
                  </a:lnTo>
                  <a:lnTo>
                    <a:pt x="267" y="493"/>
                  </a:lnTo>
                  <a:lnTo>
                    <a:pt x="260" y="493"/>
                  </a:lnTo>
                  <a:lnTo>
                    <a:pt x="256" y="492"/>
                  </a:lnTo>
                  <a:lnTo>
                    <a:pt x="251" y="492"/>
                  </a:lnTo>
                  <a:lnTo>
                    <a:pt x="248" y="495"/>
                  </a:lnTo>
                  <a:lnTo>
                    <a:pt x="243" y="497"/>
                  </a:lnTo>
                  <a:lnTo>
                    <a:pt x="238" y="500"/>
                  </a:lnTo>
                  <a:lnTo>
                    <a:pt x="232" y="503"/>
                  </a:lnTo>
                  <a:lnTo>
                    <a:pt x="228" y="505"/>
                  </a:lnTo>
                  <a:lnTo>
                    <a:pt x="224" y="508"/>
                  </a:lnTo>
                  <a:lnTo>
                    <a:pt x="214" y="511"/>
                  </a:lnTo>
                  <a:lnTo>
                    <a:pt x="209" y="512"/>
                  </a:lnTo>
                  <a:lnTo>
                    <a:pt x="205" y="514"/>
                  </a:lnTo>
                  <a:lnTo>
                    <a:pt x="198" y="515"/>
                  </a:lnTo>
                  <a:lnTo>
                    <a:pt x="193" y="515"/>
                  </a:lnTo>
                  <a:lnTo>
                    <a:pt x="188" y="516"/>
                  </a:lnTo>
                  <a:lnTo>
                    <a:pt x="183" y="516"/>
                  </a:lnTo>
                  <a:lnTo>
                    <a:pt x="178" y="516"/>
                  </a:lnTo>
                  <a:lnTo>
                    <a:pt x="172" y="516"/>
                  </a:lnTo>
                  <a:lnTo>
                    <a:pt x="167" y="516"/>
                  </a:lnTo>
                  <a:lnTo>
                    <a:pt x="154" y="516"/>
                  </a:lnTo>
                  <a:lnTo>
                    <a:pt x="141" y="516"/>
                  </a:lnTo>
                  <a:lnTo>
                    <a:pt x="128" y="515"/>
                  </a:lnTo>
                  <a:lnTo>
                    <a:pt x="122" y="514"/>
                  </a:lnTo>
                  <a:lnTo>
                    <a:pt x="116" y="513"/>
                  </a:lnTo>
                  <a:lnTo>
                    <a:pt x="110" y="512"/>
                  </a:lnTo>
                  <a:lnTo>
                    <a:pt x="103" y="511"/>
                  </a:lnTo>
                  <a:lnTo>
                    <a:pt x="98" y="509"/>
                  </a:lnTo>
                  <a:lnTo>
                    <a:pt x="92" y="508"/>
                  </a:lnTo>
                  <a:lnTo>
                    <a:pt x="87" y="505"/>
                  </a:lnTo>
                  <a:lnTo>
                    <a:pt x="83" y="503"/>
                  </a:lnTo>
                  <a:lnTo>
                    <a:pt x="78" y="501"/>
                  </a:lnTo>
                  <a:lnTo>
                    <a:pt x="74" y="499"/>
                  </a:lnTo>
                  <a:lnTo>
                    <a:pt x="70" y="496"/>
                  </a:lnTo>
                  <a:lnTo>
                    <a:pt x="69" y="495"/>
                  </a:lnTo>
                  <a:lnTo>
                    <a:pt x="67" y="493"/>
                  </a:lnTo>
                  <a:lnTo>
                    <a:pt x="66" y="492"/>
                  </a:lnTo>
                  <a:lnTo>
                    <a:pt x="64" y="490"/>
                  </a:lnTo>
                  <a:lnTo>
                    <a:pt x="63" y="489"/>
                  </a:lnTo>
                  <a:lnTo>
                    <a:pt x="63" y="487"/>
                  </a:lnTo>
                  <a:lnTo>
                    <a:pt x="61" y="484"/>
                  </a:lnTo>
                  <a:lnTo>
                    <a:pt x="61" y="481"/>
                  </a:lnTo>
                  <a:lnTo>
                    <a:pt x="60" y="479"/>
                  </a:lnTo>
                  <a:lnTo>
                    <a:pt x="60" y="477"/>
                  </a:lnTo>
                  <a:lnTo>
                    <a:pt x="61" y="475"/>
                  </a:lnTo>
                  <a:lnTo>
                    <a:pt x="61" y="473"/>
                  </a:lnTo>
                  <a:lnTo>
                    <a:pt x="61" y="471"/>
                  </a:lnTo>
                  <a:lnTo>
                    <a:pt x="61" y="470"/>
                  </a:lnTo>
                  <a:lnTo>
                    <a:pt x="61" y="467"/>
                  </a:lnTo>
                  <a:lnTo>
                    <a:pt x="62" y="465"/>
                  </a:lnTo>
                  <a:lnTo>
                    <a:pt x="63" y="462"/>
                  </a:lnTo>
                  <a:lnTo>
                    <a:pt x="63" y="460"/>
                  </a:lnTo>
                  <a:lnTo>
                    <a:pt x="65" y="456"/>
                  </a:lnTo>
                  <a:lnTo>
                    <a:pt x="66" y="454"/>
                  </a:lnTo>
                  <a:lnTo>
                    <a:pt x="67" y="453"/>
                  </a:lnTo>
                  <a:lnTo>
                    <a:pt x="69" y="450"/>
                  </a:lnTo>
                  <a:lnTo>
                    <a:pt x="71" y="449"/>
                  </a:lnTo>
                  <a:lnTo>
                    <a:pt x="73" y="448"/>
                  </a:lnTo>
                  <a:lnTo>
                    <a:pt x="74" y="446"/>
                  </a:lnTo>
                  <a:lnTo>
                    <a:pt x="78" y="446"/>
                  </a:lnTo>
                  <a:lnTo>
                    <a:pt x="80" y="444"/>
                  </a:lnTo>
                  <a:lnTo>
                    <a:pt x="83" y="443"/>
                  </a:lnTo>
                  <a:lnTo>
                    <a:pt x="86" y="442"/>
                  </a:lnTo>
                  <a:lnTo>
                    <a:pt x="89" y="441"/>
                  </a:lnTo>
                  <a:lnTo>
                    <a:pt x="92" y="440"/>
                  </a:lnTo>
                  <a:lnTo>
                    <a:pt x="95" y="440"/>
                  </a:lnTo>
                  <a:lnTo>
                    <a:pt x="99" y="439"/>
                  </a:lnTo>
                  <a:lnTo>
                    <a:pt x="103" y="439"/>
                  </a:lnTo>
                  <a:lnTo>
                    <a:pt x="105" y="439"/>
                  </a:lnTo>
                  <a:lnTo>
                    <a:pt x="105" y="439"/>
                  </a:lnTo>
                  <a:lnTo>
                    <a:pt x="106" y="438"/>
                  </a:lnTo>
                  <a:lnTo>
                    <a:pt x="106" y="438"/>
                  </a:lnTo>
                  <a:lnTo>
                    <a:pt x="105" y="437"/>
                  </a:lnTo>
                  <a:lnTo>
                    <a:pt x="102" y="436"/>
                  </a:lnTo>
                  <a:lnTo>
                    <a:pt x="96" y="430"/>
                  </a:lnTo>
                  <a:lnTo>
                    <a:pt x="93" y="427"/>
                  </a:lnTo>
                  <a:lnTo>
                    <a:pt x="89" y="423"/>
                  </a:lnTo>
                  <a:lnTo>
                    <a:pt x="84" y="419"/>
                  </a:lnTo>
                  <a:lnTo>
                    <a:pt x="80" y="414"/>
                  </a:lnTo>
                  <a:lnTo>
                    <a:pt x="74" y="407"/>
                  </a:lnTo>
                  <a:lnTo>
                    <a:pt x="72" y="403"/>
                  </a:lnTo>
                  <a:lnTo>
                    <a:pt x="69" y="400"/>
                  </a:lnTo>
                  <a:lnTo>
                    <a:pt x="67" y="396"/>
                  </a:lnTo>
                  <a:lnTo>
                    <a:pt x="65" y="392"/>
                  </a:lnTo>
                  <a:lnTo>
                    <a:pt x="62" y="388"/>
                  </a:lnTo>
                  <a:lnTo>
                    <a:pt x="60" y="382"/>
                  </a:lnTo>
                  <a:lnTo>
                    <a:pt x="58" y="378"/>
                  </a:lnTo>
                  <a:lnTo>
                    <a:pt x="56" y="372"/>
                  </a:lnTo>
                  <a:lnTo>
                    <a:pt x="55" y="368"/>
                  </a:lnTo>
                  <a:lnTo>
                    <a:pt x="53" y="361"/>
                  </a:lnTo>
                  <a:lnTo>
                    <a:pt x="53" y="361"/>
                  </a:lnTo>
                  <a:lnTo>
                    <a:pt x="53" y="361"/>
                  </a:lnTo>
                  <a:lnTo>
                    <a:pt x="52" y="361"/>
                  </a:lnTo>
                  <a:lnTo>
                    <a:pt x="52" y="361"/>
                  </a:lnTo>
                  <a:lnTo>
                    <a:pt x="51" y="361"/>
                  </a:lnTo>
                  <a:lnTo>
                    <a:pt x="50" y="361"/>
                  </a:lnTo>
                  <a:lnTo>
                    <a:pt x="50" y="362"/>
                  </a:lnTo>
                  <a:lnTo>
                    <a:pt x="50" y="364"/>
                  </a:lnTo>
                  <a:lnTo>
                    <a:pt x="49" y="365"/>
                  </a:lnTo>
                  <a:lnTo>
                    <a:pt x="48" y="367"/>
                  </a:lnTo>
                  <a:lnTo>
                    <a:pt x="45" y="371"/>
                  </a:lnTo>
                  <a:lnTo>
                    <a:pt x="44" y="374"/>
                  </a:lnTo>
                  <a:lnTo>
                    <a:pt x="42" y="376"/>
                  </a:lnTo>
                  <a:lnTo>
                    <a:pt x="39" y="379"/>
                  </a:lnTo>
                  <a:lnTo>
                    <a:pt x="37" y="382"/>
                  </a:lnTo>
                  <a:lnTo>
                    <a:pt x="34" y="386"/>
                  </a:lnTo>
                  <a:lnTo>
                    <a:pt x="31" y="389"/>
                  </a:lnTo>
                  <a:lnTo>
                    <a:pt x="28" y="391"/>
                  </a:lnTo>
                  <a:lnTo>
                    <a:pt x="25" y="393"/>
                  </a:lnTo>
                  <a:lnTo>
                    <a:pt x="22" y="395"/>
                  </a:lnTo>
                  <a:lnTo>
                    <a:pt x="18" y="397"/>
                  </a:lnTo>
                  <a:lnTo>
                    <a:pt x="14" y="398"/>
                  </a:lnTo>
                  <a:lnTo>
                    <a:pt x="10" y="398"/>
                  </a:lnTo>
                  <a:lnTo>
                    <a:pt x="10" y="398"/>
                  </a:lnTo>
                  <a:lnTo>
                    <a:pt x="9" y="398"/>
                  </a:lnTo>
                  <a:lnTo>
                    <a:pt x="8" y="398"/>
                  </a:lnTo>
                  <a:lnTo>
                    <a:pt x="8" y="396"/>
                  </a:lnTo>
                  <a:lnTo>
                    <a:pt x="7" y="395"/>
                  </a:lnTo>
                  <a:lnTo>
                    <a:pt x="5" y="392"/>
                  </a:lnTo>
                  <a:lnTo>
                    <a:pt x="4" y="390"/>
                  </a:lnTo>
                  <a:lnTo>
                    <a:pt x="3" y="387"/>
                  </a:lnTo>
                  <a:lnTo>
                    <a:pt x="3" y="384"/>
                  </a:lnTo>
                  <a:lnTo>
                    <a:pt x="2" y="381"/>
                  </a:lnTo>
                  <a:lnTo>
                    <a:pt x="1" y="374"/>
                  </a:lnTo>
                  <a:lnTo>
                    <a:pt x="0" y="370"/>
                  </a:lnTo>
                  <a:lnTo>
                    <a:pt x="0" y="367"/>
                  </a:lnTo>
                  <a:lnTo>
                    <a:pt x="0" y="357"/>
                  </a:lnTo>
                  <a:lnTo>
                    <a:pt x="1" y="348"/>
                  </a:lnTo>
                  <a:lnTo>
                    <a:pt x="2" y="343"/>
                  </a:lnTo>
                  <a:lnTo>
                    <a:pt x="3" y="338"/>
                  </a:lnTo>
                  <a:lnTo>
                    <a:pt x="3" y="332"/>
                  </a:lnTo>
                  <a:lnTo>
                    <a:pt x="5" y="327"/>
                  </a:lnTo>
                  <a:lnTo>
                    <a:pt x="6" y="322"/>
                  </a:lnTo>
                  <a:lnTo>
                    <a:pt x="8" y="316"/>
                  </a:lnTo>
                  <a:lnTo>
                    <a:pt x="10" y="311"/>
                  </a:lnTo>
                  <a:lnTo>
                    <a:pt x="12" y="304"/>
                  </a:lnTo>
                  <a:lnTo>
                    <a:pt x="15" y="299"/>
                  </a:lnTo>
                  <a:lnTo>
                    <a:pt x="18" y="293"/>
                  </a:lnTo>
                  <a:lnTo>
                    <a:pt x="22" y="287"/>
                  </a:lnTo>
                  <a:lnTo>
                    <a:pt x="26" y="281"/>
                  </a:lnTo>
                  <a:lnTo>
                    <a:pt x="30" y="275"/>
                  </a:lnTo>
                  <a:lnTo>
                    <a:pt x="34" y="269"/>
                  </a:lnTo>
                  <a:lnTo>
                    <a:pt x="37" y="265"/>
                  </a:lnTo>
                  <a:lnTo>
                    <a:pt x="42" y="260"/>
                  </a:lnTo>
                  <a:lnTo>
                    <a:pt x="46" y="254"/>
                  </a:lnTo>
                  <a:lnTo>
                    <a:pt x="49" y="252"/>
                  </a:lnTo>
                  <a:lnTo>
                    <a:pt x="52" y="250"/>
                  </a:lnTo>
                  <a:lnTo>
                    <a:pt x="56" y="246"/>
                  </a:lnTo>
                  <a:lnTo>
                    <a:pt x="59" y="243"/>
                  </a:lnTo>
                  <a:lnTo>
                    <a:pt x="66" y="238"/>
                  </a:lnTo>
                  <a:lnTo>
                    <a:pt x="70" y="233"/>
                  </a:lnTo>
                  <a:lnTo>
                    <a:pt x="72" y="232"/>
                  </a:lnTo>
                  <a:close/>
                </a:path>
              </a:pathLst>
            </a:custGeom>
            <a:solidFill>
              <a:srgbClr val="596273"/>
            </a:solidFill>
            <a:ln w="9525">
              <a:noFill/>
              <a:round/>
            </a:ln>
          </p:spPr>
          <p:txBody>
            <a:bodyPr vert="horz" wrap="square" lIns="91440" tIns="45720" rIns="91440" bIns="45720" numCol="1" anchor="t" anchorCtr="0" compatLnSpc="1"/>
            <a:lstStyle/>
            <a:p>
              <a:endParaRPr lang="zh-CN" altLang="en-US"/>
            </a:p>
          </p:txBody>
        </p:sp>
        <p:grpSp>
          <p:nvGrpSpPr>
            <p:cNvPr id="12" name="组合 11"/>
            <p:cNvGrpSpPr/>
            <p:nvPr/>
          </p:nvGrpSpPr>
          <p:grpSpPr>
            <a:xfrm>
              <a:off x="12600" y="4728"/>
              <a:ext cx="990" cy="851"/>
              <a:chOff x="5940" y="1053"/>
              <a:chExt cx="724" cy="646"/>
            </a:xfrm>
          </p:grpSpPr>
          <p:sp>
            <p:nvSpPr>
              <p:cNvPr id="215" name="Freeform 50"/>
              <p:cNvSpPr>
                <a:spLocks noEditPoints="1"/>
              </p:cNvSpPr>
              <p:nvPr/>
            </p:nvSpPr>
            <p:spPr bwMode="auto">
              <a:xfrm>
                <a:off x="5940" y="1053"/>
                <a:ext cx="725" cy="647"/>
              </a:xfrm>
              <a:custGeom>
                <a:avLst/>
                <a:gdLst>
                  <a:gd name="T0" fmla="*/ 214 w 221"/>
                  <a:gd name="T1" fmla="*/ 0 h 197"/>
                  <a:gd name="T2" fmla="*/ 7 w 221"/>
                  <a:gd name="T3" fmla="*/ 0 h 197"/>
                  <a:gd name="T4" fmla="*/ 0 w 221"/>
                  <a:gd name="T5" fmla="*/ 7 h 197"/>
                  <a:gd name="T6" fmla="*/ 0 w 221"/>
                  <a:gd name="T7" fmla="*/ 190 h 197"/>
                  <a:gd name="T8" fmla="*/ 7 w 221"/>
                  <a:gd name="T9" fmla="*/ 197 h 197"/>
                  <a:gd name="T10" fmla="*/ 214 w 221"/>
                  <a:gd name="T11" fmla="*/ 197 h 197"/>
                  <a:gd name="T12" fmla="*/ 221 w 221"/>
                  <a:gd name="T13" fmla="*/ 190 h 197"/>
                  <a:gd name="T14" fmla="*/ 221 w 221"/>
                  <a:gd name="T15" fmla="*/ 7 h 197"/>
                  <a:gd name="T16" fmla="*/ 214 w 221"/>
                  <a:gd name="T17" fmla="*/ 0 h 197"/>
                  <a:gd name="T18" fmla="*/ 170 w 221"/>
                  <a:gd name="T19" fmla="*/ 15 h 197"/>
                  <a:gd name="T20" fmla="*/ 180 w 221"/>
                  <a:gd name="T21" fmla="*/ 25 h 197"/>
                  <a:gd name="T22" fmla="*/ 170 w 221"/>
                  <a:gd name="T23" fmla="*/ 34 h 197"/>
                  <a:gd name="T24" fmla="*/ 161 w 221"/>
                  <a:gd name="T25" fmla="*/ 25 h 197"/>
                  <a:gd name="T26" fmla="*/ 170 w 221"/>
                  <a:gd name="T27" fmla="*/ 15 h 197"/>
                  <a:gd name="T28" fmla="*/ 143 w 221"/>
                  <a:gd name="T29" fmla="*/ 15 h 197"/>
                  <a:gd name="T30" fmla="*/ 152 w 221"/>
                  <a:gd name="T31" fmla="*/ 25 h 197"/>
                  <a:gd name="T32" fmla="*/ 143 w 221"/>
                  <a:gd name="T33" fmla="*/ 34 h 197"/>
                  <a:gd name="T34" fmla="*/ 134 w 221"/>
                  <a:gd name="T35" fmla="*/ 25 h 197"/>
                  <a:gd name="T36" fmla="*/ 143 w 221"/>
                  <a:gd name="T37" fmla="*/ 15 h 197"/>
                  <a:gd name="T38" fmla="*/ 207 w 221"/>
                  <a:gd name="T39" fmla="*/ 183 h 197"/>
                  <a:gd name="T40" fmla="*/ 14 w 221"/>
                  <a:gd name="T41" fmla="*/ 183 h 197"/>
                  <a:gd name="T42" fmla="*/ 14 w 221"/>
                  <a:gd name="T43" fmla="*/ 49 h 197"/>
                  <a:gd name="T44" fmla="*/ 207 w 221"/>
                  <a:gd name="T45" fmla="*/ 49 h 197"/>
                  <a:gd name="T46" fmla="*/ 207 w 221"/>
                  <a:gd name="T47" fmla="*/ 183 h 197"/>
                  <a:gd name="T48" fmla="*/ 198 w 221"/>
                  <a:gd name="T49" fmla="*/ 34 h 197"/>
                  <a:gd name="T50" fmla="*/ 189 w 221"/>
                  <a:gd name="T51" fmla="*/ 25 h 197"/>
                  <a:gd name="T52" fmla="*/ 198 w 221"/>
                  <a:gd name="T53" fmla="*/ 15 h 197"/>
                  <a:gd name="T54" fmla="*/ 207 w 221"/>
                  <a:gd name="T55" fmla="*/ 25 h 197"/>
                  <a:gd name="T56" fmla="*/ 198 w 221"/>
                  <a:gd name="T57" fmla="*/ 3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197">
                    <a:moveTo>
                      <a:pt x="214" y="0"/>
                    </a:moveTo>
                    <a:cubicBezTo>
                      <a:pt x="7" y="0"/>
                      <a:pt x="7" y="0"/>
                      <a:pt x="7" y="0"/>
                    </a:cubicBezTo>
                    <a:cubicBezTo>
                      <a:pt x="3" y="0"/>
                      <a:pt x="0" y="3"/>
                      <a:pt x="0" y="7"/>
                    </a:cubicBezTo>
                    <a:cubicBezTo>
                      <a:pt x="0" y="190"/>
                      <a:pt x="0" y="190"/>
                      <a:pt x="0" y="190"/>
                    </a:cubicBezTo>
                    <a:cubicBezTo>
                      <a:pt x="0" y="194"/>
                      <a:pt x="3" y="197"/>
                      <a:pt x="7" y="197"/>
                    </a:cubicBezTo>
                    <a:cubicBezTo>
                      <a:pt x="214" y="197"/>
                      <a:pt x="214" y="197"/>
                      <a:pt x="214" y="197"/>
                    </a:cubicBezTo>
                    <a:cubicBezTo>
                      <a:pt x="218" y="197"/>
                      <a:pt x="221" y="194"/>
                      <a:pt x="221" y="190"/>
                    </a:cubicBezTo>
                    <a:cubicBezTo>
                      <a:pt x="221" y="7"/>
                      <a:pt x="221" y="7"/>
                      <a:pt x="221" y="7"/>
                    </a:cubicBezTo>
                    <a:cubicBezTo>
                      <a:pt x="221" y="3"/>
                      <a:pt x="218" y="0"/>
                      <a:pt x="214" y="0"/>
                    </a:cubicBezTo>
                    <a:close/>
                    <a:moveTo>
                      <a:pt x="170" y="15"/>
                    </a:moveTo>
                    <a:cubicBezTo>
                      <a:pt x="176" y="15"/>
                      <a:pt x="180" y="19"/>
                      <a:pt x="180" y="25"/>
                    </a:cubicBezTo>
                    <a:cubicBezTo>
                      <a:pt x="180" y="30"/>
                      <a:pt x="176" y="34"/>
                      <a:pt x="170" y="34"/>
                    </a:cubicBezTo>
                    <a:cubicBezTo>
                      <a:pt x="165" y="34"/>
                      <a:pt x="161" y="30"/>
                      <a:pt x="161" y="25"/>
                    </a:cubicBezTo>
                    <a:cubicBezTo>
                      <a:pt x="161" y="19"/>
                      <a:pt x="165" y="15"/>
                      <a:pt x="170" y="15"/>
                    </a:cubicBezTo>
                    <a:close/>
                    <a:moveTo>
                      <a:pt x="143" y="15"/>
                    </a:moveTo>
                    <a:cubicBezTo>
                      <a:pt x="148" y="15"/>
                      <a:pt x="152" y="19"/>
                      <a:pt x="152" y="25"/>
                    </a:cubicBezTo>
                    <a:cubicBezTo>
                      <a:pt x="152" y="30"/>
                      <a:pt x="148" y="34"/>
                      <a:pt x="143" y="34"/>
                    </a:cubicBezTo>
                    <a:cubicBezTo>
                      <a:pt x="138" y="34"/>
                      <a:pt x="134" y="30"/>
                      <a:pt x="134" y="25"/>
                    </a:cubicBezTo>
                    <a:cubicBezTo>
                      <a:pt x="134" y="19"/>
                      <a:pt x="138" y="15"/>
                      <a:pt x="143" y="15"/>
                    </a:cubicBezTo>
                    <a:close/>
                    <a:moveTo>
                      <a:pt x="207" y="183"/>
                    </a:moveTo>
                    <a:cubicBezTo>
                      <a:pt x="14" y="183"/>
                      <a:pt x="14" y="183"/>
                      <a:pt x="14" y="183"/>
                    </a:cubicBezTo>
                    <a:cubicBezTo>
                      <a:pt x="14" y="49"/>
                      <a:pt x="14" y="49"/>
                      <a:pt x="14" y="49"/>
                    </a:cubicBezTo>
                    <a:cubicBezTo>
                      <a:pt x="207" y="49"/>
                      <a:pt x="207" y="49"/>
                      <a:pt x="207" y="49"/>
                    </a:cubicBezTo>
                    <a:lnTo>
                      <a:pt x="207" y="183"/>
                    </a:lnTo>
                    <a:close/>
                    <a:moveTo>
                      <a:pt x="198" y="34"/>
                    </a:moveTo>
                    <a:cubicBezTo>
                      <a:pt x="193" y="34"/>
                      <a:pt x="189" y="30"/>
                      <a:pt x="189" y="25"/>
                    </a:cubicBezTo>
                    <a:cubicBezTo>
                      <a:pt x="189" y="19"/>
                      <a:pt x="193" y="15"/>
                      <a:pt x="198" y="15"/>
                    </a:cubicBezTo>
                    <a:cubicBezTo>
                      <a:pt x="203" y="15"/>
                      <a:pt x="207" y="19"/>
                      <a:pt x="207" y="25"/>
                    </a:cubicBezTo>
                    <a:cubicBezTo>
                      <a:pt x="207" y="30"/>
                      <a:pt x="203" y="34"/>
                      <a:pt x="198" y="34"/>
                    </a:cubicBezTo>
                    <a:close/>
                  </a:path>
                </a:pathLst>
              </a:custGeom>
              <a:solidFill>
                <a:srgbClr val="424953"/>
              </a:solidFill>
              <a:ln>
                <a:noFill/>
              </a:ln>
            </p:spPr>
            <p:txBody>
              <a:bodyPr vert="horz" wrap="square" lIns="91440" tIns="45720" rIns="91440" bIns="45720" numCol="1" anchor="t" anchorCtr="0" compatLnSpc="1"/>
              <a:lstStyle/>
              <a:p>
                <a:endParaRPr lang="en-US"/>
              </a:p>
            </p:txBody>
          </p:sp>
          <p:sp>
            <p:nvSpPr>
              <p:cNvPr id="216" name="Freeform 51"/>
              <p:cNvSpPr/>
              <p:nvPr/>
            </p:nvSpPr>
            <p:spPr bwMode="auto">
              <a:xfrm>
                <a:off x="6401" y="1247"/>
                <a:ext cx="68" cy="58"/>
              </a:xfrm>
              <a:custGeom>
                <a:avLst/>
                <a:gdLst>
                  <a:gd name="T0" fmla="*/ 21 w 21"/>
                  <a:gd name="T1" fmla="*/ 14 h 18"/>
                  <a:gd name="T2" fmla="*/ 18 w 21"/>
                  <a:gd name="T3" fmla="*/ 18 h 18"/>
                  <a:gd name="T4" fmla="*/ 4 w 21"/>
                  <a:gd name="T5" fmla="*/ 18 h 18"/>
                  <a:gd name="T6" fmla="*/ 0 w 21"/>
                  <a:gd name="T7" fmla="*/ 14 h 18"/>
                  <a:gd name="T8" fmla="*/ 0 w 21"/>
                  <a:gd name="T9" fmla="*/ 3 h 18"/>
                  <a:gd name="T10" fmla="*/ 4 w 21"/>
                  <a:gd name="T11" fmla="*/ 0 h 18"/>
                  <a:gd name="T12" fmla="*/ 18 w 21"/>
                  <a:gd name="T13" fmla="*/ 0 h 18"/>
                  <a:gd name="T14" fmla="*/ 21 w 21"/>
                  <a:gd name="T15" fmla="*/ 3 h 18"/>
                  <a:gd name="T16" fmla="*/ 21 w 21"/>
                  <a:gd name="T17"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8">
                    <a:moveTo>
                      <a:pt x="21" y="14"/>
                    </a:moveTo>
                    <a:cubicBezTo>
                      <a:pt x="21" y="16"/>
                      <a:pt x="20" y="18"/>
                      <a:pt x="18" y="18"/>
                    </a:cubicBezTo>
                    <a:cubicBezTo>
                      <a:pt x="4" y="18"/>
                      <a:pt x="4" y="18"/>
                      <a:pt x="4" y="18"/>
                    </a:cubicBezTo>
                    <a:cubicBezTo>
                      <a:pt x="2" y="18"/>
                      <a:pt x="0" y="16"/>
                      <a:pt x="0" y="14"/>
                    </a:cubicBezTo>
                    <a:cubicBezTo>
                      <a:pt x="0" y="3"/>
                      <a:pt x="0" y="3"/>
                      <a:pt x="0" y="3"/>
                    </a:cubicBezTo>
                    <a:cubicBezTo>
                      <a:pt x="0" y="2"/>
                      <a:pt x="2" y="0"/>
                      <a:pt x="4" y="0"/>
                    </a:cubicBezTo>
                    <a:cubicBezTo>
                      <a:pt x="18" y="0"/>
                      <a:pt x="18" y="0"/>
                      <a:pt x="18" y="0"/>
                    </a:cubicBezTo>
                    <a:cubicBezTo>
                      <a:pt x="20" y="0"/>
                      <a:pt x="21" y="2"/>
                      <a:pt x="21" y="3"/>
                    </a:cubicBezTo>
                    <a:lnTo>
                      <a:pt x="21" y="14"/>
                    </a:lnTo>
                    <a:close/>
                  </a:path>
                </a:pathLst>
              </a:custGeom>
              <a:solidFill>
                <a:srgbClr val="424953"/>
              </a:solidFill>
              <a:ln>
                <a:noFill/>
              </a:ln>
            </p:spPr>
            <p:txBody>
              <a:bodyPr vert="horz" wrap="square" lIns="91440" tIns="45720" rIns="91440" bIns="45720" numCol="1" anchor="t" anchorCtr="0" compatLnSpc="1"/>
              <a:lstStyle/>
              <a:p>
                <a:endParaRPr lang="en-US"/>
              </a:p>
            </p:txBody>
          </p:sp>
          <p:sp>
            <p:nvSpPr>
              <p:cNvPr id="217" name="Freeform 52"/>
              <p:cNvSpPr/>
              <p:nvPr/>
            </p:nvSpPr>
            <p:spPr bwMode="auto">
              <a:xfrm>
                <a:off x="6297" y="1294"/>
                <a:ext cx="79" cy="86"/>
              </a:xfrm>
              <a:custGeom>
                <a:avLst/>
                <a:gdLst>
                  <a:gd name="T0" fmla="*/ 22 w 24"/>
                  <a:gd name="T1" fmla="*/ 7 h 26"/>
                  <a:gd name="T2" fmla="*/ 23 w 24"/>
                  <a:gd name="T3" fmla="*/ 11 h 26"/>
                  <a:gd name="T4" fmla="*/ 16 w 24"/>
                  <a:gd name="T5" fmla="*/ 24 h 26"/>
                  <a:gd name="T6" fmla="*/ 12 w 24"/>
                  <a:gd name="T7" fmla="*/ 25 h 26"/>
                  <a:gd name="T8" fmla="*/ 2 w 24"/>
                  <a:gd name="T9" fmla="*/ 19 h 26"/>
                  <a:gd name="T10" fmla="*/ 1 w 24"/>
                  <a:gd name="T11" fmla="*/ 15 h 26"/>
                  <a:gd name="T12" fmla="*/ 8 w 24"/>
                  <a:gd name="T13" fmla="*/ 3 h 26"/>
                  <a:gd name="T14" fmla="*/ 13 w 24"/>
                  <a:gd name="T15" fmla="*/ 1 h 26"/>
                  <a:gd name="T16" fmla="*/ 22 w 24"/>
                  <a:gd name="T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6">
                    <a:moveTo>
                      <a:pt x="22" y="7"/>
                    </a:moveTo>
                    <a:cubicBezTo>
                      <a:pt x="24" y="8"/>
                      <a:pt x="24" y="10"/>
                      <a:pt x="23" y="11"/>
                    </a:cubicBezTo>
                    <a:cubicBezTo>
                      <a:pt x="16" y="24"/>
                      <a:pt x="16" y="24"/>
                      <a:pt x="16" y="24"/>
                    </a:cubicBezTo>
                    <a:cubicBezTo>
                      <a:pt x="15" y="25"/>
                      <a:pt x="13" y="26"/>
                      <a:pt x="12" y="25"/>
                    </a:cubicBezTo>
                    <a:cubicBezTo>
                      <a:pt x="2" y="19"/>
                      <a:pt x="2" y="19"/>
                      <a:pt x="2" y="19"/>
                    </a:cubicBezTo>
                    <a:cubicBezTo>
                      <a:pt x="1" y="18"/>
                      <a:pt x="0" y="16"/>
                      <a:pt x="1" y="15"/>
                    </a:cubicBezTo>
                    <a:cubicBezTo>
                      <a:pt x="8" y="3"/>
                      <a:pt x="8" y="3"/>
                      <a:pt x="8" y="3"/>
                    </a:cubicBezTo>
                    <a:cubicBezTo>
                      <a:pt x="9" y="1"/>
                      <a:pt x="11" y="0"/>
                      <a:pt x="13" y="1"/>
                    </a:cubicBezTo>
                    <a:lnTo>
                      <a:pt x="22" y="7"/>
                    </a:lnTo>
                    <a:close/>
                  </a:path>
                </a:pathLst>
              </a:custGeom>
              <a:solidFill>
                <a:srgbClr val="424953"/>
              </a:solidFill>
              <a:ln>
                <a:noFill/>
              </a:ln>
            </p:spPr>
            <p:txBody>
              <a:bodyPr vert="horz" wrap="square" lIns="91440" tIns="45720" rIns="91440" bIns="45720" numCol="1" anchor="t" anchorCtr="0" compatLnSpc="1"/>
              <a:lstStyle/>
              <a:p>
                <a:endParaRPr lang="en-US"/>
              </a:p>
            </p:txBody>
          </p:sp>
          <p:sp>
            <p:nvSpPr>
              <p:cNvPr id="218" name="Freeform 53"/>
              <p:cNvSpPr/>
              <p:nvPr/>
            </p:nvSpPr>
            <p:spPr bwMode="auto">
              <a:xfrm>
                <a:off x="6299" y="1417"/>
                <a:ext cx="79" cy="81"/>
              </a:xfrm>
              <a:custGeom>
                <a:avLst/>
                <a:gdLst>
                  <a:gd name="T0" fmla="*/ 12 w 24"/>
                  <a:gd name="T1" fmla="*/ 0 h 25"/>
                  <a:gd name="T2" fmla="*/ 16 w 24"/>
                  <a:gd name="T3" fmla="*/ 2 h 25"/>
                  <a:gd name="T4" fmla="*/ 24 w 24"/>
                  <a:gd name="T5" fmla="*/ 14 h 25"/>
                  <a:gd name="T6" fmla="*/ 22 w 24"/>
                  <a:gd name="T7" fmla="*/ 19 h 25"/>
                  <a:gd name="T8" fmla="*/ 13 w 24"/>
                  <a:gd name="T9" fmla="*/ 24 h 25"/>
                  <a:gd name="T10" fmla="*/ 8 w 24"/>
                  <a:gd name="T11" fmla="*/ 23 h 25"/>
                  <a:gd name="T12" fmla="*/ 1 w 24"/>
                  <a:gd name="T13" fmla="*/ 10 h 25"/>
                  <a:gd name="T14" fmla="*/ 2 w 24"/>
                  <a:gd name="T15" fmla="*/ 6 h 25"/>
                  <a:gd name="T16" fmla="*/ 12 w 24"/>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5">
                    <a:moveTo>
                      <a:pt x="12" y="0"/>
                    </a:moveTo>
                    <a:cubicBezTo>
                      <a:pt x="13" y="0"/>
                      <a:pt x="15" y="0"/>
                      <a:pt x="16" y="2"/>
                    </a:cubicBezTo>
                    <a:cubicBezTo>
                      <a:pt x="24" y="14"/>
                      <a:pt x="24" y="14"/>
                      <a:pt x="24" y="14"/>
                    </a:cubicBezTo>
                    <a:cubicBezTo>
                      <a:pt x="24" y="16"/>
                      <a:pt x="24" y="18"/>
                      <a:pt x="22" y="19"/>
                    </a:cubicBezTo>
                    <a:cubicBezTo>
                      <a:pt x="13" y="24"/>
                      <a:pt x="13" y="24"/>
                      <a:pt x="13" y="24"/>
                    </a:cubicBezTo>
                    <a:cubicBezTo>
                      <a:pt x="11" y="25"/>
                      <a:pt x="9" y="24"/>
                      <a:pt x="8" y="23"/>
                    </a:cubicBezTo>
                    <a:cubicBezTo>
                      <a:pt x="1" y="10"/>
                      <a:pt x="1" y="10"/>
                      <a:pt x="1" y="10"/>
                    </a:cubicBezTo>
                    <a:cubicBezTo>
                      <a:pt x="0" y="9"/>
                      <a:pt x="1" y="7"/>
                      <a:pt x="2" y="6"/>
                    </a:cubicBezTo>
                    <a:lnTo>
                      <a:pt x="12" y="0"/>
                    </a:lnTo>
                    <a:close/>
                  </a:path>
                </a:pathLst>
              </a:custGeom>
              <a:solidFill>
                <a:srgbClr val="424953"/>
              </a:solidFill>
              <a:ln>
                <a:noFill/>
              </a:ln>
            </p:spPr>
            <p:txBody>
              <a:bodyPr vert="horz" wrap="square" lIns="91440" tIns="45720" rIns="91440" bIns="45720" numCol="1" anchor="t" anchorCtr="0" compatLnSpc="1"/>
              <a:lstStyle/>
              <a:p>
                <a:endParaRPr lang="en-US"/>
              </a:p>
            </p:txBody>
          </p:sp>
          <p:sp>
            <p:nvSpPr>
              <p:cNvPr id="219" name="Freeform 54"/>
              <p:cNvSpPr/>
              <p:nvPr/>
            </p:nvSpPr>
            <p:spPr bwMode="auto">
              <a:xfrm>
                <a:off x="6412" y="1482"/>
                <a:ext cx="68" cy="58"/>
              </a:xfrm>
              <a:custGeom>
                <a:avLst/>
                <a:gdLst>
                  <a:gd name="T0" fmla="*/ 0 w 21"/>
                  <a:gd name="T1" fmla="*/ 4 h 18"/>
                  <a:gd name="T2" fmla="*/ 3 w 21"/>
                  <a:gd name="T3" fmla="*/ 0 h 18"/>
                  <a:gd name="T4" fmla="*/ 17 w 21"/>
                  <a:gd name="T5" fmla="*/ 0 h 18"/>
                  <a:gd name="T6" fmla="*/ 21 w 21"/>
                  <a:gd name="T7" fmla="*/ 4 h 18"/>
                  <a:gd name="T8" fmla="*/ 21 w 21"/>
                  <a:gd name="T9" fmla="*/ 15 h 18"/>
                  <a:gd name="T10" fmla="*/ 17 w 21"/>
                  <a:gd name="T11" fmla="*/ 18 h 18"/>
                  <a:gd name="T12" fmla="*/ 3 w 21"/>
                  <a:gd name="T13" fmla="*/ 18 h 18"/>
                  <a:gd name="T14" fmla="*/ 0 w 21"/>
                  <a:gd name="T15" fmla="*/ 15 h 18"/>
                  <a:gd name="T16" fmla="*/ 0 w 21"/>
                  <a:gd name="T17"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8">
                    <a:moveTo>
                      <a:pt x="0" y="4"/>
                    </a:moveTo>
                    <a:cubicBezTo>
                      <a:pt x="0" y="2"/>
                      <a:pt x="1" y="0"/>
                      <a:pt x="3" y="0"/>
                    </a:cubicBezTo>
                    <a:cubicBezTo>
                      <a:pt x="17" y="0"/>
                      <a:pt x="17" y="0"/>
                      <a:pt x="17" y="0"/>
                    </a:cubicBezTo>
                    <a:cubicBezTo>
                      <a:pt x="19" y="0"/>
                      <a:pt x="21" y="2"/>
                      <a:pt x="21" y="4"/>
                    </a:cubicBezTo>
                    <a:cubicBezTo>
                      <a:pt x="21" y="15"/>
                      <a:pt x="21" y="15"/>
                      <a:pt x="21" y="15"/>
                    </a:cubicBezTo>
                    <a:cubicBezTo>
                      <a:pt x="21" y="16"/>
                      <a:pt x="19" y="18"/>
                      <a:pt x="17" y="18"/>
                    </a:cubicBezTo>
                    <a:cubicBezTo>
                      <a:pt x="3" y="18"/>
                      <a:pt x="3" y="18"/>
                      <a:pt x="3" y="18"/>
                    </a:cubicBezTo>
                    <a:cubicBezTo>
                      <a:pt x="1" y="18"/>
                      <a:pt x="0" y="16"/>
                      <a:pt x="0" y="15"/>
                    </a:cubicBezTo>
                    <a:lnTo>
                      <a:pt x="0" y="4"/>
                    </a:lnTo>
                    <a:close/>
                  </a:path>
                </a:pathLst>
              </a:custGeom>
              <a:solidFill>
                <a:srgbClr val="424953"/>
              </a:solidFill>
              <a:ln>
                <a:noFill/>
              </a:ln>
            </p:spPr>
            <p:txBody>
              <a:bodyPr vert="horz" wrap="square" lIns="91440" tIns="45720" rIns="91440" bIns="45720" numCol="1" anchor="t" anchorCtr="0" compatLnSpc="1"/>
              <a:lstStyle/>
              <a:p>
                <a:endParaRPr lang="en-US"/>
              </a:p>
            </p:txBody>
          </p:sp>
          <p:sp>
            <p:nvSpPr>
              <p:cNvPr id="220" name="Freeform 55"/>
              <p:cNvSpPr/>
              <p:nvPr/>
            </p:nvSpPr>
            <p:spPr bwMode="auto">
              <a:xfrm>
                <a:off x="6506" y="1406"/>
                <a:ext cx="79" cy="86"/>
              </a:xfrm>
              <a:custGeom>
                <a:avLst/>
                <a:gdLst>
                  <a:gd name="T0" fmla="*/ 2 w 24"/>
                  <a:gd name="T1" fmla="*/ 19 h 26"/>
                  <a:gd name="T2" fmla="*/ 1 w 24"/>
                  <a:gd name="T3" fmla="*/ 15 h 26"/>
                  <a:gd name="T4" fmla="*/ 8 w 24"/>
                  <a:gd name="T5" fmla="*/ 2 h 26"/>
                  <a:gd name="T6" fmla="*/ 13 w 24"/>
                  <a:gd name="T7" fmla="*/ 1 h 26"/>
                  <a:gd name="T8" fmla="*/ 22 w 24"/>
                  <a:gd name="T9" fmla="*/ 7 h 26"/>
                  <a:gd name="T10" fmla="*/ 23 w 24"/>
                  <a:gd name="T11" fmla="*/ 11 h 26"/>
                  <a:gd name="T12" fmla="*/ 16 w 24"/>
                  <a:gd name="T13" fmla="*/ 23 h 26"/>
                  <a:gd name="T14" fmla="*/ 11 w 24"/>
                  <a:gd name="T15" fmla="*/ 25 h 26"/>
                  <a:gd name="T16" fmla="*/ 2 w 24"/>
                  <a:gd name="T17" fmla="*/ 1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6">
                    <a:moveTo>
                      <a:pt x="2" y="19"/>
                    </a:moveTo>
                    <a:cubicBezTo>
                      <a:pt x="1" y="18"/>
                      <a:pt x="0" y="16"/>
                      <a:pt x="1" y="15"/>
                    </a:cubicBezTo>
                    <a:cubicBezTo>
                      <a:pt x="8" y="2"/>
                      <a:pt x="8" y="2"/>
                      <a:pt x="8" y="2"/>
                    </a:cubicBezTo>
                    <a:cubicBezTo>
                      <a:pt x="9" y="1"/>
                      <a:pt x="11" y="0"/>
                      <a:pt x="13" y="1"/>
                    </a:cubicBezTo>
                    <a:cubicBezTo>
                      <a:pt x="22" y="7"/>
                      <a:pt x="22" y="7"/>
                      <a:pt x="22" y="7"/>
                    </a:cubicBezTo>
                    <a:cubicBezTo>
                      <a:pt x="23" y="8"/>
                      <a:pt x="24" y="10"/>
                      <a:pt x="23" y="11"/>
                    </a:cubicBezTo>
                    <a:cubicBezTo>
                      <a:pt x="16" y="23"/>
                      <a:pt x="16" y="23"/>
                      <a:pt x="16" y="23"/>
                    </a:cubicBezTo>
                    <a:cubicBezTo>
                      <a:pt x="15" y="25"/>
                      <a:pt x="13" y="26"/>
                      <a:pt x="11" y="25"/>
                    </a:cubicBezTo>
                    <a:lnTo>
                      <a:pt x="2" y="19"/>
                    </a:lnTo>
                    <a:close/>
                  </a:path>
                </a:pathLst>
              </a:custGeom>
              <a:solidFill>
                <a:srgbClr val="424953"/>
              </a:solidFill>
              <a:ln>
                <a:noFill/>
              </a:ln>
            </p:spPr>
            <p:txBody>
              <a:bodyPr vert="horz" wrap="square" lIns="91440" tIns="45720" rIns="91440" bIns="45720" numCol="1" anchor="t" anchorCtr="0" compatLnSpc="1"/>
              <a:lstStyle/>
              <a:p>
                <a:endParaRPr lang="en-US"/>
              </a:p>
            </p:txBody>
          </p:sp>
          <p:sp>
            <p:nvSpPr>
              <p:cNvPr id="221" name="Freeform 56"/>
              <p:cNvSpPr/>
              <p:nvPr/>
            </p:nvSpPr>
            <p:spPr bwMode="auto">
              <a:xfrm>
                <a:off x="6504" y="1289"/>
                <a:ext cx="79" cy="81"/>
              </a:xfrm>
              <a:custGeom>
                <a:avLst/>
                <a:gdLst>
                  <a:gd name="T0" fmla="*/ 12 w 24"/>
                  <a:gd name="T1" fmla="*/ 25 h 25"/>
                  <a:gd name="T2" fmla="*/ 8 w 24"/>
                  <a:gd name="T3" fmla="*/ 23 h 25"/>
                  <a:gd name="T4" fmla="*/ 1 w 24"/>
                  <a:gd name="T5" fmla="*/ 11 h 25"/>
                  <a:gd name="T6" fmla="*/ 2 w 24"/>
                  <a:gd name="T7" fmla="*/ 6 h 25"/>
                  <a:gd name="T8" fmla="*/ 11 w 24"/>
                  <a:gd name="T9" fmla="*/ 1 h 25"/>
                  <a:gd name="T10" fmla="*/ 16 w 24"/>
                  <a:gd name="T11" fmla="*/ 2 h 25"/>
                  <a:gd name="T12" fmla="*/ 23 w 24"/>
                  <a:gd name="T13" fmla="*/ 15 h 25"/>
                  <a:gd name="T14" fmla="*/ 22 w 24"/>
                  <a:gd name="T15" fmla="*/ 19 h 25"/>
                  <a:gd name="T16" fmla="*/ 12 w 24"/>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5">
                    <a:moveTo>
                      <a:pt x="12" y="25"/>
                    </a:moveTo>
                    <a:cubicBezTo>
                      <a:pt x="11" y="25"/>
                      <a:pt x="9" y="25"/>
                      <a:pt x="8" y="23"/>
                    </a:cubicBezTo>
                    <a:cubicBezTo>
                      <a:pt x="1" y="11"/>
                      <a:pt x="1" y="11"/>
                      <a:pt x="1" y="11"/>
                    </a:cubicBezTo>
                    <a:cubicBezTo>
                      <a:pt x="0" y="9"/>
                      <a:pt x="0" y="7"/>
                      <a:pt x="2" y="6"/>
                    </a:cubicBezTo>
                    <a:cubicBezTo>
                      <a:pt x="11" y="1"/>
                      <a:pt x="11" y="1"/>
                      <a:pt x="11" y="1"/>
                    </a:cubicBezTo>
                    <a:cubicBezTo>
                      <a:pt x="13" y="0"/>
                      <a:pt x="15" y="1"/>
                      <a:pt x="16" y="2"/>
                    </a:cubicBezTo>
                    <a:cubicBezTo>
                      <a:pt x="23" y="15"/>
                      <a:pt x="23" y="15"/>
                      <a:pt x="23" y="15"/>
                    </a:cubicBezTo>
                    <a:cubicBezTo>
                      <a:pt x="24" y="16"/>
                      <a:pt x="23" y="18"/>
                      <a:pt x="22" y="19"/>
                    </a:cubicBezTo>
                    <a:lnTo>
                      <a:pt x="12" y="25"/>
                    </a:lnTo>
                    <a:close/>
                  </a:path>
                </a:pathLst>
              </a:custGeom>
              <a:solidFill>
                <a:srgbClr val="424953"/>
              </a:solidFill>
              <a:ln>
                <a:noFill/>
              </a:ln>
            </p:spPr>
            <p:txBody>
              <a:bodyPr vert="horz" wrap="square" lIns="91440" tIns="45720" rIns="91440" bIns="45720" numCol="1" anchor="t" anchorCtr="0" compatLnSpc="1"/>
              <a:lstStyle/>
              <a:p>
                <a:endParaRPr lang="en-US"/>
              </a:p>
            </p:txBody>
          </p:sp>
          <p:sp>
            <p:nvSpPr>
              <p:cNvPr id="222" name="Freeform 57"/>
              <p:cNvSpPr>
                <a:spLocks noEditPoints="1"/>
              </p:cNvSpPr>
              <p:nvPr/>
            </p:nvSpPr>
            <p:spPr bwMode="auto">
              <a:xfrm>
                <a:off x="6336" y="1289"/>
                <a:ext cx="210" cy="210"/>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32 w 64"/>
                  <a:gd name="T11" fmla="*/ 48 h 64"/>
                  <a:gd name="T12" fmla="*/ 17 w 64"/>
                  <a:gd name="T13" fmla="*/ 32 h 64"/>
                  <a:gd name="T14" fmla="*/ 32 w 64"/>
                  <a:gd name="T15" fmla="*/ 17 h 64"/>
                  <a:gd name="T16" fmla="*/ 48 w 64"/>
                  <a:gd name="T17" fmla="*/ 32 h 64"/>
                  <a:gd name="T18" fmla="*/ 32 w 64"/>
                  <a:gd name="T19"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0"/>
                    </a:moveTo>
                    <a:cubicBezTo>
                      <a:pt x="14" y="0"/>
                      <a:pt x="0" y="14"/>
                      <a:pt x="0" y="32"/>
                    </a:cubicBezTo>
                    <a:cubicBezTo>
                      <a:pt x="0" y="50"/>
                      <a:pt x="14" y="64"/>
                      <a:pt x="32" y="64"/>
                    </a:cubicBezTo>
                    <a:cubicBezTo>
                      <a:pt x="50" y="64"/>
                      <a:pt x="64" y="50"/>
                      <a:pt x="64" y="32"/>
                    </a:cubicBezTo>
                    <a:cubicBezTo>
                      <a:pt x="64" y="14"/>
                      <a:pt x="50" y="0"/>
                      <a:pt x="32" y="0"/>
                    </a:cubicBezTo>
                    <a:close/>
                    <a:moveTo>
                      <a:pt x="32" y="48"/>
                    </a:moveTo>
                    <a:cubicBezTo>
                      <a:pt x="23" y="48"/>
                      <a:pt x="17" y="41"/>
                      <a:pt x="17" y="32"/>
                    </a:cubicBezTo>
                    <a:cubicBezTo>
                      <a:pt x="17" y="23"/>
                      <a:pt x="23" y="17"/>
                      <a:pt x="32" y="17"/>
                    </a:cubicBezTo>
                    <a:cubicBezTo>
                      <a:pt x="41" y="17"/>
                      <a:pt x="48" y="23"/>
                      <a:pt x="48" y="32"/>
                    </a:cubicBezTo>
                    <a:cubicBezTo>
                      <a:pt x="48" y="41"/>
                      <a:pt x="41" y="48"/>
                      <a:pt x="32" y="48"/>
                    </a:cubicBezTo>
                    <a:close/>
                  </a:path>
                </a:pathLst>
              </a:custGeom>
              <a:solidFill>
                <a:srgbClr val="424953"/>
              </a:solidFill>
              <a:ln>
                <a:noFill/>
              </a:ln>
            </p:spPr>
            <p:txBody>
              <a:bodyPr vert="horz" wrap="square" lIns="91440" tIns="45720" rIns="91440" bIns="45720" numCol="1" anchor="t" anchorCtr="0" compatLnSpc="1"/>
              <a:lstStyle/>
              <a:p>
                <a:endParaRPr lang="en-US"/>
              </a:p>
            </p:txBody>
          </p:sp>
          <p:sp>
            <p:nvSpPr>
              <p:cNvPr id="223" name="Freeform 58"/>
              <p:cNvSpPr/>
              <p:nvPr/>
            </p:nvSpPr>
            <p:spPr bwMode="auto">
              <a:xfrm>
                <a:off x="5980" y="1268"/>
                <a:ext cx="312" cy="393"/>
              </a:xfrm>
              <a:custGeom>
                <a:avLst/>
                <a:gdLst>
                  <a:gd name="T0" fmla="*/ 91 w 95"/>
                  <a:gd name="T1" fmla="*/ 73 h 119"/>
                  <a:gd name="T2" fmla="*/ 80 w 95"/>
                  <a:gd name="T3" fmla="*/ 73 h 119"/>
                  <a:gd name="T4" fmla="*/ 77 w 95"/>
                  <a:gd name="T5" fmla="*/ 62 h 119"/>
                  <a:gd name="T6" fmla="*/ 86 w 95"/>
                  <a:gd name="T7" fmla="*/ 57 h 119"/>
                  <a:gd name="T8" fmla="*/ 88 w 95"/>
                  <a:gd name="T9" fmla="*/ 51 h 119"/>
                  <a:gd name="T10" fmla="*/ 79 w 95"/>
                  <a:gd name="T11" fmla="*/ 35 h 119"/>
                  <a:gd name="T12" fmla="*/ 73 w 95"/>
                  <a:gd name="T13" fmla="*/ 33 h 119"/>
                  <a:gd name="T14" fmla="*/ 63 w 95"/>
                  <a:gd name="T15" fmla="*/ 39 h 119"/>
                  <a:gd name="T16" fmla="*/ 55 w 95"/>
                  <a:gd name="T17" fmla="*/ 31 h 119"/>
                  <a:gd name="T18" fmla="*/ 61 w 95"/>
                  <a:gd name="T19" fmla="*/ 22 h 119"/>
                  <a:gd name="T20" fmla="*/ 59 w 95"/>
                  <a:gd name="T21" fmla="*/ 16 h 119"/>
                  <a:gd name="T22" fmla="*/ 43 w 95"/>
                  <a:gd name="T23" fmla="*/ 7 h 119"/>
                  <a:gd name="T24" fmla="*/ 37 w 95"/>
                  <a:gd name="T25" fmla="*/ 9 h 119"/>
                  <a:gd name="T26" fmla="*/ 32 w 95"/>
                  <a:gd name="T27" fmla="*/ 18 h 119"/>
                  <a:gd name="T28" fmla="*/ 21 w 95"/>
                  <a:gd name="T29" fmla="*/ 15 h 119"/>
                  <a:gd name="T30" fmla="*/ 21 w 95"/>
                  <a:gd name="T31" fmla="*/ 5 h 119"/>
                  <a:gd name="T32" fmla="*/ 16 w 95"/>
                  <a:gd name="T33" fmla="*/ 0 h 119"/>
                  <a:gd name="T34" fmla="*/ 0 w 95"/>
                  <a:gd name="T35" fmla="*/ 0 h 119"/>
                  <a:gd name="T36" fmla="*/ 0 w 95"/>
                  <a:gd name="T37" fmla="*/ 33 h 119"/>
                  <a:gd name="T38" fmla="*/ 8 w 95"/>
                  <a:gd name="T39" fmla="*/ 32 h 119"/>
                  <a:gd name="T40" fmla="*/ 64 w 95"/>
                  <a:gd name="T41" fmla="*/ 87 h 119"/>
                  <a:gd name="T42" fmla="*/ 54 w 95"/>
                  <a:gd name="T43" fmla="*/ 119 h 119"/>
                  <a:gd name="T44" fmla="*/ 89 w 95"/>
                  <a:gd name="T45" fmla="*/ 119 h 119"/>
                  <a:gd name="T46" fmla="*/ 87 w 95"/>
                  <a:gd name="T47" fmla="*/ 116 h 119"/>
                  <a:gd name="T48" fmla="*/ 78 w 95"/>
                  <a:gd name="T49" fmla="*/ 111 h 119"/>
                  <a:gd name="T50" fmla="*/ 81 w 95"/>
                  <a:gd name="T51" fmla="*/ 100 h 119"/>
                  <a:gd name="T52" fmla="*/ 91 w 95"/>
                  <a:gd name="T53" fmla="*/ 100 h 119"/>
                  <a:gd name="T54" fmla="*/ 95 w 95"/>
                  <a:gd name="T55" fmla="*/ 95 h 119"/>
                  <a:gd name="T56" fmla="*/ 95 w 95"/>
                  <a:gd name="T57" fmla="*/ 77 h 119"/>
                  <a:gd name="T58" fmla="*/ 91 w 95"/>
                  <a:gd name="T59" fmla="*/ 7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5" h="119">
                    <a:moveTo>
                      <a:pt x="91" y="73"/>
                    </a:moveTo>
                    <a:cubicBezTo>
                      <a:pt x="80" y="73"/>
                      <a:pt x="80" y="73"/>
                      <a:pt x="80" y="73"/>
                    </a:cubicBezTo>
                    <a:cubicBezTo>
                      <a:pt x="80" y="69"/>
                      <a:pt x="79" y="65"/>
                      <a:pt x="77" y="62"/>
                    </a:cubicBezTo>
                    <a:cubicBezTo>
                      <a:pt x="86" y="57"/>
                      <a:pt x="86" y="57"/>
                      <a:pt x="86" y="57"/>
                    </a:cubicBezTo>
                    <a:cubicBezTo>
                      <a:pt x="88" y="56"/>
                      <a:pt x="89" y="53"/>
                      <a:pt x="88" y="51"/>
                    </a:cubicBezTo>
                    <a:cubicBezTo>
                      <a:pt x="79" y="35"/>
                      <a:pt x="79" y="35"/>
                      <a:pt x="79" y="35"/>
                    </a:cubicBezTo>
                    <a:cubicBezTo>
                      <a:pt x="78" y="33"/>
                      <a:pt x="75" y="32"/>
                      <a:pt x="73" y="33"/>
                    </a:cubicBezTo>
                    <a:cubicBezTo>
                      <a:pt x="63" y="39"/>
                      <a:pt x="63" y="39"/>
                      <a:pt x="63" y="39"/>
                    </a:cubicBezTo>
                    <a:cubicBezTo>
                      <a:pt x="61" y="36"/>
                      <a:pt x="58" y="33"/>
                      <a:pt x="55" y="31"/>
                    </a:cubicBezTo>
                    <a:cubicBezTo>
                      <a:pt x="61" y="22"/>
                      <a:pt x="61" y="22"/>
                      <a:pt x="61" y="22"/>
                    </a:cubicBezTo>
                    <a:cubicBezTo>
                      <a:pt x="62" y="20"/>
                      <a:pt x="61" y="17"/>
                      <a:pt x="59" y="16"/>
                    </a:cubicBezTo>
                    <a:cubicBezTo>
                      <a:pt x="43" y="7"/>
                      <a:pt x="43" y="7"/>
                      <a:pt x="43" y="7"/>
                    </a:cubicBezTo>
                    <a:cubicBezTo>
                      <a:pt x="41" y="6"/>
                      <a:pt x="39" y="6"/>
                      <a:pt x="37" y="9"/>
                    </a:cubicBezTo>
                    <a:cubicBezTo>
                      <a:pt x="32" y="18"/>
                      <a:pt x="32" y="18"/>
                      <a:pt x="32" y="18"/>
                    </a:cubicBezTo>
                    <a:cubicBezTo>
                      <a:pt x="28" y="17"/>
                      <a:pt x="25" y="16"/>
                      <a:pt x="21" y="15"/>
                    </a:cubicBezTo>
                    <a:cubicBezTo>
                      <a:pt x="21" y="5"/>
                      <a:pt x="21" y="5"/>
                      <a:pt x="21" y="5"/>
                    </a:cubicBezTo>
                    <a:cubicBezTo>
                      <a:pt x="21" y="2"/>
                      <a:pt x="19" y="0"/>
                      <a:pt x="16" y="0"/>
                    </a:cubicBezTo>
                    <a:cubicBezTo>
                      <a:pt x="0" y="0"/>
                      <a:pt x="0" y="0"/>
                      <a:pt x="0" y="0"/>
                    </a:cubicBezTo>
                    <a:cubicBezTo>
                      <a:pt x="0" y="33"/>
                      <a:pt x="0" y="33"/>
                      <a:pt x="0" y="33"/>
                    </a:cubicBezTo>
                    <a:cubicBezTo>
                      <a:pt x="3" y="32"/>
                      <a:pt x="6" y="32"/>
                      <a:pt x="8" y="32"/>
                    </a:cubicBezTo>
                    <a:cubicBezTo>
                      <a:pt x="39" y="32"/>
                      <a:pt x="64" y="57"/>
                      <a:pt x="64" y="87"/>
                    </a:cubicBezTo>
                    <a:cubicBezTo>
                      <a:pt x="64" y="99"/>
                      <a:pt x="60" y="110"/>
                      <a:pt x="54" y="119"/>
                    </a:cubicBezTo>
                    <a:cubicBezTo>
                      <a:pt x="89" y="119"/>
                      <a:pt x="89" y="119"/>
                      <a:pt x="89" y="119"/>
                    </a:cubicBezTo>
                    <a:cubicBezTo>
                      <a:pt x="89" y="118"/>
                      <a:pt x="88" y="117"/>
                      <a:pt x="87" y="116"/>
                    </a:cubicBezTo>
                    <a:cubicBezTo>
                      <a:pt x="78" y="111"/>
                      <a:pt x="78" y="111"/>
                      <a:pt x="78" y="111"/>
                    </a:cubicBezTo>
                    <a:cubicBezTo>
                      <a:pt x="79" y="107"/>
                      <a:pt x="80" y="103"/>
                      <a:pt x="81" y="100"/>
                    </a:cubicBezTo>
                    <a:cubicBezTo>
                      <a:pt x="91" y="100"/>
                      <a:pt x="91" y="100"/>
                      <a:pt x="91" y="100"/>
                    </a:cubicBezTo>
                    <a:cubicBezTo>
                      <a:pt x="93" y="100"/>
                      <a:pt x="95" y="98"/>
                      <a:pt x="95" y="95"/>
                    </a:cubicBezTo>
                    <a:cubicBezTo>
                      <a:pt x="95" y="77"/>
                      <a:pt x="95" y="77"/>
                      <a:pt x="95" y="77"/>
                    </a:cubicBezTo>
                    <a:cubicBezTo>
                      <a:pt x="95" y="75"/>
                      <a:pt x="93" y="73"/>
                      <a:pt x="91" y="73"/>
                    </a:cubicBezTo>
                    <a:close/>
                  </a:path>
                </a:pathLst>
              </a:custGeom>
              <a:solidFill>
                <a:srgbClr val="424953"/>
              </a:solidFill>
              <a:ln>
                <a:noFill/>
              </a:ln>
            </p:spPr>
            <p:txBody>
              <a:bodyPr vert="horz" wrap="square" lIns="91440" tIns="45720" rIns="91440" bIns="45720" numCol="1" anchor="t" anchorCtr="0" compatLnSpc="1"/>
              <a:lstStyle/>
              <a:p>
                <a:endParaRPr lang="en-US"/>
              </a:p>
            </p:txBody>
          </p:sp>
        </p:grpSp>
        <p:sp>
          <p:nvSpPr>
            <p:cNvPr id="13" name="圆角右箭头 12"/>
            <p:cNvSpPr/>
            <p:nvPr/>
          </p:nvSpPr>
          <p:spPr>
            <a:xfrm rot="5400000">
              <a:off x="12986" y="1021"/>
              <a:ext cx="628" cy="3546"/>
            </a:xfrm>
            <a:prstGeom prst="bentArrow">
              <a:avLst>
                <a:gd name="adj1" fmla="val 25000"/>
                <a:gd name="adj2" fmla="val 25000"/>
                <a:gd name="adj3" fmla="val 25000"/>
                <a:gd name="adj4" fmla="val 4386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圆角右箭头 13"/>
            <p:cNvSpPr/>
            <p:nvPr/>
          </p:nvSpPr>
          <p:spPr>
            <a:xfrm rot="5400000" flipV="1">
              <a:off x="3586" y="2917"/>
              <a:ext cx="628" cy="2020"/>
            </a:xfrm>
            <a:prstGeom prst="ben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圆角右箭头 14"/>
            <p:cNvSpPr/>
            <p:nvPr/>
          </p:nvSpPr>
          <p:spPr>
            <a:xfrm rot="5400000" flipV="1">
              <a:off x="13222" y="3308"/>
              <a:ext cx="628" cy="1238"/>
            </a:xfrm>
            <a:prstGeom prst="ben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圆角右箭头 17"/>
            <p:cNvSpPr/>
            <p:nvPr/>
          </p:nvSpPr>
          <p:spPr>
            <a:xfrm rot="5400000" flipV="1">
              <a:off x="6467" y="5104"/>
              <a:ext cx="628" cy="668"/>
            </a:xfrm>
            <a:prstGeom prst="bentArrow">
              <a:avLst>
                <a:gd name="adj1" fmla="val 25000"/>
                <a:gd name="adj2" fmla="val 25000"/>
                <a:gd name="adj3" fmla="val 25000"/>
                <a:gd name="adj4" fmla="val 4378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圆角右箭头 18"/>
            <p:cNvSpPr/>
            <p:nvPr/>
          </p:nvSpPr>
          <p:spPr>
            <a:xfrm rot="5400000" flipV="1">
              <a:off x="11702" y="4970"/>
              <a:ext cx="628" cy="979"/>
            </a:xfrm>
            <a:prstGeom prst="bentArrow">
              <a:avLst>
                <a:gd name="adj1" fmla="val 25000"/>
                <a:gd name="adj2" fmla="val 25000"/>
                <a:gd name="adj3" fmla="val 25000"/>
                <a:gd name="adj4" fmla="val 4378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圆角右箭头 19"/>
            <p:cNvSpPr/>
            <p:nvPr/>
          </p:nvSpPr>
          <p:spPr>
            <a:xfrm rot="5400000">
              <a:off x="7176" y="2884"/>
              <a:ext cx="628" cy="2087"/>
            </a:xfrm>
            <a:prstGeom prst="ben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圆角右箭头 21"/>
            <p:cNvSpPr/>
            <p:nvPr/>
          </p:nvSpPr>
          <p:spPr>
            <a:xfrm rot="5400000">
              <a:off x="16311" y="3235"/>
              <a:ext cx="628" cy="1388"/>
            </a:xfrm>
            <a:prstGeom prst="ben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圆角右箭头 23"/>
            <p:cNvSpPr/>
            <p:nvPr/>
          </p:nvSpPr>
          <p:spPr>
            <a:xfrm rot="5400000">
              <a:off x="9205" y="5164"/>
              <a:ext cx="628" cy="686"/>
            </a:xfrm>
            <a:prstGeom prst="ben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圆角右箭头 24"/>
            <p:cNvSpPr/>
            <p:nvPr/>
          </p:nvSpPr>
          <p:spPr>
            <a:xfrm rot="5400000">
              <a:off x="13876" y="5072"/>
              <a:ext cx="628" cy="899"/>
            </a:xfrm>
            <a:prstGeom prst="ben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文本框 27"/>
            <p:cNvSpPr txBox="1"/>
            <p:nvPr/>
          </p:nvSpPr>
          <p:spPr>
            <a:xfrm>
              <a:off x="5213" y="3615"/>
              <a:ext cx="1234" cy="628"/>
            </a:xfrm>
            <a:prstGeom prst="rect">
              <a:avLst/>
            </a:prstGeom>
            <a:solidFill>
              <a:schemeClr val="bg2">
                <a:alpha val="49000"/>
              </a:schemeClr>
            </a:solidFill>
          </p:spPr>
          <p:txBody>
            <a:bodyPr wrap="square" rtlCol="0">
              <a:spAutoFit/>
            </a:bodyPr>
            <a:lstStyle/>
            <a:p>
              <a:r>
                <a:rPr lang="zh-CN" altLang="en-US" sz="2000" b="1"/>
                <a:t>硬件</a:t>
              </a:r>
            </a:p>
          </p:txBody>
        </p:sp>
        <p:sp>
          <p:nvSpPr>
            <p:cNvPr id="29" name="文本框 28"/>
            <p:cNvSpPr txBox="1"/>
            <p:nvPr/>
          </p:nvSpPr>
          <p:spPr>
            <a:xfrm>
              <a:off x="14640" y="3613"/>
              <a:ext cx="1291" cy="628"/>
            </a:xfrm>
            <a:prstGeom prst="rect">
              <a:avLst/>
            </a:prstGeom>
            <a:solidFill>
              <a:schemeClr val="bg2">
                <a:alpha val="49000"/>
              </a:schemeClr>
            </a:solidFill>
          </p:spPr>
          <p:txBody>
            <a:bodyPr wrap="square" rtlCol="0">
              <a:spAutoFit/>
            </a:bodyPr>
            <a:lstStyle/>
            <a:p>
              <a:r>
                <a:rPr lang="zh-CN" altLang="en-US" sz="2000" b="1"/>
                <a:t>软件</a:t>
              </a:r>
            </a:p>
          </p:txBody>
        </p:sp>
        <p:sp>
          <p:nvSpPr>
            <p:cNvPr id="32" name="文本框 31"/>
            <p:cNvSpPr txBox="1"/>
            <p:nvPr/>
          </p:nvSpPr>
          <p:spPr>
            <a:xfrm>
              <a:off x="2448" y="5193"/>
              <a:ext cx="1234" cy="628"/>
            </a:xfrm>
            <a:prstGeom prst="rect">
              <a:avLst/>
            </a:prstGeom>
            <a:solidFill>
              <a:schemeClr val="bg2">
                <a:alpha val="49000"/>
              </a:schemeClr>
            </a:solidFill>
          </p:spPr>
          <p:txBody>
            <a:bodyPr wrap="square" rtlCol="0">
              <a:spAutoFit/>
            </a:bodyPr>
            <a:lstStyle/>
            <a:p>
              <a:r>
                <a:rPr lang="zh-CN" altLang="en-US" sz="2000" b="1"/>
                <a:t>主机</a:t>
              </a:r>
            </a:p>
          </p:txBody>
        </p:sp>
        <p:sp>
          <p:nvSpPr>
            <p:cNvPr id="33" name="文本框 32"/>
            <p:cNvSpPr txBox="1"/>
            <p:nvPr/>
          </p:nvSpPr>
          <p:spPr>
            <a:xfrm>
              <a:off x="7115" y="5158"/>
              <a:ext cx="2099" cy="628"/>
            </a:xfrm>
            <a:prstGeom prst="rect">
              <a:avLst/>
            </a:prstGeom>
            <a:solidFill>
              <a:schemeClr val="bg2">
                <a:alpha val="49000"/>
              </a:schemeClr>
            </a:solidFill>
          </p:spPr>
          <p:txBody>
            <a:bodyPr wrap="square" rtlCol="0">
              <a:spAutoFit/>
            </a:bodyPr>
            <a:lstStyle/>
            <a:p>
              <a:r>
                <a:rPr lang="zh-CN" altLang="en-US" sz="2000" b="1"/>
                <a:t>外部设备</a:t>
              </a:r>
            </a:p>
          </p:txBody>
        </p:sp>
        <p:sp>
          <p:nvSpPr>
            <p:cNvPr id="34" name="文本框 33"/>
            <p:cNvSpPr txBox="1"/>
            <p:nvPr/>
          </p:nvSpPr>
          <p:spPr>
            <a:xfrm>
              <a:off x="12133" y="5293"/>
              <a:ext cx="2024" cy="628"/>
            </a:xfrm>
            <a:prstGeom prst="rect">
              <a:avLst/>
            </a:prstGeom>
            <a:solidFill>
              <a:schemeClr val="bg2">
                <a:alpha val="49000"/>
              </a:schemeClr>
            </a:solidFill>
          </p:spPr>
          <p:txBody>
            <a:bodyPr wrap="square" rtlCol="0">
              <a:spAutoFit/>
            </a:bodyPr>
            <a:lstStyle/>
            <a:p>
              <a:r>
                <a:rPr lang="zh-CN" altLang="en-US" sz="2000" b="1"/>
                <a:t>系统软件</a:t>
              </a:r>
            </a:p>
          </p:txBody>
        </p:sp>
        <p:sp>
          <p:nvSpPr>
            <p:cNvPr id="38" name="文本框 37"/>
            <p:cNvSpPr txBox="1"/>
            <p:nvPr/>
          </p:nvSpPr>
          <p:spPr>
            <a:xfrm>
              <a:off x="6209" y="7116"/>
              <a:ext cx="772" cy="1958"/>
            </a:xfrm>
            <a:prstGeom prst="rect">
              <a:avLst/>
            </a:prstGeom>
            <a:noFill/>
            <a:extLst>
              <a:ext uri="{909E8E84-426E-40DD-AFC4-6F175D3DCCD1}">
                <a14:hiddenFill xmlns:a14="http://schemas.microsoft.com/office/drawing/2010/main">
                  <a:solidFill>
                    <a:schemeClr val="bg2">
                      <a:alpha val="49000"/>
                    </a:schemeClr>
                  </a:solidFill>
                </a14:hiddenFill>
              </a:ext>
            </a:extLst>
          </p:spPr>
          <p:txBody>
            <a:bodyPr vert="eaVert" wrap="square" rtlCol="0">
              <a:spAutoFit/>
            </a:bodyPr>
            <a:lstStyle/>
            <a:p>
              <a:r>
                <a:rPr lang="zh-CN" altLang="en-US" sz="2000" b="1" dirty="0"/>
                <a:t>输入设备</a:t>
              </a:r>
            </a:p>
          </p:txBody>
        </p:sp>
        <p:sp>
          <p:nvSpPr>
            <p:cNvPr id="39" name="文本框 38"/>
            <p:cNvSpPr txBox="1"/>
            <p:nvPr/>
          </p:nvSpPr>
          <p:spPr>
            <a:xfrm>
              <a:off x="7654" y="7191"/>
              <a:ext cx="772" cy="2118"/>
            </a:xfrm>
            <a:prstGeom prst="rect">
              <a:avLst/>
            </a:prstGeom>
            <a:noFill/>
            <a:ln>
              <a:noFill/>
            </a:ln>
            <a:extLst>
              <a:ext uri="{909E8E84-426E-40DD-AFC4-6F175D3DCCD1}">
                <a14:hiddenFill xmlns:a14="http://schemas.microsoft.com/office/drawing/2010/main">
                  <a:solidFill>
                    <a:schemeClr val="bg2">
                      <a:alpha val="49000"/>
                    </a:schemeClr>
                  </a:solidFill>
                </a14:hiddenFill>
              </a:ext>
            </a:extLst>
          </p:spPr>
          <p:txBody>
            <a:bodyPr vert="eaVert" wrap="square" rtlCol="0">
              <a:spAutoFit/>
            </a:bodyPr>
            <a:lstStyle/>
            <a:p>
              <a:r>
                <a:rPr lang="zh-CN" altLang="en-US" sz="2000" b="1"/>
                <a:t>输出设备</a:t>
              </a:r>
            </a:p>
          </p:txBody>
        </p:sp>
        <p:sp>
          <p:nvSpPr>
            <p:cNvPr id="40" name="文本框 39"/>
            <p:cNvSpPr txBox="1"/>
            <p:nvPr/>
          </p:nvSpPr>
          <p:spPr>
            <a:xfrm>
              <a:off x="9203" y="7103"/>
              <a:ext cx="772" cy="1363"/>
            </a:xfrm>
            <a:prstGeom prst="rect">
              <a:avLst/>
            </a:prstGeom>
            <a:noFill/>
            <a:extLst>
              <a:ext uri="{909E8E84-426E-40DD-AFC4-6F175D3DCCD1}">
                <a14:hiddenFill xmlns:a14="http://schemas.microsoft.com/office/drawing/2010/main">
                  <a:solidFill>
                    <a:schemeClr val="bg2">
                      <a:alpha val="49000"/>
                    </a:schemeClr>
                  </a:solidFill>
                </a14:hiddenFill>
              </a:ext>
            </a:extLst>
          </p:spPr>
          <p:txBody>
            <a:bodyPr vert="eaVert" wrap="square" rtlCol="0">
              <a:spAutoFit/>
            </a:bodyPr>
            <a:lstStyle/>
            <a:p>
              <a:r>
                <a:rPr lang="zh-CN" altLang="en-US" sz="2000" b="1"/>
                <a:t>外存</a:t>
              </a:r>
            </a:p>
          </p:txBody>
        </p:sp>
        <p:sp>
          <p:nvSpPr>
            <p:cNvPr id="46" name="文本框 45"/>
            <p:cNvSpPr txBox="1"/>
            <p:nvPr/>
          </p:nvSpPr>
          <p:spPr>
            <a:xfrm>
              <a:off x="381" y="7558"/>
              <a:ext cx="772" cy="1958"/>
            </a:xfrm>
            <a:prstGeom prst="rect">
              <a:avLst/>
            </a:prstGeom>
            <a:noFill/>
            <a:extLst>
              <a:ext uri="{909E8E84-426E-40DD-AFC4-6F175D3DCCD1}">
                <a14:hiddenFill xmlns:a14="http://schemas.microsoft.com/office/drawing/2010/main">
                  <a:solidFill>
                    <a:schemeClr val="bg2">
                      <a:alpha val="49000"/>
                    </a:schemeClr>
                  </a:solidFill>
                </a14:hiddenFill>
              </a:ext>
            </a:extLst>
          </p:spPr>
          <p:txBody>
            <a:bodyPr vert="eaVert" wrap="square" rtlCol="0">
              <a:spAutoFit/>
            </a:bodyPr>
            <a:lstStyle/>
            <a:p>
              <a:r>
                <a:rPr lang="zh-CN" altLang="en-US" sz="2000" b="1"/>
                <a:t>运算器</a:t>
              </a:r>
            </a:p>
          </p:txBody>
        </p:sp>
        <p:sp>
          <p:nvSpPr>
            <p:cNvPr id="47" name="文本框 46"/>
            <p:cNvSpPr txBox="1"/>
            <p:nvPr/>
          </p:nvSpPr>
          <p:spPr>
            <a:xfrm>
              <a:off x="1490" y="7571"/>
              <a:ext cx="772" cy="1958"/>
            </a:xfrm>
            <a:prstGeom prst="rect">
              <a:avLst/>
            </a:prstGeom>
            <a:noFill/>
            <a:extLst>
              <a:ext uri="{909E8E84-426E-40DD-AFC4-6F175D3DCCD1}">
                <a14:hiddenFill xmlns:a14="http://schemas.microsoft.com/office/drawing/2010/main">
                  <a:solidFill>
                    <a:schemeClr val="bg2">
                      <a:alpha val="49000"/>
                    </a:schemeClr>
                  </a:solidFill>
                </a14:hiddenFill>
              </a:ext>
            </a:extLst>
          </p:spPr>
          <p:txBody>
            <a:bodyPr vert="eaVert" wrap="square" rtlCol="0">
              <a:spAutoFit/>
            </a:bodyPr>
            <a:lstStyle/>
            <a:p>
              <a:r>
                <a:rPr lang="zh-CN" altLang="en-US" sz="2000" b="1"/>
                <a:t>控制器</a:t>
              </a:r>
            </a:p>
          </p:txBody>
        </p:sp>
        <p:sp>
          <p:nvSpPr>
            <p:cNvPr id="51" name="文本框 50"/>
            <p:cNvSpPr txBox="1"/>
            <p:nvPr/>
          </p:nvSpPr>
          <p:spPr>
            <a:xfrm>
              <a:off x="3092" y="7571"/>
              <a:ext cx="772" cy="2269"/>
            </a:xfrm>
            <a:prstGeom prst="rect">
              <a:avLst/>
            </a:prstGeom>
            <a:noFill/>
            <a:extLst>
              <a:ext uri="{909E8E84-426E-40DD-AFC4-6F175D3DCCD1}">
                <a14:hiddenFill xmlns:a14="http://schemas.microsoft.com/office/drawing/2010/main">
                  <a:solidFill>
                    <a:schemeClr val="bg2">
                      <a:alpha val="49000"/>
                    </a:schemeClr>
                  </a:solidFill>
                </a14:hiddenFill>
              </a:ext>
            </a:extLst>
          </p:spPr>
          <p:txBody>
            <a:bodyPr vert="eaVert" wrap="square" rtlCol="0">
              <a:spAutoFit/>
            </a:bodyPr>
            <a:lstStyle/>
            <a:p>
              <a:r>
                <a:rPr lang="zh-CN" altLang="en-US" sz="2000" b="1"/>
                <a:t>只读存储器</a:t>
              </a:r>
            </a:p>
          </p:txBody>
        </p:sp>
        <p:sp>
          <p:nvSpPr>
            <p:cNvPr id="52" name="文本框 51"/>
            <p:cNvSpPr txBox="1"/>
            <p:nvPr/>
          </p:nvSpPr>
          <p:spPr>
            <a:xfrm>
              <a:off x="4013" y="7615"/>
              <a:ext cx="772" cy="2269"/>
            </a:xfrm>
            <a:prstGeom prst="rect">
              <a:avLst/>
            </a:prstGeom>
            <a:noFill/>
            <a:extLst>
              <a:ext uri="{909E8E84-426E-40DD-AFC4-6F175D3DCCD1}">
                <a14:hiddenFill xmlns:a14="http://schemas.microsoft.com/office/drawing/2010/main">
                  <a:solidFill>
                    <a:schemeClr val="bg2">
                      <a:alpha val="49000"/>
                    </a:schemeClr>
                  </a:solidFill>
                </a14:hiddenFill>
              </a:ext>
            </a:extLst>
          </p:spPr>
          <p:txBody>
            <a:bodyPr vert="eaVert" wrap="square" rtlCol="0">
              <a:spAutoFit/>
            </a:bodyPr>
            <a:lstStyle/>
            <a:p>
              <a:r>
                <a:rPr lang="zh-CN" altLang="en-US" sz="2000" b="1"/>
                <a:t>随机存储器</a:t>
              </a:r>
            </a:p>
          </p:txBody>
        </p:sp>
        <p:sp>
          <p:nvSpPr>
            <p:cNvPr id="7" name="文本框 6"/>
            <p:cNvSpPr txBox="1"/>
            <p:nvPr/>
          </p:nvSpPr>
          <p:spPr>
            <a:xfrm>
              <a:off x="11213" y="7235"/>
              <a:ext cx="772" cy="2118"/>
            </a:xfrm>
            <a:prstGeom prst="rect">
              <a:avLst/>
            </a:prstGeom>
            <a:noFill/>
            <a:ln>
              <a:noFill/>
            </a:ln>
            <a:extLst>
              <a:ext uri="{909E8E84-426E-40DD-AFC4-6F175D3DCCD1}">
                <a14:hiddenFill xmlns:a14="http://schemas.microsoft.com/office/drawing/2010/main">
                  <a:solidFill>
                    <a:schemeClr val="bg2">
                      <a:alpha val="49000"/>
                    </a:schemeClr>
                  </a:solidFill>
                </a14:hiddenFill>
              </a:ext>
            </a:extLst>
          </p:spPr>
          <p:txBody>
            <a:bodyPr vert="eaVert" wrap="square" rtlCol="0">
              <a:spAutoFit/>
            </a:bodyPr>
            <a:lstStyle/>
            <a:p>
              <a:r>
                <a:rPr lang="zh-CN" altLang="en-US" sz="2000" b="1"/>
                <a:t>操作系统</a:t>
              </a:r>
            </a:p>
          </p:txBody>
        </p:sp>
        <p:grpSp>
          <p:nvGrpSpPr>
            <p:cNvPr id="27" name="组合 26"/>
            <p:cNvGrpSpPr/>
            <p:nvPr/>
          </p:nvGrpSpPr>
          <p:grpSpPr>
            <a:xfrm>
              <a:off x="11152" y="6187"/>
              <a:ext cx="893" cy="812"/>
              <a:chOff x="11335" y="7100"/>
              <a:chExt cx="730" cy="646"/>
            </a:xfrm>
          </p:grpSpPr>
          <p:sp>
            <p:nvSpPr>
              <p:cNvPr id="31" name="Freeform 336"/>
              <p:cNvSpPr>
                <a:spLocks noEditPoints="1"/>
              </p:cNvSpPr>
              <p:nvPr/>
            </p:nvSpPr>
            <p:spPr bwMode="auto">
              <a:xfrm>
                <a:off x="11335" y="7100"/>
                <a:ext cx="731" cy="647"/>
              </a:xfrm>
              <a:custGeom>
                <a:avLst/>
                <a:gdLst>
                  <a:gd name="T0" fmla="*/ 215 w 222"/>
                  <a:gd name="T1" fmla="*/ 0 h 197"/>
                  <a:gd name="T2" fmla="*/ 7 w 222"/>
                  <a:gd name="T3" fmla="*/ 0 h 197"/>
                  <a:gd name="T4" fmla="*/ 0 w 222"/>
                  <a:gd name="T5" fmla="*/ 8 h 197"/>
                  <a:gd name="T6" fmla="*/ 0 w 222"/>
                  <a:gd name="T7" fmla="*/ 190 h 197"/>
                  <a:gd name="T8" fmla="*/ 7 w 222"/>
                  <a:gd name="T9" fmla="*/ 197 h 197"/>
                  <a:gd name="T10" fmla="*/ 215 w 222"/>
                  <a:gd name="T11" fmla="*/ 197 h 197"/>
                  <a:gd name="T12" fmla="*/ 222 w 222"/>
                  <a:gd name="T13" fmla="*/ 190 h 197"/>
                  <a:gd name="T14" fmla="*/ 222 w 222"/>
                  <a:gd name="T15" fmla="*/ 8 h 197"/>
                  <a:gd name="T16" fmla="*/ 215 w 222"/>
                  <a:gd name="T17" fmla="*/ 0 h 197"/>
                  <a:gd name="T18" fmla="*/ 171 w 222"/>
                  <a:gd name="T19" fmla="*/ 16 h 197"/>
                  <a:gd name="T20" fmla="*/ 180 w 222"/>
                  <a:gd name="T21" fmla="*/ 25 h 197"/>
                  <a:gd name="T22" fmla="*/ 171 w 222"/>
                  <a:gd name="T23" fmla="*/ 34 h 197"/>
                  <a:gd name="T24" fmla="*/ 162 w 222"/>
                  <a:gd name="T25" fmla="*/ 25 h 197"/>
                  <a:gd name="T26" fmla="*/ 171 w 222"/>
                  <a:gd name="T27" fmla="*/ 16 h 197"/>
                  <a:gd name="T28" fmla="*/ 143 w 222"/>
                  <a:gd name="T29" fmla="*/ 16 h 197"/>
                  <a:gd name="T30" fmla="*/ 153 w 222"/>
                  <a:gd name="T31" fmla="*/ 25 h 197"/>
                  <a:gd name="T32" fmla="*/ 143 w 222"/>
                  <a:gd name="T33" fmla="*/ 34 h 197"/>
                  <a:gd name="T34" fmla="*/ 134 w 222"/>
                  <a:gd name="T35" fmla="*/ 25 h 197"/>
                  <a:gd name="T36" fmla="*/ 143 w 222"/>
                  <a:gd name="T37" fmla="*/ 16 h 197"/>
                  <a:gd name="T38" fmla="*/ 208 w 222"/>
                  <a:gd name="T39" fmla="*/ 183 h 197"/>
                  <a:gd name="T40" fmla="*/ 14 w 222"/>
                  <a:gd name="T41" fmla="*/ 183 h 197"/>
                  <a:gd name="T42" fmla="*/ 14 w 222"/>
                  <a:gd name="T43" fmla="*/ 50 h 197"/>
                  <a:gd name="T44" fmla="*/ 208 w 222"/>
                  <a:gd name="T45" fmla="*/ 50 h 197"/>
                  <a:gd name="T46" fmla="*/ 208 w 222"/>
                  <a:gd name="T47" fmla="*/ 183 h 197"/>
                  <a:gd name="T48" fmla="*/ 199 w 222"/>
                  <a:gd name="T49" fmla="*/ 34 h 197"/>
                  <a:gd name="T50" fmla="*/ 189 w 222"/>
                  <a:gd name="T51" fmla="*/ 25 h 197"/>
                  <a:gd name="T52" fmla="*/ 199 w 222"/>
                  <a:gd name="T53" fmla="*/ 16 h 197"/>
                  <a:gd name="T54" fmla="*/ 208 w 222"/>
                  <a:gd name="T55" fmla="*/ 25 h 197"/>
                  <a:gd name="T56" fmla="*/ 199 w 222"/>
                  <a:gd name="T57" fmla="*/ 3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2" h="197">
                    <a:moveTo>
                      <a:pt x="215" y="0"/>
                    </a:moveTo>
                    <a:cubicBezTo>
                      <a:pt x="7" y="0"/>
                      <a:pt x="7" y="0"/>
                      <a:pt x="7" y="0"/>
                    </a:cubicBezTo>
                    <a:cubicBezTo>
                      <a:pt x="4" y="0"/>
                      <a:pt x="0" y="4"/>
                      <a:pt x="0" y="8"/>
                    </a:cubicBezTo>
                    <a:cubicBezTo>
                      <a:pt x="0" y="190"/>
                      <a:pt x="0" y="190"/>
                      <a:pt x="0" y="190"/>
                    </a:cubicBezTo>
                    <a:cubicBezTo>
                      <a:pt x="0" y="194"/>
                      <a:pt x="4" y="197"/>
                      <a:pt x="7" y="197"/>
                    </a:cubicBezTo>
                    <a:cubicBezTo>
                      <a:pt x="215" y="197"/>
                      <a:pt x="215" y="197"/>
                      <a:pt x="215" y="197"/>
                    </a:cubicBezTo>
                    <a:cubicBezTo>
                      <a:pt x="219" y="197"/>
                      <a:pt x="222" y="194"/>
                      <a:pt x="222" y="190"/>
                    </a:cubicBezTo>
                    <a:cubicBezTo>
                      <a:pt x="222" y="8"/>
                      <a:pt x="222" y="8"/>
                      <a:pt x="222" y="8"/>
                    </a:cubicBezTo>
                    <a:cubicBezTo>
                      <a:pt x="222" y="4"/>
                      <a:pt x="219" y="0"/>
                      <a:pt x="215" y="0"/>
                    </a:cubicBezTo>
                    <a:close/>
                    <a:moveTo>
                      <a:pt x="171" y="16"/>
                    </a:moveTo>
                    <a:cubicBezTo>
                      <a:pt x="176" y="16"/>
                      <a:pt x="180" y="20"/>
                      <a:pt x="180" y="25"/>
                    </a:cubicBezTo>
                    <a:cubicBezTo>
                      <a:pt x="180" y="30"/>
                      <a:pt x="176" y="34"/>
                      <a:pt x="171" y="34"/>
                    </a:cubicBezTo>
                    <a:cubicBezTo>
                      <a:pt x="166" y="34"/>
                      <a:pt x="162" y="30"/>
                      <a:pt x="162" y="25"/>
                    </a:cubicBezTo>
                    <a:cubicBezTo>
                      <a:pt x="162" y="20"/>
                      <a:pt x="166" y="16"/>
                      <a:pt x="171" y="16"/>
                    </a:cubicBezTo>
                    <a:close/>
                    <a:moveTo>
                      <a:pt x="143" y="16"/>
                    </a:moveTo>
                    <a:cubicBezTo>
                      <a:pt x="149" y="16"/>
                      <a:pt x="153" y="20"/>
                      <a:pt x="153" y="25"/>
                    </a:cubicBezTo>
                    <a:cubicBezTo>
                      <a:pt x="153" y="30"/>
                      <a:pt x="149" y="34"/>
                      <a:pt x="143" y="34"/>
                    </a:cubicBezTo>
                    <a:cubicBezTo>
                      <a:pt x="138" y="34"/>
                      <a:pt x="134" y="30"/>
                      <a:pt x="134" y="25"/>
                    </a:cubicBezTo>
                    <a:cubicBezTo>
                      <a:pt x="134" y="20"/>
                      <a:pt x="138" y="16"/>
                      <a:pt x="143" y="16"/>
                    </a:cubicBezTo>
                    <a:close/>
                    <a:moveTo>
                      <a:pt x="208" y="183"/>
                    </a:moveTo>
                    <a:cubicBezTo>
                      <a:pt x="14" y="183"/>
                      <a:pt x="14" y="183"/>
                      <a:pt x="14" y="183"/>
                    </a:cubicBezTo>
                    <a:cubicBezTo>
                      <a:pt x="14" y="50"/>
                      <a:pt x="14" y="50"/>
                      <a:pt x="14" y="50"/>
                    </a:cubicBezTo>
                    <a:cubicBezTo>
                      <a:pt x="208" y="50"/>
                      <a:pt x="208" y="50"/>
                      <a:pt x="208" y="50"/>
                    </a:cubicBezTo>
                    <a:lnTo>
                      <a:pt x="208" y="183"/>
                    </a:lnTo>
                    <a:close/>
                    <a:moveTo>
                      <a:pt x="199" y="34"/>
                    </a:moveTo>
                    <a:cubicBezTo>
                      <a:pt x="193" y="34"/>
                      <a:pt x="189" y="30"/>
                      <a:pt x="189" y="25"/>
                    </a:cubicBezTo>
                    <a:cubicBezTo>
                      <a:pt x="189" y="20"/>
                      <a:pt x="193" y="16"/>
                      <a:pt x="199" y="16"/>
                    </a:cubicBezTo>
                    <a:cubicBezTo>
                      <a:pt x="204" y="16"/>
                      <a:pt x="208" y="20"/>
                      <a:pt x="208" y="25"/>
                    </a:cubicBezTo>
                    <a:cubicBezTo>
                      <a:pt x="208" y="30"/>
                      <a:pt x="204" y="34"/>
                      <a:pt x="199" y="34"/>
                    </a:cubicBezTo>
                    <a:close/>
                  </a:path>
                </a:pathLst>
              </a:custGeom>
              <a:solidFill>
                <a:srgbClr val="424953"/>
              </a:solidFill>
              <a:ln>
                <a:noFill/>
              </a:ln>
            </p:spPr>
            <p:txBody>
              <a:bodyPr vert="horz" wrap="square" lIns="91440" tIns="45720" rIns="91440" bIns="45720" numCol="1" anchor="t" anchorCtr="0" compatLnSpc="1"/>
              <a:lstStyle/>
              <a:p>
                <a:endParaRPr lang="en-US"/>
              </a:p>
            </p:txBody>
          </p:sp>
          <p:sp>
            <p:nvSpPr>
              <p:cNvPr id="41" name="Freeform 337"/>
              <p:cNvSpPr/>
              <p:nvPr/>
            </p:nvSpPr>
            <p:spPr bwMode="auto">
              <a:xfrm>
                <a:off x="11799" y="7296"/>
                <a:ext cx="71" cy="60"/>
              </a:xfrm>
              <a:custGeom>
                <a:avLst/>
                <a:gdLst>
                  <a:gd name="T0" fmla="*/ 21 w 21"/>
                  <a:gd name="T1" fmla="*/ 14 h 18"/>
                  <a:gd name="T2" fmla="*/ 17 w 21"/>
                  <a:gd name="T3" fmla="*/ 18 h 18"/>
                  <a:gd name="T4" fmla="*/ 3 w 21"/>
                  <a:gd name="T5" fmla="*/ 18 h 18"/>
                  <a:gd name="T6" fmla="*/ 0 w 21"/>
                  <a:gd name="T7" fmla="*/ 14 h 18"/>
                  <a:gd name="T8" fmla="*/ 0 w 21"/>
                  <a:gd name="T9" fmla="*/ 3 h 18"/>
                  <a:gd name="T10" fmla="*/ 3 w 21"/>
                  <a:gd name="T11" fmla="*/ 0 h 18"/>
                  <a:gd name="T12" fmla="*/ 17 w 21"/>
                  <a:gd name="T13" fmla="*/ 0 h 18"/>
                  <a:gd name="T14" fmla="*/ 21 w 21"/>
                  <a:gd name="T15" fmla="*/ 3 h 18"/>
                  <a:gd name="T16" fmla="*/ 21 w 21"/>
                  <a:gd name="T17"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8">
                    <a:moveTo>
                      <a:pt x="21" y="14"/>
                    </a:moveTo>
                    <a:cubicBezTo>
                      <a:pt x="21" y="16"/>
                      <a:pt x="19" y="18"/>
                      <a:pt x="17" y="18"/>
                    </a:cubicBezTo>
                    <a:cubicBezTo>
                      <a:pt x="3" y="18"/>
                      <a:pt x="3" y="18"/>
                      <a:pt x="3" y="18"/>
                    </a:cubicBezTo>
                    <a:cubicBezTo>
                      <a:pt x="1" y="18"/>
                      <a:pt x="0" y="16"/>
                      <a:pt x="0" y="14"/>
                    </a:cubicBezTo>
                    <a:cubicBezTo>
                      <a:pt x="0" y="3"/>
                      <a:pt x="0" y="3"/>
                      <a:pt x="0" y="3"/>
                    </a:cubicBezTo>
                    <a:cubicBezTo>
                      <a:pt x="0" y="2"/>
                      <a:pt x="1" y="0"/>
                      <a:pt x="3" y="0"/>
                    </a:cubicBezTo>
                    <a:cubicBezTo>
                      <a:pt x="17" y="0"/>
                      <a:pt x="17" y="0"/>
                      <a:pt x="17" y="0"/>
                    </a:cubicBezTo>
                    <a:cubicBezTo>
                      <a:pt x="19" y="0"/>
                      <a:pt x="21" y="2"/>
                      <a:pt x="21" y="3"/>
                    </a:cubicBezTo>
                    <a:lnTo>
                      <a:pt x="21" y="14"/>
                    </a:lnTo>
                    <a:close/>
                  </a:path>
                </a:pathLst>
              </a:custGeom>
              <a:solidFill>
                <a:srgbClr val="424953"/>
              </a:solidFill>
              <a:ln>
                <a:noFill/>
              </a:ln>
            </p:spPr>
            <p:txBody>
              <a:bodyPr vert="horz" wrap="square" lIns="91440" tIns="45720" rIns="91440" bIns="45720" numCol="1" anchor="t" anchorCtr="0" compatLnSpc="1"/>
              <a:lstStyle/>
              <a:p>
                <a:endParaRPr lang="en-US"/>
              </a:p>
            </p:txBody>
          </p:sp>
          <p:sp>
            <p:nvSpPr>
              <p:cNvPr id="42" name="Freeform 338"/>
              <p:cNvSpPr/>
              <p:nvPr/>
            </p:nvSpPr>
            <p:spPr bwMode="auto">
              <a:xfrm>
                <a:off x="11694" y="7346"/>
                <a:ext cx="79" cy="86"/>
              </a:xfrm>
              <a:custGeom>
                <a:avLst/>
                <a:gdLst>
                  <a:gd name="T0" fmla="*/ 22 w 24"/>
                  <a:gd name="T1" fmla="*/ 7 h 26"/>
                  <a:gd name="T2" fmla="*/ 23 w 24"/>
                  <a:gd name="T3" fmla="*/ 11 h 26"/>
                  <a:gd name="T4" fmla="*/ 16 w 24"/>
                  <a:gd name="T5" fmla="*/ 24 h 26"/>
                  <a:gd name="T6" fmla="*/ 11 w 24"/>
                  <a:gd name="T7" fmla="*/ 25 h 26"/>
                  <a:gd name="T8" fmla="*/ 2 w 24"/>
                  <a:gd name="T9" fmla="*/ 19 h 26"/>
                  <a:gd name="T10" fmla="*/ 1 w 24"/>
                  <a:gd name="T11" fmla="*/ 15 h 26"/>
                  <a:gd name="T12" fmla="*/ 8 w 24"/>
                  <a:gd name="T13" fmla="*/ 3 h 26"/>
                  <a:gd name="T14" fmla="*/ 12 w 24"/>
                  <a:gd name="T15" fmla="*/ 1 h 26"/>
                  <a:gd name="T16" fmla="*/ 22 w 24"/>
                  <a:gd name="T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6">
                    <a:moveTo>
                      <a:pt x="22" y="7"/>
                    </a:moveTo>
                    <a:cubicBezTo>
                      <a:pt x="23" y="8"/>
                      <a:pt x="24" y="10"/>
                      <a:pt x="23" y="11"/>
                    </a:cubicBezTo>
                    <a:cubicBezTo>
                      <a:pt x="16" y="24"/>
                      <a:pt x="16" y="24"/>
                      <a:pt x="16" y="24"/>
                    </a:cubicBezTo>
                    <a:cubicBezTo>
                      <a:pt x="15" y="25"/>
                      <a:pt x="13" y="26"/>
                      <a:pt x="11" y="25"/>
                    </a:cubicBezTo>
                    <a:cubicBezTo>
                      <a:pt x="2" y="19"/>
                      <a:pt x="2" y="19"/>
                      <a:pt x="2" y="19"/>
                    </a:cubicBezTo>
                    <a:cubicBezTo>
                      <a:pt x="0" y="18"/>
                      <a:pt x="0" y="16"/>
                      <a:pt x="1" y="15"/>
                    </a:cubicBezTo>
                    <a:cubicBezTo>
                      <a:pt x="8" y="3"/>
                      <a:pt x="8" y="3"/>
                      <a:pt x="8" y="3"/>
                    </a:cubicBezTo>
                    <a:cubicBezTo>
                      <a:pt x="9" y="1"/>
                      <a:pt x="11" y="0"/>
                      <a:pt x="12" y="1"/>
                    </a:cubicBezTo>
                    <a:lnTo>
                      <a:pt x="22" y="7"/>
                    </a:lnTo>
                    <a:close/>
                  </a:path>
                </a:pathLst>
              </a:custGeom>
              <a:solidFill>
                <a:srgbClr val="424953"/>
              </a:solidFill>
              <a:ln>
                <a:noFill/>
              </a:ln>
            </p:spPr>
            <p:txBody>
              <a:bodyPr vert="horz" wrap="square" lIns="91440" tIns="45720" rIns="91440" bIns="45720" numCol="1" anchor="t" anchorCtr="0" compatLnSpc="1"/>
              <a:lstStyle/>
              <a:p>
                <a:endParaRPr lang="en-US"/>
              </a:p>
            </p:txBody>
          </p:sp>
          <p:sp>
            <p:nvSpPr>
              <p:cNvPr id="45" name="Freeform 339"/>
              <p:cNvSpPr/>
              <p:nvPr/>
            </p:nvSpPr>
            <p:spPr bwMode="auto">
              <a:xfrm>
                <a:off x="11697" y="7469"/>
                <a:ext cx="79" cy="81"/>
              </a:xfrm>
              <a:custGeom>
                <a:avLst/>
                <a:gdLst>
                  <a:gd name="T0" fmla="*/ 12 w 24"/>
                  <a:gd name="T1" fmla="*/ 1 h 25"/>
                  <a:gd name="T2" fmla="*/ 16 w 24"/>
                  <a:gd name="T3" fmla="*/ 2 h 25"/>
                  <a:gd name="T4" fmla="*/ 23 w 24"/>
                  <a:gd name="T5" fmla="*/ 14 h 25"/>
                  <a:gd name="T6" fmla="*/ 22 w 24"/>
                  <a:gd name="T7" fmla="*/ 19 h 25"/>
                  <a:gd name="T8" fmla="*/ 13 w 24"/>
                  <a:gd name="T9" fmla="*/ 24 h 25"/>
                  <a:gd name="T10" fmla="*/ 8 w 24"/>
                  <a:gd name="T11" fmla="*/ 23 h 25"/>
                  <a:gd name="T12" fmla="*/ 1 w 24"/>
                  <a:gd name="T13" fmla="*/ 10 h 25"/>
                  <a:gd name="T14" fmla="*/ 2 w 24"/>
                  <a:gd name="T15" fmla="*/ 6 h 25"/>
                  <a:gd name="T16" fmla="*/ 12 w 24"/>
                  <a:gd name="T17"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5">
                    <a:moveTo>
                      <a:pt x="12" y="1"/>
                    </a:moveTo>
                    <a:cubicBezTo>
                      <a:pt x="13" y="0"/>
                      <a:pt x="15" y="0"/>
                      <a:pt x="16" y="2"/>
                    </a:cubicBezTo>
                    <a:cubicBezTo>
                      <a:pt x="23" y="14"/>
                      <a:pt x="23" y="14"/>
                      <a:pt x="23" y="14"/>
                    </a:cubicBezTo>
                    <a:cubicBezTo>
                      <a:pt x="24" y="16"/>
                      <a:pt x="24" y="18"/>
                      <a:pt x="22" y="19"/>
                    </a:cubicBezTo>
                    <a:cubicBezTo>
                      <a:pt x="13" y="24"/>
                      <a:pt x="13" y="24"/>
                      <a:pt x="13" y="24"/>
                    </a:cubicBezTo>
                    <a:cubicBezTo>
                      <a:pt x="11" y="25"/>
                      <a:pt x="9" y="24"/>
                      <a:pt x="8" y="23"/>
                    </a:cubicBezTo>
                    <a:cubicBezTo>
                      <a:pt x="1" y="10"/>
                      <a:pt x="1" y="10"/>
                      <a:pt x="1" y="10"/>
                    </a:cubicBezTo>
                    <a:cubicBezTo>
                      <a:pt x="0" y="9"/>
                      <a:pt x="1" y="7"/>
                      <a:pt x="2" y="6"/>
                    </a:cubicBezTo>
                    <a:lnTo>
                      <a:pt x="12" y="1"/>
                    </a:lnTo>
                    <a:close/>
                  </a:path>
                </a:pathLst>
              </a:custGeom>
              <a:solidFill>
                <a:srgbClr val="424953"/>
              </a:solidFill>
              <a:ln>
                <a:noFill/>
              </a:ln>
            </p:spPr>
            <p:txBody>
              <a:bodyPr vert="horz" wrap="square" lIns="91440" tIns="45720" rIns="91440" bIns="45720" numCol="1" anchor="t" anchorCtr="0" compatLnSpc="1"/>
              <a:lstStyle/>
              <a:p>
                <a:endParaRPr lang="en-US"/>
              </a:p>
            </p:txBody>
          </p:sp>
          <p:sp>
            <p:nvSpPr>
              <p:cNvPr id="54" name="Freeform 340"/>
              <p:cNvSpPr/>
              <p:nvPr/>
            </p:nvSpPr>
            <p:spPr bwMode="auto">
              <a:xfrm>
                <a:off x="11809" y="7534"/>
                <a:ext cx="65" cy="58"/>
              </a:xfrm>
              <a:custGeom>
                <a:avLst/>
                <a:gdLst>
                  <a:gd name="T0" fmla="*/ 0 w 20"/>
                  <a:gd name="T1" fmla="*/ 4 h 18"/>
                  <a:gd name="T2" fmla="*/ 3 w 20"/>
                  <a:gd name="T3" fmla="*/ 0 h 18"/>
                  <a:gd name="T4" fmla="*/ 17 w 20"/>
                  <a:gd name="T5" fmla="*/ 0 h 18"/>
                  <a:gd name="T6" fmla="*/ 20 w 20"/>
                  <a:gd name="T7" fmla="*/ 4 h 18"/>
                  <a:gd name="T8" fmla="*/ 20 w 20"/>
                  <a:gd name="T9" fmla="*/ 15 h 18"/>
                  <a:gd name="T10" fmla="*/ 17 w 20"/>
                  <a:gd name="T11" fmla="*/ 18 h 18"/>
                  <a:gd name="T12" fmla="*/ 3 w 20"/>
                  <a:gd name="T13" fmla="*/ 18 h 18"/>
                  <a:gd name="T14" fmla="*/ 0 w 20"/>
                  <a:gd name="T15" fmla="*/ 15 h 18"/>
                  <a:gd name="T16" fmla="*/ 0 w 20"/>
                  <a:gd name="T17"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8">
                    <a:moveTo>
                      <a:pt x="0" y="4"/>
                    </a:moveTo>
                    <a:cubicBezTo>
                      <a:pt x="0" y="2"/>
                      <a:pt x="1" y="0"/>
                      <a:pt x="3" y="0"/>
                    </a:cubicBezTo>
                    <a:cubicBezTo>
                      <a:pt x="17" y="0"/>
                      <a:pt x="17" y="0"/>
                      <a:pt x="17" y="0"/>
                    </a:cubicBezTo>
                    <a:cubicBezTo>
                      <a:pt x="19" y="0"/>
                      <a:pt x="20" y="2"/>
                      <a:pt x="20" y="4"/>
                    </a:cubicBezTo>
                    <a:cubicBezTo>
                      <a:pt x="20" y="15"/>
                      <a:pt x="20" y="15"/>
                      <a:pt x="20" y="15"/>
                    </a:cubicBezTo>
                    <a:cubicBezTo>
                      <a:pt x="20" y="16"/>
                      <a:pt x="19" y="18"/>
                      <a:pt x="17" y="18"/>
                    </a:cubicBezTo>
                    <a:cubicBezTo>
                      <a:pt x="3" y="18"/>
                      <a:pt x="3" y="18"/>
                      <a:pt x="3" y="18"/>
                    </a:cubicBezTo>
                    <a:cubicBezTo>
                      <a:pt x="1" y="18"/>
                      <a:pt x="0" y="16"/>
                      <a:pt x="0" y="15"/>
                    </a:cubicBezTo>
                    <a:lnTo>
                      <a:pt x="0" y="4"/>
                    </a:lnTo>
                    <a:close/>
                  </a:path>
                </a:pathLst>
              </a:custGeom>
              <a:solidFill>
                <a:srgbClr val="424953"/>
              </a:solidFill>
              <a:ln>
                <a:noFill/>
              </a:ln>
            </p:spPr>
            <p:txBody>
              <a:bodyPr vert="horz" wrap="square" lIns="91440" tIns="45720" rIns="91440" bIns="45720" numCol="1" anchor="t" anchorCtr="0" compatLnSpc="1"/>
              <a:lstStyle/>
              <a:p>
                <a:endParaRPr lang="en-US"/>
              </a:p>
            </p:txBody>
          </p:sp>
          <p:sp>
            <p:nvSpPr>
              <p:cNvPr id="55" name="Freeform 341"/>
              <p:cNvSpPr/>
              <p:nvPr/>
            </p:nvSpPr>
            <p:spPr bwMode="auto">
              <a:xfrm>
                <a:off x="11903" y="7458"/>
                <a:ext cx="79" cy="86"/>
              </a:xfrm>
              <a:custGeom>
                <a:avLst/>
                <a:gdLst>
                  <a:gd name="T0" fmla="*/ 2 w 24"/>
                  <a:gd name="T1" fmla="*/ 19 h 26"/>
                  <a:gd name="T2" fmla="*/ 1 w 24"/>
                  <a:gd name="T3" fmla="*/ 15 h 26"/>
                  <a:gd name="T4" fmla="*/ 8 w 24"/>
                  <a:gd name="T5" fmla="*/ 3 h 26"/>
                  <a:gd name="T6" fmla="*/ 12 w 24"/>
                  <a:gd name="T7" fmla="*/ 1 h 26"/>
                  <a:gd name="T8" fmla="*/ 22 w 24"/>
                  <a:gd name="T9" fmla="*/ 7 h 26"/>
                  <a:gd name="T10" fmla="*/ 23 w 24"/>
                  <a:gd name="T11" fmla="*/ 11 h 26"/>
                  <a:gd name="T12" fmla="*/ 16 w 24"/>
                  <a:gd name="T13" fmla="*/ 23 h 26"/>
                  <a:gd name="T14" fmla="*/ 11 w 24"/>
                  <a:gd name="T15" fmla="*/ 25 h 26"/>
                  <a:gd name="T16" fmla="*/ 2 w 24"/>
                  <a:gd name="T17" fmla="*/ 1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6">
                    <a:moveTo>
                      <a:pt x="2" y="19"/>
                    </a:moveTo>
                    <a:cubicBezTo>
                      <a:pt x="0" y="18"/>
                      <a:pt x="0" y="16"/>
                      <a:pt x="1" y="15"/>
                    </a:cubicBezTo>
                    <a:cubicBezTo>
                      <a:pt x="8" y="3"/>
                      <a:pt x="8" y="3"/>
                      <a:pt x="8" y="3"/>
                    </a:cubicBezTo>
                    <a:cubicBezTo>
                      <a:pt x="8" y="1"/>
                      <a:pt x="11" y="0"/>
                      <a:pt x="12" y="1"/>
                    </a:cubicBezTo>
                    <a:cubicBezTo>
                      <a:pt x="22" y="7"/>
                      <a:pt x="22" y="7"/>
                      <a:pt x="22" y="7"/>
                    </a:cubicBezTo>
                    <a:cubicBezTo>
                      <a:pt x="23" y="8"/>
                      <a:pt x="24" y="10"/>
                      <a:pt x="23" y="11"/>
                    </a:cubicBezTo>
                    <a:cubicBezTo>
                      <a:pt x="16" y="23"/>
                      <a:pt x="16" y="23"/>
                      <a:pt x="16" y="23"/>
                    </a:cubicBezTo>
                    <a:cubicBezTo>
                      <a:pt x="15" y="25"/>
                      <a:pt x="13" y="26"/>
                      <a:pt x="11" y="25"/>
                    </a:cubicBezTo>
                    <a:lnTo>
                      <a:pt x="2" y="19"/>
                    </a:lnTo>
                    <a:close/>
                  </a:path>
                </a:pathLst>
              </a:custGeom>
              <a:solidFill>
                <a:srgbClr val="424953"/>
              </a:solidFill>
              <a:ln>
                <a:noFill/>
              </a:ln>
            </p:spPr>
            <p:txBody>
              <a:bodyPr vert="horz" wrap="square" lIns="91440" tIns="45720" rIns="91440" bIns="45720" numCol="1" anchor="t" anchorCtr="0" compatLnSpc="1"/>
              <a:lstStyle/>
              <a:p>
                <a:endParaRPr lang="en-US"/>
              </a:p>
            </p:txBody>
          </p:sp>
          <p:sp>
            <p:nvSpPr>
              <p:cNvPr id="56" name="Freeform 342"/>
              <p:cNvSpPr/>
              <p:nvPr/>
            </p:nvSpPr>
            <p:spPr bwMode="auto">
              <a:xfrm>
                <a:off x="11898" y="7341"/>
                <a:ext cx="79" cy="81"/>
              </a:xfrm>
              <a:custGeom>
                <a:avLst/>
                <a:gdLst>
                  <a:gd name="T0" fmla="*/ 13 w 24"/>
                  <a:gd name="T1" fmla="*/ 25 h 25"/>
                  <a:gd name="T2" fmla="*/ 8 w 24"/>
                  <a:gd name="T3" fmla="*/ 23 h 25"/>
                  <a:gd name="T4" fmla="*/ 1 w 24"/>
                  <a:gd name="T5" fmla="*/ 11 h 25"/>
                  <a:gd name="T6" fmla="*/ 2 w 24"/>
                  <a:gd name="T7" fmla="*/ 7 h 25"/>
                  <a:gd name="T8" fmla="*/ 12 w 24"/>
                  <a:gd name="T9" fmla="*/ 1 h 25"/>
                  <a:gd name="T10" fmla="*/ 16 w 24"/>
                  <a:gd name="T11" fmla="*/ 2 h 25"/>
                  <a:gd name="T12" fmla="*/ 23 w 24"/>
                  <a:gd name="T13" fmla="*/ 15 h 25"/>
                  <a:gd name="T14" fmla="*/ 22 w 24"/>
                  <a:gd name="T15" fmla="*/ 19 h 25"/>
                  <a:gd name="T16" fmla="*/ 13 w 24"/>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5">
                    <a:moveTo>
                      <a:pt x="13" y="25"/>
                    </a:moveTo>
                    <a:cubicBezTo>
                      <a:pt x="11" y="25"/>
                      <a:pt x="9" y="25"/>
                      <a:pt x="8" y="23"/>
                    </a:cubicBezTo>
                    <a:cubicBezTo>
                      <a:pt x="1" y="11"/>
                      <a:pt x="1" y="11"/>
                      <a:pt x="1" y="11"/>
                    </a:cubicBezTo>
                    <a:cubicBezTo>
                      <a:pt x="0" y="9"/>
                      <a:pt x="1" y="7"/>
                      <a:pt x="2" y="7"/>
                    </a:cubicBezTo>
                    <a:cubicBezTo>
                      <a:pt x="12" y="1"/>
                      <a:pt x="12" y="1"/>
                      <a:pt x="12" y="1"/>
                    </a:cubicBezTo>
                    <a:cubicBezTo>
                      <a:pt x="13" y="0"/>
                      <a:pt x="15" y="1"/>
                      <a:pt x="16" y="2"/>
                    </a:cubicBezTo>
                    <a:cubicBezTo>
                      <a:pt x="23" y="15"/>
                      <a:pt x="23" y="15"/>
                      <a:pt x="23" y="15"/>
                    </a:cubicBezTo>
                    <a:cubicBezTo>
                      <a:pt x="24" y="16"/>
                      <a:pt x="24" y="18"/>
                      <a:pt x="22" y="19"/>
                    </a:cubicBezTo>
                    <a:lnTo>
                      <a:pt x="13" y="25"/>
                    </a:lnTo>
                    <a:close/>
                  </a:path>
                </a:pathLst>
              </a:custGeom>
              <a:solidFill>
                <a:srgbClr val="424953"/>
              </a:solidFill>
              <a:ln>
                <a:noFill/>
              </a:ln>
            </p:spPr>
            <p:txBody>
              <a:bodyPr vert="horz" wrap="square" lIns="91440" tIns="45720" rIns="91440" bIns="45720" numCol="1" anchor="t" anchorCtr="0" compatLnSpc="1"/>
              <a:lstStyle/>
              <a:p>
                <a:endParaRPr lang="en-US"/>
              </a:p>
            </p:txBody>
          </p:sp>
          <p:sp>
            <p:nvSpPr>
              <p:cNvPr id="57" name="Freeform 343"/>
              <p:cNvSpPr>
                <a:spLocks noEditPoints="1"/>
              </p:cNvSpPr>
              <p:nvPr/>
            </p:nvSpPr>
            <p:spPr bwMode="auto">
              <a:xfrm>
                <a:off x="11731" y="7341"/>
                <a:ext cx="212" cy="210"/>
              </a:xfrm>
              <a:custGeom>
                <a:avLst/>
                <a:gdLst>
                  <a:gd name="T0" fmla="*/ 33 w 65"/>
                  <a:gd name="T1" fmla="*/ 0 h 64"/>
                  <a:gd name="T2" fmla="*/ 0 w 65"/>
                  <a:gd name="T3" fmla="*/ 32 h 64"/>
                  <a:gd name="T4" fmla="*/ 33 w 65"/>
                  <a:gd name="T5" fmla="*/ 64 h 64"/>
                  <a:gd name="T6" fmla="*/ 65 w 65"/>
                  <a:gd name="T7" fmla="*/ 32 h 64"/>
                  <a:gd name="T8" fmla="*/ 33 w 65"/>
                  <a:gd name="T9" fmla="*/ 0 h 64"/>
                  <a:gd name="T10" fmla="*/ 33 w 65"/>
                  <a:gd name="T11" fmla="*/ 48 h 64"/>
                  <a:gd name="T12" fmla="*/ 17 w 65"/>
                  <a:gd name="T13" fmla="*/ 32 h 64"/>
                  <a:gd name="T14" fmla="*/ 33 w 65"/>
                  <a:gd name="T15" fmla="*/ 17 h 64"/>
                  <a:gd name="T16" fmla="*/ 48 w 65"/>
                  <a:gd name="T17" fmla="*/ 32 h 64"/>
                  <a:gd name="T18" fmla="*/ 33 w 65"/>
                  <a:gd name="T19"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64">
                    <a:moveTo>
                      <a:pt x="33" y="0"/>
                    </a:moveTo>
                    <a:cubicBezTo>
                      <a:pt x="15" y="0"/>
                      <a:pt x="0" y="14"/>
                      <a:pt x="0" y="32"/>
                    </a:cubicBezTo>
                    <a:cubicBezTo>
                      <a:pt x="0" y="50"/>
                      <a:pt x="15" y="64"/>
                      <a:pt x="33" y="64"/>
                    </a:cubicBezTo>
                    <a:cubicBezTo>
                      <a:pt x="51" y="64"/>
                      <a:pt x="65" y="50"/>
                      <a:pt x="65" y="32"/>
                    </a:cubicBezTo>
                    <a:cubicBezTo>
                      <a:pt x="65" y="14"/>
                      <a:pt x="51" y="0"/>
                      <a:pt x="33" y="0"/>
                    </a:cubicBezTo>
                    <a:close/>
                    <a:moveTo>
                      <a:pt x="33" y="48"/>
                    </a:moveTo>
                    <a:cubicBezTo>
                      <a:pt x="24" y="48"/>
                      <a:pt x="17" y="41"/>
                      <a:pt x="17" y="32"/>
                    </a:cubicBezTo>
                    <a:cubicBezTo>
                      <a:pt x="17" y="24"/>
                      <a:pt x="24" y="17"/>
                      <a:pt x="33" y="17"/>
                    </a:cubicBezTo>
                    <a:cubicBezTo>
                      <a:pt x="41" y="17"/>
                      <a:pt x="48" y="24"/>
                      <a:pt x="48" y="32"/>
                    </a:cubicBezTo>
                    <a:cubicBezTo>
                      <a:pt x="48" y="41"/>
                      <a:pt x="41" y="48"/>
                      <a:pt x="33" y="48"/>
                    </a:cubicBezTo>
                    <a:close/>
                  </a:path>
                </a:pathLst>
              </a:custGeom>
              <a:solidFill>
                <a:srgbClr val="424953"/>
              </a:solidFill>
              <a:ln>
                <a:noFill/>
              </a:ln>
            </p:spPr>
            <p:txBody>
              <a:bodyPr vert="horz" wrap="square" lIns="91440" tIns="45720" rIns="91440" bIns="45720" numCol="1" anchor="t" anchorCtr="0" compatLnSpc="1"/>
              <a:lstStyle/>
              <a:p>
                <a:endParaRPr lang="en-US"/>
              </a:p>
            </p:txBody>
          </p:sp>
          <p:sp>
            <p:nvSpPr>
              <p:cNvPr id="146" name="Freeform 344"/>
              <p:cNvSpPr/>
              <p:nvPr/>
            </p:nvSpPr>
            <p:spPr bwMode="auto">
              <a:xfrm>
                <a:off x="11424" y="7309"/>
                <a:ext cx="267" cy="335"/>
              </a:xfrm>
              <a:custGeom>
                <a:avLst/>
                <a:gdLst>
                  <a:gd name="T0" fmla="*/ 35 w 81"/>
                  <a:gd name="T1" fmla="*/ 101 h 102"/>
                  <a:gd name="T2" fmla="*/ 36 w 81"/>
                  <a:gd name="T3" fmla="*/ 101 h 102"/>
                  <a:gd name="T4" fmla="*/ 36 w 81"/>
                  <a:gd name="T5" fmla="*/ 102 h 102"/>
                  <a:gd name="T6" fmla="*/ 37 w 81"/>
                  <a:gd name="T7" fmla="*/ 102 h 102"/>
                  <a:gd name="T8" fmla="*/ 38 w 81"/>
                  <a:gd name="T9" fmla="*/ 102 h 102"/>
                  <a:gd name="T10" fmla="*/ 40 w 81"/>
                  <a:gd name="T11" fmla="*/ 102 h 102"/>
                  <a:gd name="T12" fmla="*/ 40 w 81"/>
                  <a:gd name="T13" fmla="*/ 102 h 102"/>
                  <a:gd name="T14" fmla="*/ 40 w 81"/>
                  <a:gd name="T15" fmla="*/ 102 h 102"/>
                  <a:gd name="T16" fmla="*/ 42 w 81"/>
                  <a:gd name="T17" fmla="*/ 102 h 102"/>
                  <a:gd name="T18" fmla="*/ 42 w 81"/>
                  <a:gd name="T19" fmla="*/ 102 h 102"/>
                  <a:gd name="T20" fmla="*/ 43 w 81"/>
                  <a:gd name="T21" fmla="*/ 102 h 102"/>
                  <a:gd name="T22" fmla="*/ 44 w 81"/>
                  <a:gd name="T23" fmla="*/ 101 h 102"/>
                  <a:gd name="T24" fmla="*/ 45 w 81"/>
                  <a:gd name="T25" fmla="*/ 101 h 102"/>
                  <a:gd name="T26" fmla="*/ 45 w 81"/>
                  <a:gd name="T27" fmla="*/ 101 h 102"/>
                  <a:gd name="T28" fmla="*/ 46 w 81"/>
                  <a:gd name="T29" fmla="*/ 100 h 102"/>
                  <a:gd name="T30" fmla="*/ 76 w 81"/>
                  <a:gd name="T31" fmla="*/ 78 h 102"/>
                  <a:gd name="T32" fmla="*/ 78 w 81"/>
                  <a:gd name="T33" fmla="*/ 65 h 102"/>
                  <a:gd name="T34" fmla="*/ 64 w 81"/>
                  <a:gd name="T35" fmla="*/ 62 h 102"/>
                  <a:gd name="T36" fmla="*/ 50 w 81"/>
                  <a:gd name="T37" fmla="*/ 73 h 102"/>
                  <a:gd name="T38" fmla="*/ 50 w 81"/>
                  <a:gd name="T39" fmla="*/ 10 h 102"/>
                  <a:gd name="T40" fmla="*/ 40 w 81"/>
                  <a:gd name="T41" fmla="*/ 0 h 102"/>
                  <a:gd name="T42" fmla="*/ 30 w 81"/>
                  <a:gd name="T43" fmla="*/ 10 h 102"/>
                  <a:gd name="T44" fmla="*/ 30 w 81"/>
                  <a:gd name="T45" fmla="*/ 73 h 102"/>
                  <a:gd name="T46" fmla="*/ 15 w 81"/>
                  <a:gd name="T47" fmla="*/ 62 h 102"/>
                  <a:gd name="T48" fmla="*/ 1 w 81"/>
                  <a:gd name="T49" fmla="*/ 65 h 102"/>
                  <a:gd name="T50" fmla="*/ 0 w 81"/>
                  <a:gd name="T51" fmla="*/ 70 h 102"/>
                  <a:gd name="T52" fmla="*/ 4 w 81"/>
                  <a:gd name="T53" fmla="*/ 78 h 102"/>
                  <a:gd name="T54" fmla="*/ 34 w 81"/>
                  <a:gd name="T55" fmla="*/ 100 h 102"/>
                  <a:gd name="T56" fmla="*/ 34 w 81"/>
                  <a:gd name="T57" fmla="*/ 101 h 102"/>
                  <a:gd name="T58" fmla="*/ 35 w 81"/>
                  <a:gd name="T59" fmla="*/ 10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1" h="102">
                    <a:moveTo>
                      <a:pt x="35" y="101"/>
                    </a:moveTo>
                    <a:cubicBezTo>
                      <a:pt x="35" y="101"/>
                      <a:pt x="35" y="101"/>
                      <a:pt x="36" y="101"/>
                    </a:cubicBezTo>
                    <a:cubicBezTo>
                      <a:pt x="36" y="102"/>
                      <a:pt x="36" y="102"/>
                      <a:pt x="36" y="102"/>
                    </a:cubicBezTo>
                    <a:cubicBezTo>
                      <a:pt x="37" y="102"/>
                      <a:pt x="37" y="102"/>
                      <a:pt x="37" y="102"/>
                    </a:cubicBezTo>
                    <a:cubicBezTo>
                      <a:pt x="38" y="102"/>
                      <a:pt x="38" y="102"/>
                      <a:pt x="38" y="102"/>
                    </a:cubicBezTo>
                    <a:cubicBezTo>
                      <a:pt x="39" y="102"/>
                      <a:pt x="39" y="102"/>
                      <a:pt x="40" y="102"/>
                    </a:cubicBezTo>
                    <a:cubicBezTo>
                      <a:pt x="40" y="102"/>
                      <a:pt x="40" y="102"/>
                      <a:pt x="40" y="102"/>
                    </a:cubicBezTo>
                    <a:cubicBezTo>
                      <a:pt x="40" y="102"/>
                      <a:pt x="40" y="102"/>
                      <a:pt x="40" y="102"/>
                    </a:cubicBezTo>
                    <a:cubicBezTo>
                      <a:pt x="40" y="102"/>
                      <a:pt x="41" y="102"/>
                      <a:pt x="42" y="102"/>
                    </a:cubicBezTo>
                    <a:cubicBezTo>
                      <a:pt x="42" y="102"/>
                      <a:pt x="42" y="102"/>
                      <a:pt x="42" y="102"/>
                    </a:cubicBezTo>
                    <a:cubicBezTo>
                      <a:pt x="42" y="102"/>
                      <a:pt x="43" y="102"/>
                      <a:pt x="43" y="102"/>
                    </a:cubicBezTo>
                    <a:cubicBezTo>
                      <a:pt x="43" y="102"/>
                      <a:pt x="44" y="102"/>
                      <a:pt x="44" y="101"/>
                    </a:cubicBezTo>
                    <a:cubicBezTo>
                      <a:pt x="44" y="101"/>
                      <a:pt x="45" y="101"/>
                      <a:pt x="45" y="101"/>
                    </a:cubicBezTo>
                    <a:cubicBezTo>
                      <a:pt x="45" y="101"/>
                      <a:pt x="45" y="101"/>
                      <a:pt x="45" y="101"/>
                    </a:cubicBezTo>
                    <a:cubicBezTo>
                      <a:pt x="45" y="101"/>
                      <a:pt x="45" y="101"/>
                      <a:pt x="46" y="100"/>
                    </a:cubicBezTo>
                    <a:cubicBezTo>
                      <a:pt x="76" y="78"/>
                      <a:pt x="76" y="78"/>
                      <a:pt x="76" y="78"/>
                    </a:cubicBezTo>
                    <a:cubicBezTo>
                      <a:pt x="80" y="75"/>
                      <a:pt x="81" y="69"/>
                      <a:pt x="78" y="65"/>
                    </a:cubicBezTo>
                    <a:cubicBezTo>
                      <a:pt x="75" y="60"/>
                      <a:pt x="69" y="59"/>
                      <a:pt x="64" y="62"/>
                    </a:cubicBezTo>
                    <a:cubicBezTo>
                      <a:pt x="50" y="73"/>
                      <a:pt x="50" y="73"/>
                      <a:pt x="50" y="73"/>
                    </a:cubicBezTo>
                    <a:cubicBezTo>
                      <a:pt x="50" y="10"/>
                      <a:pt x="50" y="10"/>
                      <a:pt x="50" y="10"/>
                    </a:cubicBezTo>
                    <a:cubicBezTo>
                      <a:pt x="50" y="4"/>
                      <a:pt x="45" y="0"/>
                      <a:pt x="40" y="0"/>
                    </a:cubicBezTo>
                    <a:cubicBezTo>
                      <a:pt x="34" y="0"/>
                      <a:pt x="30" y="4"/>
                      <a:pt x="30" y="10"/>
                    </a:cubicBezTo>
                    <a:cubicBezTo>
                      <a:pt x="30" y="73"/>
                      <a:pt x="30" y="73"/>
                      <a:pt x="30" y="73"/>
                    </a:cubicBezTo>
                    <a:cubicBezTo>
                      <a:pt x="15" y="62"/>
                      <a:pt x="15" y="62"/>
                      <a:pt x="15" y="62"/>
                    </a:cubicBezTo>
                    <a:cubicBezTo>
                      <a:pt x="11" y="59"/>
                      <a:pt x="5" y="60"/>
                      <a:pt x="1" y="65"/>
                    </a:cubicBezTo>
                    <a:cubicBezTo>
                      <a:pt x="0" y="66"/>
                      <a:pt x="0" y="68"/>
                      <a:pt x="0" y="70"/>
                    </a:cubicBezTo>
                    <a:cubicBezTo>
                      <a:pt x="0" y="74"/>
                      <a:pt x="1" y="77"/>
                      <a:pt x="4" y="78"/>
                    </a:cubicBezTo>
                    <a:cubicBezTo>
                      <a:pt x="34" y="100"/>
                      <a:pt x="34" y="100"/>
                      <a:pt x="34" y="100"/>
                    </a:cubicBezTo>
                    <a:cubicBezTo>
                      <a:pt x="34" y="101"/>
                      <a:pt x="34" y="101"/>
                      <a:pt x="34" y="101"/>
                    </a:cubicBezTo>
                    <a:cubicBezTo>
                      <a:pt x="34" y="101"/>
                      <a:pt x="34" y="101"/>
                      <a:pt x="35" y="101"/>
                    </a:cubicBezTo>
                    <a:close/>
                  </a:path>
                </a:pathLst>
              </a:custGeom>
              <a:solidFill>
                <a:srgbClr val="424953"/>
              </a:solidFill>
              <a:ln>
                <a:noFill/>
              </a:ln>
            </p:spPr>
            <p:txBody>
              <a:bodyPr vert="horz" wrap="square" lIns="91440" tIns="45720" rIns="91440" bIns="45720" numCol="1" anchor="t" anchorCtr="0" compatLnSpc="1"/>
              <a:lstStyle/>
              <a:p>
                <a:endParaRPr lang="en-US"/>
              </a:p>
            </p:txBody>
          </p:sp>
        </p:grpSp>
        <p:grpSp>
          <p:nvGrpSpPr>
            <p:cNvPr id="58" name="组合 57"/>
            <p:cNvGrpSpPr/>
            <p:nvPr/>
          </p:nvGrpSpPr>
          <p:grpSpPr>
            <a:xfrm>
              <a:off x="14128" y="6218"/>
              <a:ext cx="950" cy="910"/>
              <a:chOff x="13132" y="7100"/>
              <a:chExt cx="782" cy="735"/>
            </a:xfrm>
          </p:grpSpPr>
          <p:sp>
            <p:nvSpPr>
              <p:cNvPr id="59" name="Freeform 238"/>
              <p:cNvSpPr>
                <a:spLocks noEditPoints="1"/>
              </p:cNvSpPr>
              <p:nvPr/>
            </p:nvSpPr>
            <p:spPr bwMode="auto">
              <a:xfrm>
                <a:off x="13132" y="7100"/>
                <a:ext cx="731" cy="647"/>
              </a:xfrm>
              <a:custGeom>
                <a:avLst/>
                <a:gdLst>
                  <a:gd name="T0" fmla="*/ 145 w 222"/>
                  <a:gd name="T1" fmla="*/ 183 h 197"/>
                  <a:gd name="T2" fmla="*/ 14 w 222"/>
                  <a:gd name="T3" fmla="*/ 183 h 197"/>
                  <a:gd name="T4" fmla="*/ 14 w 222"/>
                  <a:gd name="T5" fmla="*/ 50 h 197"/>
                  <a:gd name="T6" fmla="*/ 208 w 222"/>
                  <a:gd name="T7" fmla="*/ 50 h 197"/>
                  <a:gd name="T8" fmla="*/ 208 w 222"/>
                  <a:gd name="T9" fmla="*/ 139 h 197"/>
                  <a:gd name="T10" fmla="*/ 222 w 222"/>
                  <a:gd name="T11" fmla="*/ 147 h 197"/>
                  <a:gd name="T12" fmla="*/ 222 w 222"/>
                  <a:gd name="T13" fmla="*/ 8 h 197"/>
                  <a:gd name="T14" fmla="*/ 215 w 222"/>
                  <a:gd name="T15" fmla="*/ 0 h 197"/>
                  <a:gd name="T16" fmla="*/ 7 w 222"/>
                  <a:gd name="T17" fmla="*/ 0 h 197"/>
                  <a:gd name="T18" fmla="*/ 0 w 222"/>
                  <a:gd name="T19" fmla="*/ 8 h 197"/>
                  <a:gd name="T20" fmla="*/ 0 w 222"/>
                  <a:gd name="T21" fmla="*/ 190 h 197"/>
                  <a:gd name="T22" fmla="*/ 7 w 222"/>
                  <a:gd name="T23" fmla="*/ 197 h 197"/>
                  <a:gd name="T24" fmla="*/ 166 w 222"/>
                  <a:gd name="T25" fmla="*/ 197 h 197"/>
                  <a:gd name="T26" fmla="*/ 145 w 222"/>
                  <a:gd name="T27" fmla="*/ 183 h 197"/>
                  <a:gd name="T28" fmla="*/ 198 w 222"/>
                  <a:gd name="T29" fmla="*/ 16 h 197"/>
                  <a:gd name="T30" fmla="*/ 208 w 222"/>
                  <a:gd name="T31" fmla="*/ 25 h 197"/>
                  <a:gd name="T32" fmla="*/ 198 w 222"/>
                  <a:gd name="T33" fmla="*/ 34 h 197"/>
                  <a:gd name="T34" fmla="*/ 189 w 222"/>
                  <a:gd name="T35" fmla="*/ 25 h 197"/>
                  <a:gd name="T36" fmla="*/ 198 w 222"/>
                  <a:gd name="T37" fmla="*/ 16 h 197"/>
                  <a:gd name="T38" fmla="*/ 171 w 222"/>
                  <a:gd name="T39" fmla="*/ 16 h 197"/>
                  <a:gd name="T40" fmla="*/ 180 w 222"/>
                  <a:gd name="T41" fmla="*/ 25 h 197"/>
                  <a:gd name="T42" fmla="*/ 171 w 222"/>
                  <a:gd name="T43" fmla="*/ 34 h 197"/>
                  <a:gd name="T44" fmla="*/ 161 w 222"/>
                  <a:gd name="T45" fmla="*/ 25 h 197"/>
                  <a:gd name="T46" fmla="*/ 171 w 222"/>
                  <a:gd name="T47" fmla="*/ 16 h 197"/>
                  <a:gd name="T48" fmla="*/ 143 w 222"/>
                  <a:gd name="T49" fmla="*/ 16 h 197"/>
                  <a:gd name="T50" fmla="*/ 153 w 222"/>
                  <a:gd name="T51" fmla="*/ 25 h 197"/>
                  <a:gd name="T52" fmla="*/ 143 w 222"/>
                  <a:gd name="T53" fmla="*/ 34 h 197"/>
                  <a:gd name="T54" fmla="*/ 134 w 222"/>
                  <a:gd name="T55" fmla="*/ 25 h 197"/>
                  <a:gd name="T56" fmla="*/ 143 w 222"/>
                  <a:gd name="T57" fmla="*/ 16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2" h="197">
                    <a:moveTo>
                      <a:pt x="145" y="183"/>
                    </a:moveTo>
                    <a:cubicBezTo>
                      <a:pt x="14" y="183"/>
                      <a:pt x="14" y="183"/>
                      <a:pt x="14" y="183"/>
                    </a:cubicBezTo>
                    <a:cubicBezTo>
                      <a:pt x="14" y="50"/>
                      <a:pt x="14" y="50"/>
                      <a:pt x="14" y="50"/>
                    </a:cubicBezTo>
                    <a:cubicBezTo>
                      <a:pt x="208" y="50"/>
                      <a:pt x="208" y="50"/>
                      <a:pt x="208" y="50"/>
                    </a:cubicBezTo>
                    <a:cubicBezTo>
                      <a:pt x="208" y="139"/>
                      <a:pt x="208" y="139"/>
                      <a:pt x="208" y="139"/>
                    </a:cubicBezTo>
                    <a:cubicBezTo>
                      <a:pt x="222" y="147"/>
                      <a:pt x="222" y="147"/>
                      <a:pt x="222" y="147"/>
                    </a:cubicBezTo>
                    <a:cubicBezTo>
                      <a:pt x="222" y="8"/>
                      <a:pt x="222" y="8"/>
                      <a:pt x="222" y="8"/>
                    </a:cubicBezTo>
                    <a:cubicBezTo>
                      <a:pt x="222" y="4"/>
                      <a:pt x="219" y="0"/>
                      <a:pt x="215" y="0"/>
                    </a:cubicBezTo>
                    <a:cubicBezTo>
                      <a:pt x="7" y="0"/>
                      <a:pt x="7" y="0"/>
                      <a:pt x="7" y="0"/>
                    </a:cubicBezTo>
                    <a:cubicBezTo>
                      <a:pt x="3" y="0"/>
                      <a:pt x="0" y="4"/>
                      <a:pt x="0" y="8"/>
                    </a:cubicBezTo>
                    <a:cubicBezTo>
                      <a:pt x="0" y="190"/>
                      <a:pt x="0" y="190"/>
                      <a:pt x="0" y="190"/>
                    </a:cubicBezTo>
                    <a:cubicBezTo>
                      <a:pt x="0" y="194"/>
                      <a:pt x="3" y="197"/>
                      <a:pt x="7" y="197"/>
                    </a:cubicBezTo>
                    <a:cubicBezTo>
                      <a:pt x="166" y="197"/>
                      <a:pt x="166" y="197"/>
                      <a:pt x="166" y="197"/>
                    </a:cubicBezTo>
                    <a:lnTo>
                      <a:pt x="145" y="183"/>
                    </a:lnTo>
                    <a:close/>
                    <a:moveTo>
                      <a:pt x="198" y="16"/>
                    </a:moveTo>
                    <a:cubicBezTo>
                      <a:pt x="204" y="16"/>
                      <a:pt x="208" y="20"/>
                      <a:pt x="208" y="25"/>
                    </a:cubicBezTo>
                    <a:cubicBezTo>
                      <a:pt x="208" y="30"/>
                      <a:pt x="204" y="34"/>
                      <a:pt x="198" y="34"/>
                    </a:cubicBezTo>
                    <a:cubicBezTo>
                      <a:pt x="193" y="34"/>
                      <a:pt x="189" y="30"/>
                      <a:pt x="189" y="25"/>
                    </a:cubicBezTo>
                    <a:cubicBezTo>
                      <a:pt x="189" y="20"/>
                      <a:pt x="193" y="16"/>
                      <a:pt x="198" y="16"/>
                    </a:cubicBezTo>
                    <a:close/>
                    <a:moveTo>
                      <a:pt x="171" y="16"/>
                    </a:moveTo>
                    <a:cubicBezTo>
                      <a:pt x="176" y="16"/>
                      <a:pt x="180" y="20"/>
                      <a:pt x="180" y="25"/>
                    </a:cubicBezTo>
                    <a:cubicBezTo>
                      <a:pt x="180" y="30"/>
                      <a:pt x="176" y="34"/>
                      <a:pt x="171" y="34"/>
                    </a:cubicBezTo>
                    <a:cubicBezTo>
                      <a:pt x="166" y="34"/>
                      <a:pt x="161" y="30"/>
                      <a:pt x="161" y="25"/>
                    </a:cubicBezTo>
                    <a:cubicBezTo>
                      <a:pt x="161" y="20"/>
                      <a:pt x="166" y="16"/>
                      <a:pt x="171" y="16"/>
                    </a:cubicBezTo>
                    <a:close/>
                    <a:moveTo>
                      <a:pt x="143" y="16"/>
                    </a:moveTo>
                    <a:cubicBezTo>
                      <a:pt x="148" y="16"/>
                      <a:pt x="153" y="20"/>
                      <a:pt x="153" y="25"/>
                    </a:cubicBezTo>
                    <a:cubicBezTo>
                      <a:pt x="153" y="30"/>
                      <a:pt x="148" y="34"/>
                      <a:pt x="143" y="34"/>
                    </a:cubicBezTo>
                    <a:cubicBezTo>
                      <a:pt x="138" y="34"/>
                      <a:pt x="134" y="30"/>
                      <a:pt x="134" y="25"/>
                    </a:cubicBezTo>
                    <a:cubicBezTo>
                      <a:pt x="134" y="20"/>
                      <a:pt x="138" y="16"/>
                      <a:pt x="143" y="16"/>
                    </a:cubicBezTo>
                    <a:close/>
                  </a:path>
                </a:pathLst>
              </a:custGeom>
              <a:solidFill>
                <a:srgbClr val="424953"/>
              </a:solidFill>
              <a:ln>
                <a:noFill/>
              </a:ln>
            </p:spPr>
            <p:txBody>
              <a:bodyPr vert="horz" wrap="square" lIns="91440" tIns="45720" rIns="91440" bIns="45720" numCol="1" anchor="t" anchorCtr="0" compatLnSpc="1"/>
              <a:lstStyle/>
              <a:p>
                <a:endParaRPr lang="en-US"/>
              </a:p>
            </p:txBody>
          </p:sp>
          <p:sp>
            <p:nvSpPr>
              <p:cNvPr id="60" name="Freeform 239"/>
              <p:cNvSpPr/>
              <p:nvPr/>
            </p:nvSpPr>
            <p:spPr bwMode="auto">
              <a:xfrm>
                <a:off x="13346" y="7383"/>
                <a:ext cx="568" cy="453"/>
              </a:xfrm>
              <a:custGeom>
                <a:avLst/>
                <a:gdLst>
                  <a:gd name="T0" fmla="*/ 172 w 173"/>
                  <a:gd name="T1" fmla="*/ 104 h 138"/>
                  <a:gd name="T2" fmla="*/ 167 w 173"/>
                  <a:gd name="T3" fmla="*/ 96 h 138"/>
                  <a:gd name="T4" fmla="*/ 86 w 173"/>
                  <a:gd name="T5" fmla="*/ 45 h 138"/>
                  <a:gd name="T6" fmla="*/ 67 w 173"/>
                  <a:gd name="T7" fmla="*/ 9 h 138"/>
                  <a:gd name="T8" fmla="*/ 20 w 173"/>
                  <a:gd name="T9" fmla="*/ 10 h 138"/>
                  <a:gd name="T10" fmla="*/ 48 w 173"/>
                  <a:gd name="T11" fmla="*/ 28 h 138"/>
                  <a:gd name="T12" fmla="*/ 50 w 173"/>
                  <a:gd name="T13" fmla="*/ 35 h 138"/>
                  <a:gd name="T14" fmla="*/ 37 w 173"/>
                  <a:gd name="T15" fmla="*/ 54 h 138"/>
                  <a:gd name="T16" fmla="*/ 30 w 173"/>
                  <a:gd name="T17" fmla="*/ 55 h 138"/>
                  <a:gd name="T18" fmla="*/ 3 w 173"/>
                  <a:gd name="T19" fmla="*/ 37 h 138"/>
                  <a:gd name="T20" fmla="*/ 21 w 173"/>
                  <a:gd name="T21" fmla="*/ 80 h 138"/>
                  <a:gd name="T22" fmla="*/ 62 w 173"/>
                  <a:gd name="T23" fmla="*/ 83 h 138"/>
                  <a:gd name="T24" fmla="*/ 141 w 173"/>
                  <a:gd name="T25" fmla="*/ 135 h 138"/>
                  <a:gd name="T26" fmla="*/ 151 w 173"/>
                  <a:gd name="T27" fmla="*/ 136 h 138"/>
                  <a:gd name="T28" fmla="*/ 172 w 173"/>
                  <a:gd name="T29" fmla="*/ 10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3" h="138">
                    <a:moveTo>
                      <a:pt x="172" y="104"/>
                    </a:moveTo>
                    <a:cubicBezTo>
                      <a:pt x="172" y="101"/>
                      <a:pt x="169" y="97"/>
                      <a:pt x="167" y="96"/>
                    </a:cubicBezTo>
                    <a:cubicBezTo>
                      <a:pt x="140" y="79"/>
                      <a:pt x="113" y="62"/>
                      <a:pt x="86" y="45"/>
                    </a:cubicBezTo>
                    <a:cubicBezTo>
                      <a:pt x="86" y="31"/>
                      <a:pt x="80" y="17"/>
                      <a:pt x="67" y="9"/>
                    </a:cubicBezTo>
                    <a:cubicBezTo>
                      <a:pt x="52" y="0"/>
                      <a:pt x="34" y="1"/>
                      <a:pt x="20" y="10"/>
                    </a:cubicBezTo>
                    <a:cubicBezTo>
                      <a:pt x="48" y="28"/>
                      <a:pt x="48" y="28"/>
                      <a:pt x="48" y="28"/>
                    </a:cubicBezTo>
                    <a:cubicBezTo>
                      <a:pt x="50" y="29"/>
                      <a:pt x="51" y="32"/>
                      <a:pt x="50" y="35"/>
                    </a:cubicBezTo>
                    <a:cubicBezTo>
                      <a:pt x="37" y="54"/>
                      <a:pt x="37" y="54"/>
                      <a:pt x="37" y="54"/>
                    </a:cubicBezTo>
                    <a:cubicBezTo>
                      <a:pt x="36" y="56"/>
                      <a:pt x="33" y="57"/>
                      <a:pt x="30" y="55"/>
                    </a:cubicBezTo>
                    <a:cubicBezTo>
                      <a:pt x="3" y="37"/>
                      <a:pt x="3" y="37"/>
                      <a:pt x="3" y="37"/>
                    </a:cubicBezTo>
                    <a:cubicBezTo>
                      <a:pt x="0" y="54"/>
                      <a:pt x="7" y="71"/>
                      <a:pt x="21" y="80"/>
                    </a:cubicBezTo>
                    <a:cubicBezTo>
                      <a:pt x="34" y="88"/>
                      <a:pt x="49" y="89"/>
                      <a:pt x="62" y="83"/>
                    </a:cubicBezTo>
                    <a:cubicBezTo>
                      <a:pt x="89" y="100"/>
                      <a:pt x="115" y="118"/>
                      <a:pt x="141" y="135"/>
                    </a:cubicBezTo>
                    <a:cubicBezTo>
                      <a:pt x="143" y="137"/>
                      <a:pt x="148" y="138"/>
                      <a:pt x="151" y="136"/>
                    </a:cubicBezTo>
                    <a:cubicBezTo>
                      <a:pt x="164" y="131"/>
                      <a:pt x="173" y="118"/>
                      <a:pt x="172" y="104"/>
                    </a:cubicBezTo>
                    <a:close/>
                  </a:path>
                </a:pathLst>
              </a:custGeom>
              <a:solidFill>
                <a:srgbClr val="424953"/>
              </a:solidFill>
              <a:ln>
                <a:noFill/>
              </a:ln>
            </p:spPr>
            <p:txBody>
              <a:bodyPr vert="horz" wrap="square" lIns="91440" tIns="45720" rIns="91440" bIns="45720" numCol="1" anchor="t" anchorCtr="0" compatLnSpc="1"/>
              <a:lstStyle/>
              <a:p>
                <a:endParaRPr lang="en-US"/>
              </a:p>
            </p:txBody>
          </p:sp>
        </p:grpSp>
        <p:sp>
          <p:nvSpPr>
            <p:cNvPr id="61" name="文本框 60"/>
            <p:cNvSpPr txBox="1"/>
            <p:nvPr/>
          </p:nvSpPr>
          <p:spPr>
            <a:xfrm>
              <a:off x="14186" y="7235"/>
              <a:ext cx="772" cy="2605"/>
            </a:xfrm>
            <a:prstGeom prst="rect">
              <a:avLst/>
            </a:prstGeom>
            <a:noFill/>
            <a:ln>
              <a:noFill/>
            </a:ln>
            <a:extLst>
              <a:ext uri="{909E8E84-426E-40DD-AFC4-6F175D3DCCD1}">
                <a14:hiddenFill xmlns:a14="http://schemas.microsoft.com/office/drawing/2010/main">
                  <a:solidFill>
                    <a:schemeClr val="bg2">
                      <a:alpha val="49000"/>
                    </a:schemeClr>
                  </a:solidFill>
                </a14:hiddenFill>
              </a:ext>
            </a:extLst>
          </p:spPr>
          <p:txBody>
            <a:bodyPr vert="eaVert" wrap="square" rtlCol="0">
              <a:spAutoFit/>
            </a:bodyPr>
            <a:lstStyle/>
            <a:p>
              <a:r>
                <a:rPr lang="zh-CN" altLang="en-US" sz="2000" b="1"/>
                <a:t>其他基本工具</a:t>
              </a:r>
            </a:p>
          </p:txBody>
        </p:sp>
        <p:grpSp>
          <p:nvGrpSpPr>
            <p:cNvPr id="66" name="组合 65"/>
            <p:cNvGrpSpPr/>
            <p:nvPr/>
          </p:nvGrpSpPr>
          <p:grpSpPr>
            <a:xfrm>
              <a:off x="4050" y="6041"/>
              <a:ext cx="860" cy="852"/>
              <a:chOff x="7890" y="6925"/>
              <a:chExt cx="1126" cy="1208"/>
            </a:xfrm>
          </p:grpSpPr>
          <p:sp>
            <p:nvSpPr>
              <p:cNvPr id="67" name="Rectangle 156"/>
              <p:cNvSpPr>
                <a:spLocks noChangeArrowheads="1"/>
              </p:cNvSpPr>
              <p:nvPr/>
            </p:nvSpPr>
            <p:spPr bwMode="auto">
              <a:xfrm>
                <a:off x="8220" y="7813"/>
                <a:ext cx="108" cy="245"/>
              </a:xfrm>
              <a:prstGeom prst="rect">
                <a:avLst/>
              </a:prstGeom>
              <a:solidFill>
                <a:srgbClr val="4249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68" name="Rectangle 157"/>
              <p:cNvSpPr>
                <a:spLocks noChangeArrowheads="1"/>
              </p:cNvSpPr>
              <p:nvPr/>
            </p:nvSpPr>
            <p:spPr bwMode="auto">
              <a:xfrm>
                <a:off x="8110" y="7024"/>
                <a:ext cx="685" cy="457"/>
              </a:xfrm>
              <a:prstGeom prst="rect">
                <a:avLst/>
              </a:prstGeom>
              <a:solidFill>
                <a:srgbClr val="4249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69" name="Freeform 155"/>
              <p:cNvSpPr>
                <a:spLocks noEditPoints="1"/>
              </p:cNvSpPr>
              <p:nvPr/>
            </p:nvSpPr>
            <p:spPr bwMode="auto">
              <a:xfrm>
                <a:off x="7890" y="6925"/>
                <a:ext cx="1127" cy="1209"/>
              </a:xfrm>
              <a:custGeom>
                <a:avLst/>
                <a:gdLst>
                  <a:gd name="T0" fmla="*/ 0 w 242"/>
                  <a:gd name="T1" fmla="*/ 0 h 238"/>
                  <a:gd name="T2" fmla="*/ 0 w 242"/>
                  <a:gd name="T3" fmla="*/ 203 h 238"/>
                  <a:gd name="T4" fmla="*/ 39 w 242"/>
                  <a:gd name="T5" fmla="*/ 238 h 238"/>
                  <a:gd name="T6" fmla="*/ 242 w 242"/>
                  <a:gd name="T7" fmla="*/ 238 h 238"/>
                  <a:gd name="T8" fmla="*/ 242 w 242"/>
                  <a:gd name="T9" fmla="*/ 0 h 238"/>
                  <a:gd name="T10" fmla="*/ 0 w 242"/>
                  <a:gd name="T11" fmla="*/ 0 h 238"/>
                  <a:gd name="T12" fmla="*/ 189 w 242"/>
                  <a:gd name="T13" fmla="*/ 231 h 238"/>
                  <a:gd name="T14" fmla="*/ 44 w 242"/>
                  <a:gd name="T15" fmla="*/ 231 h 238"/>
                  <a:gd name="T16" fmla="*/ 44 w 242"/>
                  <a:gd name="T17" fmla="*/ 145 h 238"/>
                  <a:gd name="T18" fmla="*/ 189 w 242"/>
                  <a:gd name="T19" fmla="*/ 145 h 238"/>
                  <a:gd name="T20" fmla="*/ 189 w 242"/>
                  <a:gd name="T21" fmla="*/ 231 h 238"/>
                  <a:gd name="T22" fmla="*/ 203 w 242"/>
                  <a:gd name="T23" fmla="*/ 119 h 238"/>
                  <a:gd name="T24" fmla="*/ 39 w 242"/>
                  <a:gd name="T25" fmla="*/ 119 h 238"/>
                  <a:gd name="T26" fmla="*/ 39 w 242"/>
                  <a:gd name="T27" fmla="*/ 11 h 238"/>
                  <a:gd name="T28" fmla="*/ 203 w 242"/>
                  <a:gd name="T29" fmla="*/ 11 h 238"/>
                  <a:gd name="T30" fmla="*/ 203 w 242"/>
                  <a:gd name="T31" fmla="*/ 11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2" h="238">
                    <a:moveTo>
                      <a:pt x="0" y="0"/>
                    </a:moveTo>
                    <a:lnTo>
                      <a:pt x="0" y="203"/>
                    </a:lnTo>
                    <a:lnTo>
                      <a:pt x="39" y="238"/>
                    </a:lnTo>
                    <a:lnTo>
                      <a:pt x="242" y="238"/>
                    </a:lnTo>
                    <a:lnTo>
                      <a:pt x="242" y="0"/>
                    </a:lnTo>
                    <a:lnTo>
                      <a:pt x="0" y="0"/>
                    </a:lnTo>
                    <a:close/>
                    <a:moveTo>
                      <a:pt x="189" y="231"/>
                    </a:moveTo>
                    <a:lnTo>
                      <a:pt x="44" y="231"/>
                    </a:lnTo>
                    <a:lnTo>
                      <a:pt x="44" y="145"/>
                    </a:lnTo>
                    <a:lnTo>
                      <a:pt x="189" y="145"/>
                    </a:lnTo>
                    <a:lnTo>
                      <a:pt x="189" y="231"/>
                    </a:lnTo>
                    <a:close/>
                    <a:moveTo>
                      <a:pt x="203" y="119"/>
                    </a:moveTo>
                    <a:lnTo>
                      <a:pt x="39" y="119"/>
                    </a:lnTo>
                    <a:lnTo>
                      <a:pt x="39" y="11"/>
                    </a:lnTo>
                    <a:lnTo>
                      <a:pt x="203" y="11"/>
                    </a:lnTo>
                    <a:lnTo>
                      <a:pt x="203" y="119"/>
                    </a:lnTo>
                    <a:close/>
                  </a:path>
                </a:pathLst>
              </a:custGeom>
              <a:solidFill>
                <a:srgbClr val="4249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70" name="文本框 69"/>
            <p:cNvSpPr txBox="1"/>
            <p:nvPr/>
          </p:nvSpPr>
          <p:spPr>
            <a:xfrm>
              <a:off x="3947" y="6592"/>
              <a:ext cx="1349" cy="628"/>
            </a:xfrm>
            <a:prstGeom prst="rect">
              <a:avLst/>
            </a:prstGeom>
            <a:solidFill>
              <a:schemeClr val="bg2">
                <a:alpha val="49000"/>
              </a:schemeClr>
            </a:solidFill>
          </p:spPr>
          <p:txBody>
            <a:bodyPr wrap="square" rtlCol="0">
              <a:spAutoFit/>
            </a:bodyPr>
            <a:lstStyle/>
            <a:p>
              <a:r>
                <a:rPr lang="zh-CN" altLang="en-US" sz="2000" b="1"/>
                <a:t>内存</a:t>
              </a:r>
            </a:p>
          </p:txBody>
        </p:sp>
        <p:sp>
          <p:nvSpPr>
            <p:cNvPr id="71" name="下箭头 70"/>
            <p:cNvSpPr/>
            <p:nvPr/>
          </p:nvSpPr>
          <p:spPr>
            <a:xfrm>
              <a:off x="611" y="7136"/>
              <a:ext cx="312" cy="375"/>
            </a:xfrm>
            <a:prstGeom prst="downArrow">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下箭头 71"/>
            <p:cNvSpPr/>
            <p:nvPr/>
          </p:nvSpPr>
          <p:spPr>
            <a:xfrm>
              <a:off x="1753" y="7153"/>
              <a:ext cx="246" cy="336"/>
            </a:xfrm>
            <a:prstGeom prst="downArrow">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右箭头 74"/>
            <p:cNvSpPr/>
            <p:nvPr/>
          </p:nvSpPr>
          <p:spPr>
            <a:xfrm rot="5400000" flipV="1">
              <a:off x="3063" y="6562"/>
              <a:ext cx="1151" cy="626"/>
            </a:xfrm>
            <a:prstGeom prst="bentArrow">
              <a:avLst>
                <a:gd name="adj1" fmla="val 25000"/>
                <a:gd name="adj2" fmla="val 25000"/>
                <a:gd name="adj3" fmla="val 27749"/>
                <a:gd name="adj4" fmla="val 4100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6" name="圆角右箭头 75"/>
            <p:cNvSpPr/>
            <p:nvPr/>
          </p:nvSpPr>
          <p:spPr>
            <a:xfrm rot="5400000">
              <a:off x="4776" y="6599"/>
              <a:ext cx="1117" cy="587"/>
            </a:xfrm>
            <a:prstGeom prst="bentArrow">
              <a:avLst>
                <a:gd name="adj1" fmla="val 25000"/>
                <a:gd name="adj2" fmla="val 25000"/>
                <a:gd name="adj3" fmla="val 27749"/>
                <a:gd name="adj4" fmla="val 4100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7" name="下箭头 76"/>
            <p:cNvSpPr/>
            <p:nvPr/>
          </p:nvSpPr>
          <p:spPr>
            <a:xfrm>
              <a:off x="4302" y="7125"/>
              <a:ext cx="312" cy="335"/>
            </a:xfrm>
            <a:prstGeom prst="downArrow">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Freeform 94"/>
            <p:cNvSpPr/>
            <p:nvPr/>
          </p:nvSpPr>
          <p:spPr bwMode="auto">
            <a:xfrm>
              <a:off x="923" y="6134"/>
              <a:ext cx="935" cy="935"/>
            </a:xfrm>
            <a:custGeom>
              <a:avLst/>
              <a:gdLst>
                <a:gd name="T0" fmla="*/ 189 w 189"/>
                <a:gd name="T1" fmla="*/ 56 h 188"/>
                <a:gd name="T2" fmla="*/ 127 w 189"/>
                <a:gd name="T3" fmla="*/ 30 h 188"/>
                <a:gd name="T4" fmla="*/ 127 w 189"/>
                <a:gd name="T5" fmla="*/ 0 h 188"/>
                <a:gd name="T6" fmla="*/ 120 w 189"/>
                <a:gd name="T7" fmla="*/ 30 h 188"/>
                <a:gd name="T8" fmla="*/ 111 w 189"/>
                <a:gd name="T9" fmla="*/ 0 h 188"/>
                <a:gd name="T10" fmla="*/ 104 w 189"/>
                <a:gd name="T11" fmla="*/ 30 h 188"/>
                <a:gd name="T12" fmla="*/ 95 w 189"/>
                <a:gd name="T13" fmla="*/ 0 h 188"/>
                <a:gd name="T14" fmla="*/ 88 w 189"/>
                <a:gd name="T15" fmla="*/ 30 h 188"/>
                <a:gd name="T16" fmla="*/ 79 w 189"/>
                <a:gd name="T17" fmla="*/ 0 h 188"/>
                <a:gd name="T18" fmla="*/ 72 w 189"/>
                <a:gd name="T19" fmla="*/ 30 h 188"/>
                <a:gd name="T20" fmla="*/ 62 w 189"/>
                <a:gd name="T21" fmla="*/ 0 h 188"/>
                <a:gd name="T22" fmla="*/ 56 w 189"/>
                <a:gd name="T23" fmla="*/ 30 h 188"/>
                <a:gd name="T24" fmla="*/ 0 w 189"/>
                <a:gd name="T25" fmla="*/ 56 h 188"/>
                <a:gd name="T26" fmla="*/ 27 w 189"/>
                <a:gd name="T27" fmla="*/ 63 h 188"/>
                <a:gd name="T28" fmla="*/ 0 w 189"/>
                <a:gd name="T29" fmla="*/ 72 h 188"/>
                <a:gd name="T30" fmla="*/ 27 w 189"/>
                <a:gd name="T31" fmla="*/ 79 h 188"/>
                <a:gd name="T32" fmla="*/ 0 w 189"/>
                <a:gd name="T33" fmla="*/ 88 h 188"/>
                <a:gd name="T34" fmla="*/ 27 w 189"/>
                <a:gd name="T35" fmla="*/ 95 h 188"/>
                <a:gd name="T36" fmla="*/ 0 w 189"/>
                <a:gd name="T37" fmla="*/ 104 h 188"/>
                <a:gd name="T38" fmla="*/ 27 w 189"/>
                <a:gd name="T39" fmla="*/ 110 h 188"/>
                <a:gd name="T40" fmla="*/ 0 w 189"/>
                <a:gd name="T41" fmla="*/ 120 h 188"/>
                <a:gd name="T42" fmla="*/ 27 w 189"/>
                <a:gd name="T43" fmla="*/ 126 h 188"/>
                <a:gd name="T44" fmla="*/ 56 w 189"/>
                <a:gd name="T45" fmla="*/ 159 h 188"/>
                <a:gd name="T46" fmla="*/ 62 w 189"/>
                <a:gd name="T47" fmla="*/ 188 h 188"/>
                <a:gd name="T48" fmla="*/ 72 w 189"/>
                <a:gd name="T49" fmla="*/ 159 h 188"/>
                <a:gd name="T50" fmla="*/ 79 w 189"/>
                <a:gd name="T51" fmla="*/ 188 h 188"/>
                <a:gd name="T52" fmla="*/ 88 w 189"/>
                <a:gd name="T53" fmla="*/ 159 h 188"/>
                <a:gd name="T54" fmla="*/ 95 w 189"/>
                <a:gd name="T55" fmla="*/ 188 h 188"/>
                <a:gd name="T56" fmla="*/ 104 w 189"/>
                <a:gd name="T57" fmla="*/ 159 h 188"/>
                <a:gd name="T58" fmla="*/ 111 w 189"/>
                <a:gd name="T59" fmla="*/ 188 h 188"/>
                <a:gd name="T60" fmla="*/ 120 w 189"/>
                <a:gd name="T61" fmla="*/ 159 h 188"/>
                <a:gd name="T62" fmla="*/ 127 w 189"/>
                <a:gd name="T63" fmla="*/ 188 h 188"/>
                <a:gd name="T64" fmla="*/ 127 w 189"/>
                <a:gd name="T65" fmla="*/ 159 h 188"/>
                <a:gd name="T66" fmla="*/ 158 w 189"/>
                <a:gd name="T67" fmla="*/ 126 h 188"/>
                <a:gd name="T68" fmla="*/ 189 w 189"/>
                <a:gd name="T69" fmla="*/ 120 h 188"/>
                <a:gd name="T70" fmla="*/ 158 w 189"/>
                <a:gd name="T71" fmla="*/ 110 h 188"/>
                <a:gd name="T72" fmla="*/ 189 w 189"/>
                <a:gd name="T73" fmla="*/ 104 h 188"/>
                <a:gd name="T74" fmla="*/ 158 w 189"/>
                <a:gd name="T75" fmla="*/ 95 h 188"/>
                <a:gd name="T76" fmla="*/ 189 w 189"/>
                <a:gd name="T77" fmla="*/ 88 h 188"/>
                <a:gd name="T78" fmla="*/ 158 w 189"/>
                <a:gd name="T79" fmla="*/ 79 h 188"/>
                <a:gd name="T80" fmla="*/ 189 w 189"/>
                <a:gd name="T81" fmla="*/ 72 h 188"/>
                <a:gd name="T82" fmla="*/ 158 w 189"/>
                <a:gd name="T83" fmla="*/ 6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9" h="188">
                  <a:moveTo>
                    <a:pt x="189" y="63"/>
                  </a:moveTo>
                  <a:cubicBezTo>
                    <a:pt x="189" y="56"/>
                    <a:pt x="189" y="56"/>
                    <a:pt x="189" y="56"/>
                  </a:cubicBezTo>
                  <a:cubicBezTo>
                    <a:pt x="158" y="56"/>
                    <a:pt x="158" y="56"/>
                    <a:pt x="158" y="56"/>
                  </a:cubicBezTo>
                  <a:cubicBezTo>
                    <a:pt x="156" y="42"/>
                    <a:pt x="143" y="30"/>
                    <a:pt x="127" y="30"/>
                  </a:cubicBezTo>
                  <a:cubicBezTo>
                    <a:pt x="127" y="30"/>
                    <a:pt x="127" y="30"/>
                    <a:pt x="127" y="30"/>
                  </a:cubicBezTo>
                  <a:cubicBezTo>
                    <a:pt x="127" y="0"/>
                    <a:pt x="127" y="0"/>
                    <a:pt x="127" y="0"/>
                  </a:cubicBezTo>
                  <a:cubicBezTo>
                    <a:pt x="120" y="0"/>
                    <a:pt x="120" y="0"/>
                    <a:pt x="120" y="0"/>
                  </a:cubicBezTo>
                  <a:cubicBezTo>
                    <a:pt x="120" y="30"/>
                    <a:pt x="120" y="30"/>
                    <a:pt x="120" y="30"/>
                  </a:cubicBezTo>
                  <a:cubicBezTo>
                    <a:pt x="111" y="30"/>
                    <a:pt x="111" y="30"/>
                    <a:pt x="111" y="30"/>
                  </a:cubicBezTo>
                  <a:cubicBezTo>
                    <a:pt x="111" y="0"/>
                    <a:pt x="111" y="0"/>
                    <a:pt x="111" y="0"/>
                  </a:cubicBezTo>
                  <a:cubicBezTo>
                    <a:pt x="104" y="0"/>
                    <a:pt x="104" y="0"/>
                    <a:pt x="104" y="0"/>
                  </a:cubicBezTo>
                  <a:cubicBezTo>
                    <a:pt x="104" y="30"/>
                    <a:pt x="104" y="30"/>
                    <a:pt x="104" y="30"/>
                  </a:cubicBezTo>
                  <a:cubicBezTo>
                    <a:pt x="95" y="30"/>
                    <a:pt x="95" y="30"/>
                    <a:pt x="95" y="30"/>
                  </a:cubicBezTo>
                  <a:cubicBezTo>
                    <a:pt x="95" y="0"/>
                    <a:pt x="95" y="0"/>
                    <a:pt x="95" y="0"/>
                  </a:cubicBezTo>
                  <a:cubicBezTo>
                    <a:pt x="88" y="0"/>
                    <a:pt x="88" y="0"/>
                    <a:pt x="88" y="0"/>
                  </a:cubicBezTo>
                  <a:cubicBezTo>
                    <a:pt x="88" y="30"/>
                    <a:pt x="88" y="30"/>
                    <a:pt x="88" y="30"/>
                  </a:cubicBezTo>
                  <a:cubicBezTo>
                    <a:pt x="79" y="30"/>
                    <a:pt x="79" y="30"/>
                    <a:pt x="79" y="30"/>
                  </a:cubicBezTo>
                  <a:cubicBezTo>
                    <a:pt x="79" y="0"/>
                    <a:pt x="79" y="0"/>
                    <a:pt x="79" y="0"/>
                  </a:cubicBezTo>
                  <a:cubicBezTo>
                    <a:pt x="72" y="0"/>
                    <a:pt x="72" y="0"/>
                    <a:pt x="72" y="0"/>
                  </a:cubicBezTo>
                  <a:cubicBezTo>
                    <a:pt x="72" y="30"/>
                    <a:pt x="72" y="30"/>
                    <a:pt x="72" y="30"/>
                  </a:cubicBezTo>
                  <a:cubicBezTo>
                    <a:pt x="62" y="30"/>
                    <a:pt x="62" y="30"/>
                    <a:pt x="62" y="30"/>
                  </a:cubicBezTo>
                  <a:cubicBezTo>
                    <a:pt x="62" y="0"/>
                    <a:pt x="62" y="0"/>
                    <a:pt x="62" y="0"/>
                  </a:cubicBezTo>
                  <a:cubicBezTo>
                    <a:pt x="56" y="0"/>
                    <a:pt x="56" y="0"/>
                    <a:pt x="56" y="0"/>
                  </a:cubicBezTo>
                  <a:cubicBezTo>
                    <a:pt x="56" y="30"/>
                    <a:pt x="56" y="30"/>
                    <a:pt x="56" y="30"/>
                  </a:cubicBezTo>
                  <a:cubicBezTo>
                    <a:pt x="41" y="31"/>
                    <a:pt x="29" y="42"/>
                    <a:pt x="27" y="56"/>
                  </a:cubicBezTo>
                  <a:cubicBezTo>
                    <a:pt x="0" y="56"/>
                    <a:pt x="0" y="56"/>
                    <a:pt x="0" y="56"/>
                  </a:cubicBezTo>
                  <a:cubicBezTo>
                    <a:pt x="0" y="63"/>
                    <a:pt x="0" y="63"/>
                    <a:pt x="0" y="63"/>
                  </a:cubicBezTo>
                  <a:cubicBezTo>
                    <a:pt x="27" y="63"/>
                    <a:pt x="27" y="63"/>
                    <a:pt x="27" y="63"/>
                  </a:cubicBezTo>
                  <a:cubicBezTo>
                    <a:pt x="27" y="72"/>
                    <a:pt x="27" y="72"/>
                    <a:pt x="27" y="72"/>
                  </a:cubicBezTo>
                  <a:cubicBezTo>
                    <a:pt x="0" y="72"/>
                    <a:pt x="0" y="72"/>
                    <a:pt x="0" y="72"/>
                  </a:cubicBezTo>
                  <a:cubicBezTo>
                    <a:pt x="0" y="79"/>
                    <a:pt x="0" y="79"/>
                    <a:pt x="0" y="79"/>
                  </a:cubicBezTo>
                  <a:cubicBezTo>
                    <a:pt x="27" y="79"/>
                    <a:pt x="27" y="79"/>
                    <a:pt x="27" y="79"/>
                  </a:cubicBezTo>
                  <a:cubicBezTo>
                    <a:pt x="27" y="88"/>
                    <a:pt x="27" y="88"/>
                    <a:pt x="27" y="88"/>
                  </a:cubicBezTo>
                  <a:cubicBezTo>
                    <a:pt x="0" y="88"/>
                    <a:pt x="0" y="88"/>
                    <a:pt x="0" y="88"/>
                  </a:cubicBezTo>
                  <a:cubicBezTo>
                    <a:pt x="0" y="95"/>
                    <a:pt x="0" y="95"/>
                    <a:pt x="0" y="95"/>
                  </a:cubicBezTo>
                  <a:cubicBezTo>
                    <a:pt x="27" y="95"/>
                    <a:pt x="27" y="95"/>
                    <a:pt x="27" y="95"/>
                  </a:cubicBezTo>
                  <a:cubicBezTo>
                    <a:pt x="27" y="104"/>
                    <a:pt x="27" y="104"/>
                    <a:pt x="27" y="104"/>
                  </a:cubicBezTo>
                  <a:cubicBezTo>
                    <a:pt x="0" y="104"/>
                    <a:pt x="0" y="104"/>
                    <a:pt x="0" y="104"/>
                  </a:cubicBezTo>
                  <a:cubicBezTo>
                    <a:pt x="0" y="110"/>
                    <a:pt x="0" y="110"/>
                    <a:pt x="0" y="110"/>
                  </a:cubicBezTo>
                  <a:cubicBezTo>
                    <a:pt x="27" y="110"/>
                    <a:pt x="27" y="110"/>
                    <a:pt x="27" y="110"/>
                  </a:cubicBezTo>
                  <a:cubicBezTo>
                    <a:pt x="27" y="120"/>
                    <a:pt x="27" y="120"/>
                    <a:pt x="27" y="120"/>
                  </a:cubicBezTo>
                  <a:cubicBezTo>
                    <a:pt x="0" y="120"/>
                    <a:pt x="0" y="120"/>
                    <a:pt x="0" y="120"/>
                  </a:cubicBezTo>
                  <a:cubicBezTo>
                    <a:pt x="0" y="126"/>
                    <a:pt x="0" y="126"/>
                    <a:pt x="0" y="126"/>
                  </a:cubicBezTo>
                  <a:cubicBezTo>
                    <a:pt x="27" y="126"/>
                    <a:pt x="27" y="126"/>
                    <a:pt x="27" y="126"/>
                  </a:cubicBezTo>
                  <a:cubicBezTo>
                    <a:pt x="27" y="129"/>
                    <a:pt x="27" y="129"/>
                    <a:pt x="27" y="129"/>
                  </a:cubicBezTo>
                  <a:cubicBezTo>
                    <a:pt x="27" y="145"/>
                    <a:pt x="40" y="159"/>
                    <a:pt x="56" y="159"/>
                  </a:cubicBezTo>
                  <a:cubicBezTo>
                    <a:pt x="56" y="188"/>
                    <a:pt x="56" y="188"/>
                    <a:pt x="56" y="188"/>
                  </a:cubicBezTo>
                  <a:cubicBezTo>
                    <a:pt x="62" y="188"/>
                    <a:pt x="62" y="188"/>
                    <a:pt x="62" y="188"/>
                  </a:cubicBezTo>
                  <a:cubicBezTo>
                    <a:pt x="62" y="159"/>
                    <a:pt x="62" y="159"/>
                    <a:pt x="62" y="159"/>
                  </a:cubicBezTo>
                  <a:cubicBezTo>
                    <a:pt x="72" y="159"/>
                    <a:pt x="72" y="159"/>
                    <a:pt x="72" y="159"/>
                  </a:cubicBezTo>
                  <a:cubicBezTo>
                    <a:pt x="72" y="188"/>
                    <a:pt x="72" y="188"/>
                    <a:pt x="72" y="188"/>
                  </a:cubicBezTo>
                  <a:cubicBezTo>
                    <a:pt x="79" y="188"/>
                    <a:pt x="79" y="188"/>
                    <a:pt x="79" y="188"/>
                  </a:cubicBezTo>
                  <a:cubicBezTo>
                    <a:pt x="79" y="159"/>
                    <a:pt x="79" y="159"/>
                    <a:pt x="79" y="159"/>
                  </a:cubicBezTo>
                  <a:cubicBezTo>
                    <a:pt x="88" y="159"/>
                    <a:pt x="88" y="159"/>
                    <a:pt x="88" y="159"/>
                  </a:cubicBezTo>
                  <a:cubicBezTo>
                    <a:pt x="88" y="188"/>
                    <a:pt x="88" y="188"/>
                    <a:pt x="88" y="188"/>
                  </a:cubicBezTo>
                  <a:cubicBezTo>
                    <a:pt x="95" y="188"/>
                    <a:pt x="95" y="188"/>
                    <a:pt x="95" y="188"/>
                  </a:cubicBezTo>
                  <a:cubicBezTo>
                    <a:pt x="95" y="159"/>
                    <a:pt x="95" y="159"/>
                    <a:pt x="95" y="159"/>
                  </a:cubicBezTo>
                  <a:cubicBezTo>
                    <a:pt x="104" y="159"/>
                    <a:pt x="104" y="159"/>
                    <a:pt x="104" y="159"/>
                  </a:cubicBezTo>
                  <a:cubicBezTo>
                    <a:pt x="104" y="188"/>
                    <a:pt x="104" y="188"/>
                    <a:pt x="104" y="188"/>
                  </a:cubicBezTo>
                  <a:cubicBezTo>
                    <a:pt x="111" y="188"/>
                    <a:pt x="111" y="188"/>
                    <a:pt x="111" y="188"/>
                  </a:cubicBezTo>
                  <a:cubicBezTo>
                    <a:pt x="111" y="159"/>
                    <a:pt x="111" y="159"/>
                    <a:pt x="111" y="159"/>
                  </a:cubicBezTo>
                  <a:cubicBezTo>
                    <a:pt x="120" y="159"/>
                    <a:pt x="120" y="159"/>
                    <a:pt x="120" y="159"/>
                  </a:cubicBezTo>
                  <a:cubicBezTo>
                    <a:pt x="120" y="188"/>
                    <a:pt x="120" y="188"/>
                    <a:pt x="120" y="188"/>
                  </a:cubicBezTo>
                  <a:cubicBezTo>
                    <a:pt x="127" y="188"/>
                    <a:pt x="127" y="188"/>
                    <a:pt x="127" y="188"/>
                  </a:cubicBezTo>
                  <a:cubicBezTo>
                    <a:pt x="127" y="159"/>
                    <a:pt x="127" y="159"/>
                    <a:pt x="127" y="159"/>
                  </a:cubicBezTo>
                  <a:cubicBezTo>
                    <a:pt x="127" y="159"/>
                    <a:pt x="127" y="159"/>
                    <a:pt x="127" y="159"/>
                  </a:cubicBezTo>
                  <a:cubicBezTo>
                    <a:pt x="144" y="159"/>
                    <a:pt x="158" y="146"/>
                    <a:pt x="158" y="129"/>
                  </a:cubicBezTo>
                  <a:cubicBezTo>
                    <a:pt x="158" y="126"/>
                    <a:pt x="158" y="126"/>
                    <a:pt x="158" y="126"/>
                  </a:cubicBezTo>
                  <a:cubicBezTo>
                    <a:pt x="189" y="126"/>
                    <a:pt x="189" y="126"/>
                    <a:pt x="189" y="126"/>
                  </a:cubicBezTo>
                  <a:cubicBezTo>
                    <a:pt x="189" y="120"/>
                    <a:pt x="189" y="120"/>
                    <a:pt x="189" y="120"/>
                  </a:cubicBezTo>
                  <a:cubicBezTo>
                    <a:pt x="158" y="120"/>
                    <a:pt x="158" y="120"/>
                    <a:pt x="158" y="120"/>
                  </a:cubicBezTo>
                  <a:cubicBezTo>
                    <a:pt x="158" y="110"/>
                    <a:pt x="158" y="110"/>
                    <a:pt x="158" y="110"/>
                  </a:cubicBezTo>
                  <a:cubicBezTo>
                    <a:pt x="189" y="110"/>
                    <a:pt x="189" y="110"/>
                    <a:pt x="189" y="110"/>
                  </a:cubicBezTo>
                  <a:cubicBezTo>
                    <a:pt x="189" y="104"/>
                    <a:pt x="189" y="104"/>
                    <a:pt x="189" y="104"/>
                  </a:cubicBezTo>
                  <a:cubicBezTo>
                    <a:pt x="158" y="104"/>
                    <a:pt x="158" y="104"/>
                    <a:pt x="158" y="104"/>
                  </a:cubicBezTo>
                  <a:cubicBezTo>
                    <a:pt x="158" y="95"/>
                    <a:pt x="158" y="95"/>
                    <a:pt x="158" y="95"/>
                  </a:cubicBezTo>
                  <a:cubicBezTo>
                    <a:pt x="189" y="95"/>
                    <a:pt x="189" y="95"/>
                    <a:pt x="189" y="95"/>
                  </a:cubicBezTo>
                  <a:cubicBezTo>
                    <a:pt x="189" y="88"/>
                    <a:pt x="189" y="88"/>
                    <a:pt x="189" y="88"/>
                  </a:cubicBezTo>
                  <a:cubicBezTo>
                    <a:pt x="158" y="88"/>
                    <a:pt x="158" y="88"/>
                    <a:pt x="158" y="88"/>
                  </a:cubicBezTo>
                  <a:cubicBezTo>
                    <a:pt x="158" y="79"/>
                    <a:pt x="158" y="79"/>
                    <a:pt x="158" y="79"/>
                  </a:cubicBezTo>
                  <a:cubicBezTo>
                    <a:pt x="189" y="79"/>
                    <a:pt x="189" y="79"/>
                    <a:pt x="189" y="79"/>
                  </a:cubicBezTo>
                  <a:cubicBezTo>
                    <a:pt x="189" y="72"/>
                    <a:pt x="189" y="72"/>
                    <a:pt x="189" y="72"/>
                  </a:cubicBezTo>
                  <a:cubicBezTo>
                    <a:pt x="158" y="72"/>
                    <a:pt x="158" y="72"/>
                    <a:pt x="158" y="72"/>
                  </a:cubicBezTo>
                  <a:cubicBezTo>
                    <a:pt x="158" y="63"/>
                    <a:pt x="158" y="63"/>
                    <a:pt x="158" y="63"/>
                  </a:cubicBezTo>
                  <a:lnTo>
                    <a:pt x="189" y="63"/>
                  </a:lnTo>
                  <a:close/>
                </a:path>
              </a:pathLst>
            </a:custGeom>
            <a:solidFill>
              <a:srgbClr val="4249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9" name="圆角右箭头 78"/>
            <p:cNvSpPr/>
            <p:nvPr/>
          </p:nvSpPr>
          <p:spPr>
            <a:xfrm rot="5400000" flipV="1">
              <a:off x="1458" y="4910"/>
              <a:ext cx="628" cy="979"/>
            </a:xfrm>
            <a:prstGeom prst="bentArrow">
              <a:avLst>
                <a:gd name="adj1" fmla="val 25000"/>
                <a:gd name="adj2" fmla="val 25000"/>
                <a:gd name="adj3" fmla="val 25000"/>
                <a:gd name="adj4" fmla="val 4378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0" name="圆角右箭头 79"/>
            <p:cNvSpPr/>
            <p:nvPr/>
          </p:nvSpPr>
          <p:spPr>
            <a:xfrm rot="5400000">
              <a:off x="3834" y="4933"/>
              <a:ext cx="628" cy="933"/>
            </a:xfrm>
            <a:prstGeom prst="ben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1" name="文本框 80"/>
            <p:cNvSpPr txBox="1"/>
            <p:nvPr/>
          </p:nvSpPr>
          <p:spPr>
            <a:xfrm>
              <a:off x="874" y="6563"/>
              <a:ext cx="1234" cy="628"/>
            </a:xfrm>
            <a:prstGeom prst="rect">
              <a:avLst/>
            </a:prstGeom>
            <a:solidFill>
              <a:schemeClr val="bg2">
                <a:alpha val="49000"/>
              </a:schemeClr>
            </a:solidFill>
          </p:spPr>
          <p:txBody>
            <a:bodyPr wrap="square" rtlCol="0">
              <a:spAutoFit/>
            </a:bodyPr>
            <a:lstStyle/>
            <a:p>
              <a:r>
                <a:rPr lang="en-US" altLang="zh-CN" sz="2000" b="1"/>
                <a:t>CPU</a:t>
              </a:r>
            </a:p>
          </p:txBody>
        </p:sp>
        <p:sp>
          <p:nvSpPr>
            <p:cNvPr id="83" name="Freeform 10"/>
            <p:cNvSpPr>
              <a:spLocks noEditPoints="1"/>
            </p:cNvSpPr>
            <p:nvPr/>
          </p:nvSpPr>
          <p:spPr bwMode="auto">
            <a:xfrm>
              <a:off x="9283" y="2140"/>
              <a:ext cx="1600" cy="920"/>
            </a:xfrm>
            <a:custGeom>
              <a:avLst/>
              <a:gdLst>
                <a:gd name="T0" fmla="*/ 422 w 569"/>
                <a:gd name="T1" fmla="*/ 318 h 328"/>
                <a:gd name="T2" fmla="*/ 450 w 569"/>
                <a:gd name="T3" fmla="*/ 321 h 328"/>
                <a:gd name="T4" fmla="*/ 452 w 569"/>
                <a:gd name="T5" fmla="*/ 326 h 328"/>
                <a:gd name="T6" fmla="*/ 312 w 569"/>
                <a:gd name="T7" fmla="*/ 328 h 328"/>
                <a:gd name="T8" fmla="*/ 310 w 569"/>
                <a:gd name="T9" fmla="*/ 323 h 328"/>
                <a:gd name="T10" fmla="*/ 337 w 569"/>
                <a:gd name="T11" fmla="*/ 321 h 328"/>
                <a:gd name="T12" fmla="*/ 339 w 569"/>
                <a:gd name="T13" fmla="*/ 311 h 328"/>
                <a:gd name="T14" fmla="*/ 216 w 569"/>
                <a:gd name="T15" fmla="*/ 309 h 328"/>
                <a:gd name="T16" fmla="*/ 193 w 569"/>
                <a:gd name="T17" fmla="*/ 56 h 328"/>
                <a:gd name="T18" fmla="*/ 546 w 569"/>
                <a:gd name="T19" fmla="*/ 34 h 328"/>
                <a:gd name="T20" fmla="*/ 569 w 569"/>
                <a:gd name="T21" fmla="*/ 286 h 328"/>
                <a:gd name="T22" fmla="*/ 425 w 569"/>
                <a:gd name="T23" fmla="*/ 309 h 328"/>
                <a:gd name="T24" fmla="*/ 14 w 569"/>
                <a:gd name="T25" fmla="*/ 0 h 328"/>
                <a:gd name="T26" fmla="*/ 172 w 569"/>
                <a:gd name="T27" fmla="*/ 14 h 328"/>
                <a:gd name="T28" fmla="*/ 158 w 569"/>
                <a:gd name="T29" fmla="*/ 328 h 328"/>
                <a:gd name="T30" fmla="*/ 0 w 569"/>
                <a:gd name="T31" fmla="*/ 314 h 328"/>
                <a:gd name="T32" fmla="*/ 14 w 569"/>
                <a:gd name="T33" fmla="*/ 0 h 328"/>
                <a:gd name="T34" fmla="*/ 101 w 569"/>
                <a:gd name="T35" fmla="*/ 261 h 328"/>
                <a:gd name="T36" fmla="*/ 71 w 569"/>
                <a:gd name="T37" fmla="*/ 261 h 328"/>
                <a:gd name="T38" fmla="*/ 86 w 569"/>
                <a:gd name="T39" fmla="*/ 208 h 328"/>
                <a:gd name="T40" fmla="*/ 86 w 569"/>
                <a:gd name="T41" fmla="*/ 227 h 328"/>
                <a:gd name="T42" fmla="*/ 86 w 569"/>
                <a:gd name="T43" fmla="*/ 208 h 328"/>
                <a:gd name="T44" fmla="*/ 147 w 569"/>
                <a:gd name="T45" fmla="*/ 36 h 328"/>
                <a:gd name="T46" fmla="*/ 152 w 569"/>
                <a:gd name="T47" fmla="*/ 58 h 328"/>
                <a:gd name="T48" fmla="*/ 25 w 569"/>
                <a:gd name="T49" fmla="*/ 62 h 328"/>
                <a:gd name="T50" fmla="*/ 20 w 569"/>
                <a:gd name="T51" fmla="*/ 41 h 328"/>
                <a:gd name="T52" fmla="*/ 24 w 569"/>
                <a:gd name="T53" fmla="*/ 117 h 328"/>
                <a:gd name="T54" fmla="*/ 151 w 569"/>
                <a:gd name="T55" fmla="*/ 121 h 328"/>
                <a:gd name="T56" fmla="*/ 147 w 569"/>
                <a:gd name="T57" fmla="*/ 143 h 328"/>
                <a:gd name="T58" fmla="*/ 20 w 569"/>
                <a:gd name="T59" fmla="*/ 139 h 328"/>
                <a:gd name="T60" fmla="*/ 24 w 569"/>
                <a:gd name="T61" fmla="*/ 117 h 328"/>
                <a:gd name="T62" fmla="*/ 148 w 569"/>
                <a:gd name="T63" fmla="*/ 77 h 328"/>
                <a:gd name="T64" fmla="*/ 152 w 569"/>
                <a:gd name="T65" fmla="*/ 98 h 328"/>
                <a:gd name="T66" fmla="*/ 25 w 569"/>
                <a:gd name="T67" fmla="*/ 103 h 328"/>
                <a:gd name="T68" fmla="*/ 21 w 569"/>
                <a:gd name="T69" fmla="*/ 81 h 328"/>
                <a:gd name="T70" fmla="*/ 224 w 569"/>
                <a:gd name="T71" fmla="*/ 61 h 328"/>
                <a:gd name="T72" fmla="*/ 550 w 569"/>
                <a:gd name="T73" fmla="*/ 74 h 328"/>
                <a:gd name="T74" fmla="*/ 538 w 569"/>
                <a:gd name="T75" fmla="*/ 281 h 328"/>
                <a:gd name="T76" fmla="*/ 212 w 569"/>
                <a:gd name="T77" fmla="*/ 268 h 328"/>
                <a:gd name="T78" fmla="*/ 224 w 569"/>
                <a:gd name="T79" fmla="*/ 6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9" h="328">
                  <a:moveTo>
                    <a:pt x="422" y="311"/>
                  </a:moveTo>
                  <a:cubicBezTo>
                    <a:pt x="422" y="314"/>
                    <a:pt x="422" y="316"/>
                    <a:pt x="422" y="318"/>
                  </a:cubicBezTo>
                  <a:cubicBezTo>
                    <a:pt x="422" y="320"/>
                    <a:pt x="424" y="321"/>
                    <a:pt x="425" y="321"/>
                  </a:cubicBezTo>
                  <a:cubicBezTo>
                    <a:pt x="433" y="321"/>
                    <a:pt x="441" y="321"/>
                    <a:pt x="450" y="321"/>
                  </a:cubicBezTo>
                  <a:cubicBezTo>
                    <a:pt x="451" y="321"/>
                    <a:pt x="452" y="322"/>
                    <a:pt x="452" y="323"/>
                  </a:cubicBezTo>
                  <a:cubicBezTo>
                    <a:pt x="452" y="324"/>
                    <a:pt x="452" y="325"/>
                    <a:pt x="452" y="326"/>
                  </a:cubicBezTo>
                  <a:cubicBezTo>
                    <a:pt x="452" y="327"/>
                    <a:pt x="451" y="328"/>
                    <a:pt x="450" y="328"/>
                  </a:cubicBezTo>
                  <a:cubicBezTo>
                    <a:pt x="404" y="328"/>
                    <a:pt x="358" y="328"/>
                    <a:pt x="312" y="328"/>
                  </a:cubicBezTo>
                  <a:cubicBezTo>
                    <a:pt x="311" y="328"/>
                    <a:pt x="310" y="327"/>
                    <a:pt x="310" y="326"/>
                  </a:cubicBezTo>
                  <a:cubicBezTo>
                    <a:pt x="310" y="325"/>
                    <a:pt x="310" y="324"/>
                    <a:pt x="310" y="323"/>
                  </a:cubicBezTo>
                  <a:cubicBezTo>
                    <a:pt x="310" y="322"/>
                    <a:pt x="311" y="321"/>
                    <a:pt x="312" y="321"/>
                  </a:cubicBezTo>
                  <a:cubicBezTo>
                    <a:pt x="320" y="321"/>
                    <a:pt x="329" y="321"/>
                    <a:pt x="337" y="321"/>
                  </a:cubicBezTo>
                  <a:cubicBezTo>
                    <a:pt x="338" y="321"/>
                    <a:pt x="339" y="320"/>
                    <a:pt x="339" y="318"/>
                  </a:cubicBezTo>
                  <a:cubicBezTo>
                    <a:pt x="339" y="316"/>
                    <a:pt x="339" y="314"/>
                    <a:pt x="339" y="311"/>
                  </a:cubicBezTo>
                  <a:cubicBezTo>
                    <a:pt x="339" y="310"/>
                    <a:pt x="338" y="309"/>
                    <a:pt x="337" y="309"/>
                  </a:cubicBezTo>
                  <a:cubicBezTo>
                    <a:pt x="297" y="309"/>
                    <a:pt x="256" y="309"/>
                    <a:pt x="216" y="309"/>
                  </a:cubicBezTo>
                  <a:cubicBezTo>
                    <a:pt x="203" y="309"/>
                    <a:pt x="193" y="299"/>
                    <a:pt x="193" y="286"/>
                  </a:cubicBezTo>
                  <a:cubicBezTo>
                    <a:pt x="193" y="209"/>
                    <a:pt x="193" y="133"/>
                    <a:pt x="193" y="56"/>
                  </a:cubicBezTo>
                  <a:cubicBezTo>
                    <a:pt x="193" y="44"/>
                    <a:pt x="203" y="34"/>
                    <a:pt x="216" y="34"/>
                  </a:cubicBezTo>
                  <a:cubicBezTo>
                    <a:pt x="326" y="34"/>
                    <a:pt x="436" y="34"/>
                    <a:pt x="546" y="34"/>
                  </a:cubicBezTo>
                  <a:cubicBezTo>
                    <a:pt x="559" y="34"/>
                    <a:pt x="569" y="44"/>
                    <a:pt x="569" y="56"/>
                  </a:cubicBezTo>
                  <a:cubicBezTo>
                    <a:pt x="569" y="133"/>
                    <a:pt x="569" y="209"/>
                    <a:pt x="569" y="286"/>
                  </a:cubicBezTo>
                  <a:cubicBezTo>
                    <a:pt x="569" y="299"/>
                    <a:pt x="559" y="309"/>
                    <a:pt x="546" y="309"/>
                  </a:cubicBezTo>
                  <a:cubicBezTo>
                    <a:pt x="506" y="309"/>
                    <a:pt x="465" y="309"/>
                    <a:pt x="425" y="309"/>
                  </a:cubicBezTo>
                  <a:cubicBezTo>
                    <a:pt x="424" y="309"/>
                    <a:pt x="422" y="310"/>
                    <a:pt x="422" y="311"/>
                  </a:cubicBezTo>
                  <a:close/>
                  <a:moveTo>
                    <a:pt x="14" y="0"/>
                  </a:moveTo>
                  <a:cubicBezTo>
                    <a:pt x="158" y="0"/>
                    <a:pt x="158" y="0"/>
                    <a:pt x="158" y="0"/>
                  </a:cubicBezTo>
                  <a:cubicBezTo>
                    <a:pt x="166" y="0"/>
                    <a:pt x="172" y="6"/>
                    <a:pt x="172" y="14"/>
                  </a:cubicBezTo>
                  <a:cubicBezTo>
                    <a:pt x="172" y="314"/>
                    <a:pt x="172" y="314"/>
                    <a:pt x="172" y="314"/>
                  </a:cubicBezTo>
                  <a:cubicBezTo>
                    <a:pt x="172" y="322"/>
                    <a:pt x="166" y="328"/>
                    <a:pt x="158" y="328"/>
                  </a:cubicBezTo>
                  <a:cubicBezTo>
                    <a:pt x="14" y="328"/>
                    <a:pt x="14" y="328"/>
                    <a:pt x="14" y="328"/>
                  </a:cubicBezTo>
                  <a:cubicBezTo>
                    <a:pt x="6" y="328"/>
                    <a:pt x="0" y="322"/>
                    <a:pt x="0" y="314"/>
                  </a:cubicBezTo>
                  <a:cubicBezTo>
                    <a:pt x="0" y="14"/>
                    <a:pt x="0" y="14"/>
                    <a:pt x="0" y="14"/>
                  </a:cubicBezTo>
                  <a:cubicBezTo>
                    <a:pt x="0" y="6"/>
                    <a:pt x="6" y="0"/>
                    <a:pt x="14" y="0"/>
                  </a:cubicBezTo>
                  <a:close/>
                  <a:moveTo>
                    <a:pt x="86" y="247"/>
                  </a:moveTo>
                  <a:cubicBezTo>
                    <a:pt x="94" y="247"/>
                    <a:pt x="101" y="253"/>
                    <a:pt x="101" y="261"/>
                  </a:cubicBezTo>
                  <a:cubicBezTo>
                    <a:pt x="101" y="270"/>
                    <a:pt x="94" y="276"/>
                    <a:pt x="86" y="276"/>
                  </a:cubicBezTo>
                  <a:cubicBezTo>
                    <a:pt x="78" y="276"/>
                    <a:pt x="71" y="270"/>
                    <a:pt x="71" y="261"/>
                  </a:cubicBezTo>
                  <a:cubicBezTo>
                    <a:pt x="71" y="253"/>
                    <a:pt x="78" y="247"/>
                    <a:pt x="86" y="247"/>
                  </a:cubicBezTo>
                  <a:close/>
                  <a:moveTo>
                    <a:pt x="86" y="208"/>
                  </a:moveTo>
                  <a:cubicBezTo>
                    <a:pt x="91" y="208"/>
                    <a:pt x="96" y="212"/>
                    <a:pt x="96" y="217"/>
                  </a:cubicBezTo>
                  <a:cubicBezTo>
                    <a:pt x="96" y="222"/>
                    <a:pt x="91" y="227"/>
                    <a:pt x="86" y="227"/>
                  </a:cubicBezTo>
                  <a:cubicBezTo>
                    <a:pt x="80" y="227"/>
                    <a:pt x="76" y="222"/>
                    <a:pt x="76" y="217"/>
                  </a:cubicBezTo>
                  <a:cubicBezTo>
                    <a:pt x="76" y="212"/>
                    <a:pt x="80" y="208"/>
                    <a:pt x="86" y="208"/>
                  </a:cubicBezTo>
                  <a:close/>
                  <a:moveTo>
                    <a:pt x="25" y="36"/>
                  </a:moveTo>
                  <a:cubicBezTo>
                    <a:pt x="147" y="36"/>
                    <a:pt x="147" y="36"/>
                    <a:pt x="147" y="36"/>
                  </a:cubicBezTo>
                  <a:cubicBezTo>
                    <a:pt x="149" y="36"/>
                    <a:pt x="152" y="38"/>
                    <a:pt x="152" y="41"/>
                  </a:cubicBezTo>
                  <a:cubicBezTo>
                    <a:pt x="152" y="58"/>
                    <a:pt x="152" y="58"/>
                    <a:pt x="152" y="58"/>
                  </a:cubicBezTo>
                  <a:cubicBezTo>
                    <a:pt x="152" y="60"/>
                    <a:pt x="149" y="62"/>
                    <a:pt x="147" y="62"/>
                  </a:cubicBezTo>
                  <a:cubicBezTo>
                    <a:pt x="25" y="62"/>
                    <a:pt x="25" y="62"/>
                    <a:pt x="25" y="62"/>
                  </a:cubicBezTo>
                  <a:cubicBezTo>
                    <a:pt x="22" y="62"/>
                    <a:pt x="20" y="60"/>
                    <a:pt x="20" y="58"/>
                  </a:cubicBezTo>
                  <a:cubicBezTo>
                    <a:pt x="20" y="41"/>
                    <a:pt x="20" y="41"/>
                    <a:pt x="20" y="41"/>
                  </a:cubicBezTo>
                  <a:cubicBezTo>
                    <a:pt x="20" y="38"/>
                    <a:pt x="22" y="36"/>
                    <a:pt x="25" y="36"/>
                  </a:cubicBezTo>
                  <a:close/>
                  <a:moveTo>
                    <a:pt x="24" y="117"/>
                  </a:moveTo>
                  <a:cubicBezTo>
                    <a:pt x="147" y="117"/>
                    <a:pt x="147" y="117"/>
                    <a:pt x="147" y="117"/>
                  </a:cubicBezTo>
                  <a:cubicBezTo>
                    <a:pt x="149" y="117"/>
                    <a:pt x="151" y="119"/>
                    <a:pt x="151" y="121"/>
                  </a:cubicBezTo>
                  <a:cubicBezTo>
                    <a:pt x="151" y="139"/>
                    <a:pt x="151" y="139"/>
                    <a:pt x="151" y="139"/>
                  </a:cubicBezTo>
                  <a:cubicBezTo>
                    <a:pt x="151" y="141"/>
                    <a:pt x="149" y="143"/>
                    <a:pt x="147" y="143"/>
                  </a:cubicBezTo>
                  <a:cubicBezTo>
                    <a:pt x="24" y="143"/>
                    <a:pt x="24" y="143"/>
                    <a:pt x="24" y="143"/>
                  </a:cubicBezTo>
                  <a:cubicBezTo>
                    <a:pt x="22" y="143"/>
                    <a:pt x="20" y="141"/>
                    <a:pt x="20" y="139"/>
                  </a:cubicBezTo>
                  <a:cubicBezTo>
                    <a:pt x="20" y="121"/>
                    <a:pt x="20" y="121"/>
                    <a:pt x="20" y="121"/>
                  </a:cubicBezTo>
                  <a:cubicBezTo>
                    <a:pt x="20" y="119"/>
                    <a:pt x="22" y="117"/>
                    <a:pt x="24" y="117"/>
                  </a:cubicBezTo>
                  <a:close/>
                  <a:moveTo>
                    <a:pt x="25" y="77"/>
                  </a:moveTo>
                  <a:cubicBezTo>
                    <a:pt x="148" y="77"/>
                    <a:pt x="148" y="77"/>
                    <a:pt x="148" y="77"/>
                  </a:cubicBezTo>
                  <a:cubicBezTo>
                    <a:pt x="150" y="77"/>
                    <a:pt x="152" y="79"/>
                    <a:pt x="152" y="81"/>
                  </a:cubicBezTo>
                  <a:cubicBezTo>
                    <a:pt x="152" y="98"/>
                    <a:pt x="152" y="98"/>
                    <a:pt x="152" y="98"/>
                  </a:cubicBezTo>
                  <a:cubicBezTo>
                    <a:pt x="152" y="101"/>
                    <a:pt x="150" y="103"/>
                    <a:pt x="148" y="103"/>
                  </a:cubicBezTo>
                  <a:cubicBezTo>
                    <a:pt x="25" y="103"/>
                    <a:pt x="25" y="103"/>
                    <a:pt x="25" y="103"/>
                  </a:cubicBezTo>
                  <a:cubicBezTo>
                    <a:pt x="23" y="103"/>
                    <a:pt x="21" y="101"/>
                    <a:pt x="21" y="98"/>
                  </a:cubicBezTo>
                  <a:cubicBezTo>
                    <a:pt x="21" y="81"/>
                    <a:pt x="21" y="81"/>
                    <a:pt x="21" y="81"/>
                  </a:cubicBezTo>
                  <a:cubicBezTo>
                    <a:pt x="21" y="79"/>
                    <a:pt x="23" y="77"/>
                    <a:pt x="25" y="77"/>
                  </a:cubicBezTo>
                  <a:close/>
                  <a:moveTo>
                    <a:pt x="224" y="61"/>
                  </a:moveTo>
                  <a:cubicBezTo>
                    <a:pt x="538" y="61"/>
                    <a:pt x="538" y="61"/>
                    <a:pt x="538" y="61"/>
                  </a:cubicBezTo>
                  <a:cubicBezTo>
                    <a:pt x="545" y="61"/>
                    <a:pt x="550" y="67"/>
                    <a:pt x="550" y="74"/>
                  </a:cubicBezTo>
                  <a:cubicBezTo>
                    <a:pt x="550" y="268"/>
                    <a:pt x="550" y="268"/>
                    <a:pt x="550" y="268"/>
                  </a:cubicBezTo>
                  <a:cubicBezTo>
                    <a:pt x="550" y="275"/>
                    <a:pt x="545" y="281"/>
                    <a:pt x="538" y="281"/>
                  </a:cubicBezTo>
                  <a:cubicBezTo>
                    <a:pt x="224" y="281"/>
                    <a:pt x="224" y="281"/>
                    <a:pt x="224" y="281"/>
                  </a:cubicBezTo>
                  <a:cubicBezTo>
                    <a:pt x="217" y="281"/>
                    <a:pt x="212" y="275"/>
                    <a:pt x="212" y="268"/>
                  </a:cubicBezTo>
                  <a:cubicBezTo>
                    <a:pt x="212" y="74"/>
                    <a:pt x="212" y="74"/>
                    <a:pt x="212" y="74"/>
                  </a:cubicBezTo>
                  <a:cubicBezTo>
                    <a:pt x="212" y="67"/>
                    <a:pt x="217" y="61"/>
                    <a:pt x="224" y="61"/>
                  </a:cubicBezTo>
                  <a:close/>
                </a:path>
              </a:pathLst>
            </a:custGeom>
            <a:solidFill>
              <a:srgbClr val="5357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圆角右箭头 83"/>
            <p:cNvSpPr/>
            <p:nvPr/>
          </p:nvSpPr>
          <p:spPr>
            <a:xfrm rot="5400000" flipV="1">
              <a:off x="6677" y="1203"/>
              <a:ext cx="628" cy="3086"/>
            </a:xfrm>
            <a:prstGeom prst="ben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6" name="文本框 85"/>
            <p:cNvSpPr txBox="1"/>
            <p:nvPr/>
          </p:nvSpPr>
          <p:spPr>
            <a:xfrm>
              <a:off x="8944" y="2654"/>
              <a:ext cx="2583" cy="628"/>
            </a:xfrm>
            <a:prstGeom prst="rect">
              <a:avLst/>
            </a:prstGeom>
            <a:solidFill>
              <a:schemeClr val="bg2">
                <a:alpha val="49000"/>
              </a:schemeClr>
            </a:solidFill>
          </p:spPr>
          <p:txBody>
            <a:bodyPr wrap="square" rtlCol="0">
              <a:spAutoFit/>
            </a:bodyPr>
            <a:lstStyle/>
            <a:p>
              <a:r>
                <a:rPr lang="zh-CN" altLang="en-US" sz="2000" b="1"/>
                <a:t>计算机系统</a:t>
              </a:r>
            </a:p>
          </p:txBody>
        </p:sp>
        <p:sp>
          <p:nvSpPr>
            <p:cNvPr id="35" name="文本框 34"/>
            <p:cNvSpPr txBox="1"/>
            <p:nvPr/>
          </p:nvSpPr>
          <p:spPr>
            <a:xfrm>
              <a:off x="16262" y="5316"/>
              <a:ext cx="1944" cy="628"/>
            </a:xfrm>
            <a:prstGeom prst="rect">
              <a:avLst/>
            </a:prstGeom>
            <a:solidFill>
              <a:schemeClr val="bg2">
                <a:alpha val="27000"/>
              </a:schemeClr>
            </a:solidFill>
          </p:spPr>
          <p:txBody>
            <a:bodyPr wrap="square" rtlCol="0">
              <a:spAutoFit/>
            </a:bodyPr>
            <a:lstStyle/>
            <a:p>
              <a:r>
                <a:rPr lang="zh-CN" altLang="en-US" sz="2000" b="1"/>
                <a:t>应用软件</a:t>
              </a:r>
            </a:p>
          </p:txBody>
        </p:sp>
      </p:grpSp>
      <p:sp>
        <p:nvSpPr>
          <p:cNvPr id="2" name="文本框 1"/>
          <p:cNvSpPr txBox="1"/>
          <p:nvPr/>
        </p:nvSpPr>
        <p:spPr>
          <a:xfrm>
            <a:off x="2153285" y="44624"/>
            <a:ext cx="7550785" cy="645160"/>
          </a:xfrm>
          <a:prstGeom prst="rect">
            <a:avLst/>
          </a:prstGeom>
          <a:noFill/>
        </p:spPr>
        <p:txBody>
          <a:bodyPr wrap="square" rtlCol="0">
            <a:spAutoFit/>
          </a:bodyPr>
          <a:lstStyle/>
          <a:p>
            <a:pPr algn="ctr"/>
            <a:r>
              <a:rPr lang="en-US" altLang="zh-CN" sz="3600" b="1">
                <a:solidFill>
                  <a:srgbClr val="FFFFFF"/>
                </a:solidFill>
                <a:latin typeface="+mj-lt"/>
                <a:ea typeface="+mj-ea"/>
                <a:cs typeface="+mj-cs"/>
              </a:rPr>
              <a:t>1.2 </a:t>
            </a:r>
            <a:r>
              <a:rPr lang="zh-CN" altLang="en-US" sz="3600" b="1">
                <a:solidFill>
                  <a:srgbClr val="FFFFFF"/>
                </a:solidFill>
                <a:latin typeface="+mj-lt"/>
                <a:ea typeface="+mj-ea"/>
                <a:cs typeface="+mj-cs"/>
              </a:rPr>
              <a:t>计</a:t>
            </a:r>
            <a:r>
              <a:rPr lang="zh-CN" altLang="en-US" sz="3600" b="1" dirty="0">
                <a:solidFill>
                  <a:srgbClr val="FFFFFF"/>
                </a:solidFill>
                <a:latin typeface="+mj-lt"/>
                <a:ea typeface="+mj-ea"/>
                <a:cs typeface="+mj-cs"/>
              </a:rPr>
              <a:t>算机系统的构成</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8655" y="1029335"/>
            <a:ext cx="10369550" cy="5224145"/>
          </a:xfrm>
        </p:spPr>
        <p:txBody>
          <a:bodyPr>
            <a:normAutofit/>
          </a:bodyPr>
          <a:lstStyle/>
          <a:p>
            <a:pPr lvl="1"/>
            <a:r>
              <a:rPr lang="zh-CN" altLang="en-US" dirty="0"/>
              <a:t>主板是计算机硬件的核心载体,几乎所有的硬件都要插在主板上,通过它来进行数据交互。</a:t>
            </a:r>
            <a:endParaRPr lang="zh-CN" altLang="en-US" sz="3200" dirty="0"/>
          </a:p>
          <a:p>
            <a:pPr marL="0" indent="0">
              <a:buNone/>
            </a:pPr>
            <a:endParaRPr lang="zh-CN" altLang="en-US" sz="3200" dirty="0"/>
          </a:p>
        </p:txBody>
      </p:sp>
      <p:pic>
        <p:nvPicPr>
          <p:cNvPr id="49" name="Picture 48"/>
          <p:cNvPicPr>
            <a:picLocks noChangeAspect="1"/>
          </p:cNvPicPr>
          <p:nvPr/>
        </p:nvPicPr>
        <p:blipFill>
          <a:blip r:embed="rId2"/>
          <a:stretch>
            <a:fillRect/>
          </a:stretch>
        </p:blipFill>
        <p:spPr>
          <a:xfrm>
            <a:off x="2413263" y="2514741"/>
            <a:ext cx="6923097" cy="4343260"/>
          </a:xfrm>
          <a:prstGeom prst="rect">
            <a:avLst/>
          </a:prstGeom>
        </p:spPr>
      </p:pic>
      <p:sp>
        <p:nvSpPr>
          <p:cNvPr id="5" name="文本框 4"/>
          <p:cNvSpPr txBox="1"/>
          <p:nvPr/>
        </p:nvSpPr>
        <p:spPr>
          <a:xfrm>
            <a:off x="2113280" y="44624"/>
            <a:ext cx="7550785" cy="1200329"/>
          </a:xfrm>
          <a:prstGeom prst="rect">
            <a:avLst/>
          </a:prstGeom>
          <a:noFill/>
        </p:spPr>
        <p:txBody>
          <a:bodyPr wrap="square" rtlCol="0">
            <a:spAutoFit/>
          </a:bodyPr>
          <a:lstStyle/>
          <a:p>
            <a:pPr algn="ctr"/>
            <a:r>
              <a:rPr lang="en-US" altLang="zh-CN" sz="3600" b="1" dirty="0">
                <a:solidFill>
                  <a:srgbClr val="FFFFFF"/>
                </a:solidFill>
                <a:latin typeface="+mj-lt"/>
                <a:ea typeface="+mj-ea"/>
                <a:cs typeface="+mj-cs"/>
              </a:rPr>
              <a:t>1.2.1 </a:t>
            </a:r>
            <a:r>
              <a:rPr lang="zh-CN" altLang="en-US" sz="3600" b="1" dirty="0">
                <a:solidFill>
                  <a:srgbClr val="FFFFFF"/>
                </a:solidFill>
                <a:latin typeface="+mj-lt"/>
                <a:ea typeface="+mj-ea"/>
                <a:cs typeface="+mj-cs"/>
              </a:rPr>
              <a:t>计算机硬件系统</a:t>
            </a:r>
            <a:r>
              <a:rPr lang="en-US" altLang="zh-CN" sz="3600" b="1" dirty="0">
                <a:solidFill>
                  <a:srgbClr val="FFFFFF"/>
                </a:solidFill>
                <a:latin typeface="+mj-lt"/>
                <a:ea typeface="+mj-ea"/>
                <a:cs typeface="+mj-cs"/>
              </a:rPr>
              <a:t>-</a:t>
            </a:r>
            <a:r>
              <a:rPr lang="zh-CN" altLang="en-US" sz="3600" b="1" dirty="0">
                <a:solidFill>
                  <a:schemeClr val="tx1">
                    <a:lumMod val="40000"/>
                    <a:lumOff val="60000"/>
                  </a:schemeClr>
                </a:solidFill>
              </a:rPr>
              <a:t>主板</a:t>
            </a:r>
            <a:endParaRPr lang="zh-CN" altLang="en-US" sz="3600" dirty="0">
              <a:solidFill>
                <a:schemeClr val="tx1">
                  <a:lumMod val="40000"/>
                  <a:lumOff val="60000"/>
                </a:schemeClr>
              </a:solidFill>
            </a:endParaRPr>
          </a:p>
          <a:p>
            <a:pPr algn="ctr"/>
            <a:endParaRPr lang="zh-CN" altLang="en-US" sz="3600" b="1" dirty="0">
              <a:solidFill>
                <a:srgbClr val="FFFFFF"/>
              </a:solidFill>
              <a:latin typeface="+mj-lt"/>
              <a:ea typeface="+mj-ea"/>
              <a:cs typeface="+mj-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4850" y="1018540"/>
            <a:ext cx="10791750" cy="5678170"/>
          </a:xfrm>
        </p:spPr>
        <p:txBody>
          <a:bodyPr>
            <a:noAutofit/>
          </a:bodyPr>
          <a:lstStyle/>
          <a:p>
            <a:r>
              <a:rPr lang="zh-CN" altLang="en-US" sz="3200" b="1" dirty="0">
                <a:solidFill>
                  <a:schemeClr val="tx1">
                    <a:lumMod val="60000"/>
                    <a:lumOff val="40000"/>
                  </a:schemeClr>
                </a:solidFill>
              </a:rPr>
              <a:t>CPU(运算器+控制器)</a:t>
            </a:r>
          </a:p>
          <a:p>
            <a:pPr lvl="1"/>
            <a:r>
              <a:rPr lang="zh-CN" altLang="en-US" sz="2800" dirty="0"/>
              <a:t>中央处理器(</a:t>
            </a:r>
            <a:r>
              <a:rPr lang="zh-CN" altLang="en-US" sz="2800"/>
              <a:t>CentralProcessingUnit,CPU) 主</a:t>
            </a:r>
            <a:r>
              <a:rPr lang="zh-CN" altLang="en-US" sz="2800" dirty="0"/>
              <a:t>要由</a:t>
            </a:r>
            <a:r>
              <a:rPr lang="zh-CN" altLang="en-US" sz="2800" b="1" dirty="0">
                <a:solidFill>
                  <a:srgbClr val="FF0000"/>
                </a:solidFill>
              </a:rPr>
              <a:t>运算器</a:t>
            </a:r>
            <a:r>
              <a:rPr lang="zh-CN" altLang="en-US" sz="2800" dirty="0">
                <a:solidFill>
                  <a:schemeClr val="tx1"/>
                </a:solidFill>
              </a:rPr>
              <a:t>和</a:t>
            </a:r>
            <a:r>
              <a:rPr lang="zh-CN" altLang="en-US" sz="2800" b="1" dirty="0">
                <a:solidFill>
                  <a:srgbClr val="FF0000"/>
                </a:solidFill>
              </a:rPr>
              <a:t>控制器</a:t>
            </a:r>
            <a:r>
              <a:rPr lang="zh-CN" altLang="en-US" sz="2800" dirty="0"/>
              <a:t>组成。</a:t>
            </a:r>
          </a:p>
          <a:p>
            <a:pPr marL="457200" lvl="1" indent="0">
              <a:buNone/>
            </a:pPr>
            <a:endParaRPr lang="en-US" altLang="zh-CN" dirty="0"/>
          </a:p>
          <a:p>
            <a:pPr marL="457200" lvl="1" indent="0">
              <a:buNone/>
            </a:pPr>
            <a:endParaRPr lang="en-US" altLang="zh-CN" dirty="0"/>
          </a:p>
          <a:p>
            <a:pPr marL="457200" lvl="1" indent="0">
              <a:buNone/>
            </a:pPr>
            <a:endParaRPr lang="en-US" altLang="zh-CN" dirty="0"/>
          </a:p>
          <a:p>
            <a:pPr marL="457200" lvl="1" indent="0">
              <a:buNone/>
            </a:pPr>
            <a:endParaRPr lang="zh-CN" altLang="en-US" dirty="0"/>
          </a:p>
          <a:p>
            <a:pPr lvl="0"/>
            <a:r>
              <a:rPr lang="zh-CN" altLang="en-US" sz="3200" b="1" dirty="0">
                <a:solidFill>
                  <a:schemeClr val="tx1">
                    <a:lumMod val="60000"/>
                    <a:lumOff val="40000"/>
                  </a:schemeClr>
                </a:solidFill>
                <a:sym typeface="+mn-ea"/>
              </a:rPr>
              <a:t>存储器</a:t>
            </a:r>
          </a:p>
          <a:p>
            <a:pPr lvl="1" latinLnBrk="0">
              <a:lnSpc>
                <a:spcPct val="100000"/>
              </a:lnSpc>
            </a:pPr>
            <a:r>
              <a:rPr lang="zh-CN" altLang="en-US" sz="2800" dirty="0">
                <a:sym typeface="+mn-ea"/>
              </a:rPr>
              <a:t>存储器是用于保存信息的记忆设备，用于保存计算机中的全部信息，包括输入的原始数据、计算机程序、中间运行结果等。</a:t>
            </a:r>
          </a:p>
        </p:txBody>
      </p:sp>
      <p:pic>
        <p:nvPicPr>
          <p:cNvPr id="4" name="图片 3" descr="Img224207697"/>
          <p:cNvPicPr>
            <a:picLocks noChangeAspect="1"/>
          </p:cNvPicPr>
          <p:nvPr>
            <p:custDataLst>
              <p:tags r:id="rId1"/>
            </p:custDataLst>
          </p:nvPr>
        </p:nvPicPr>
        <p:blipFill>
          <a:blip r:embed="rId4"/>
          <a:stretch>
            <a:fillRect/>
          </a:stretch>
        </p:blipFill>
        <p:spPr>
          <a:xfrm>
            <a:off x="1919536" y="2943255"/>
            <a:ext cx="1345565" cy="1157605"/>
          </a:xfrm>
          <a:prstGeom prst="rect">
            <a:avLst/>
          </a:prstGeom>
        </p:spPr>
      </p:pic>
      <p:grpSp>
        <p:nvGrpSpPr>
          <p:cNvPr id="2" name="组合 1"/>
          <p:cNvGrpSpPr/>
          <p:nvPr/>
        </p:nvGrpSpPr>
        <p:grpSpPr>
          <a:xfrm>
            <a:off x="4799856" y="2144386"/>
            <a:ext cx="4680520" cy="3156822"/>
            <a:chOff x="9373" y="4910"/>
            <a:chExt cx="7240" cy="5793"/>
          </a:xfrm>
        </p:grpSpPr>
        <p:sp>
          <p:nvSpPr>
            <p:cNvPr id="5" name="矩形 4"/>
            <p:cNvSpPr/>
            <p:nvPr/>
          </p:nvSpPr>
          <p:spPr>
            <a:xfrm>
              <a:off x="12095" y="4911"/>
              <a:ext cx="4518" cy="4318"/>
            </a:xfrm>
            <a:prstGeom prst="rect">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p>
          </p:txBody>
        </p:sp>
        <p:sp>
          <p:nvSpPr>
            <p:cNvPr id="10" name="矩形 9"/>
            <p:cNvSpPr/>
            <p:nvPr/>
          </p:nvSpPr>
          <p:spPr>
            <a:xfrm>
              <a:off x="12820" y="5348"/>
              <a:ext cx="1700" cy="932"/>
            </a:xfrm>
            <a:prstGeom prst="rect">
              <a:avLst/>
            </a:prstGeom>
            <a:solidFill>
              <a:srgbClr val="FFFFFF"/>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900">
                  <a:solidFill>
                    <a:schemeClr val="tx1"/>
                  </a:solidFill>
                </a:rPr>
                <a:t>ALU</a:t>
              </a:r>
            </a:p>
          </p:txBody>
        </p:sp>
        <p:sp>
          <p:nvSpPr>
            <p:cNvPr id="7" name="左箭头 6"/>
            <p:cNvSpPr/>
            <p:nvPr/>
          </p:nvSpPr>
          <p:spPr>
            <a:xfrm>
              <a:off x="9373" y="5936"/>
              <a:ext cx="2722" cy="1933"/>
            </a:xfrm>
            <a:prstGeom prst="leftArrow">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900">
                  <a:solidFill>
                    <a:srgbClr val="335338"/>
                  </a:solidFill>
                </a:rPr>
                <a:t>数据总线</a:t>
              </a:r>
            </a:p>
          </p:txBody>
        </p:sp>
        <p:sp>
          <p:nvSpPr>
            <p:cNvPr id="8" name="下箭头 7"/>
            <p:cNvSpPr/>
            <p:nvPr/>
          </p:nvSpPr>
          <p:spPr>
            <a:xfrm>
              <a:off x="11875" y="9229"/>
              <a:ext cx="2140" cy="1474"/>
            </a:xfrm>
            <a:prstGeom prst="downArrow">
              <a:avLst/>
            </a:prstGeom>
            <a:solidFill>
              <a:srgbClr val="FFFFFF"/>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900">
                  <a:solidFill>
                    <a:srgbClr val="335338"/>
                  </a:solidFill>
                </a:rPr>
                <a:t>控制总线</a:t>
              </a:r>
            </a:p>
          </p:txBody>
        </p:sp>
        <p:sp>
          <p:nvSpPr>
            <p:cNvPr id="9" name="下箭头 8"/>
            <p:cNvSpPr/>
            <p:nvPr/>
          </p:nvSpPr>
          <p:spPr>
            <a:xfrm>
              <a:off x="14381" y="9229"/>
              <a:ext cx="2231" cy="1474"/>
            </a:xfrm>
            <a:prstGeom prst="downArrow">
              <a:avLst/>
            </a:prstGeom>
            <a:solidFill>
              <a:srgbClr val="FFFFFF"/>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900">
                  <a:solidFill>
                    <a:srgbClr val="335338"/>
                  </a:solidFill>
                </a:rPr>
                <a:t>地址总线</a:t>
              </a:r>
            </a:p>
          </p:txBody>
        </p:sp>
        <p:cxnSp>
          <p:nvCxnSpPr>
            <p:cNvPr id="12" name="直接连接符 11"/>
            <p:cNvCxnSpPr/>
            <p:nvPr/>
          </p:nvCxnSpPr>
          <p:spPr>
            <a:xfrm flipH="1">
              <a:off x="13151" y="6280"/>
              <a:ext cx="56" cy="1353"/>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2499" y="7633"/>
              <a:ext cx="1360" cy="1247"/>
            </a:xfrm>
            <a:prstGeom prst="rect">
              <a:avLst/>
            </a:prstGeom>
            <a:solidFill>
              <a:srgbClr val="FFFFFF"/>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900">
                  <a:solidFill>
                    <a:schemeClr val="tx1"/>
                  </a:solidFill>
                </a:rPr>
                <a:t>控制单元</a:t>
              </a:r>
            </a:p>
          </p:txBody>
        </p:sp>
        <p:cxnSp>
          <p:nvCxnSpPr>
            <p:cNvPr id="14" name="直接连接符 13"/>
            <p:cNvCxnSpPr/>
            <p:nvPr/>
          </p:nvCxnSpPr>
          <p:spPr>
            <a:xfrm>
              <a:off x="13923" y="6289"/>
              <a:ext cx="458" cy="1344"/>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4233" y="7633"/>
              <a:ext cx="1489" cy="1247"/>
            </a:xfrm>
            <a:prstGeom prst="rect">
              <a:avLst/>
            </a:prstGeom>
            <a:solidFill>
              <a:srgbClr val="FFFFFF"/>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900">
                  <a:solidFill>
                    <a:schemeClr val="tx1"/>
                  </a:solidFill>
                </a:rPr>
                <a:t>程序计数器</a:t>
              </a:r>
            </a:p>
          </p:txBody>
        </p:sp>
        <p:cxnSp>
          <p:nvCxnSpPr>
            <p:cNvPr id="16" name="直接连接符 15"/>
            <p:cNvCxnSpPr/>
            <p:nvPr/>
          </p:nvCxnSpPr>
          <p:spPr>
            <a:xfrm flipV="1">
              <a:off x="14129" y="6516"/>
              <a:ext cx="1050" cy="48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5157" y="5513"/>
              <a:ext cx="794" cy="1814"/>
            </a:xfrm>
            <a:prstGeom prst="rect">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p>
          </p:txBody>
        </p:sp>
        <p:cxnSp>
          <p:nvCxnSpPr>
            <p:cNvPr id="18" name="直接连接符 17"/>
            <p:cNvCxnSpPr/>
            <p:nvPr/>
          </p:nvCxnSpPr>
          <p:spPr>
            <a:xfrm>
              <a:off x="15181" y="5879"/>
              <a:ext cx="768"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5163" y="6245"/>
              <a:ext cx="786"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5157" y="6633"/>
              <a:ext cx="786"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14376" y="4910"/>
              <a:ext cx="2236" cy="706"/>
            </a:xfrm>
            <a:prstGeom prst="rect">
              <a:avLst/>
            </a:prstGeom>
            <a:noFill/>
            <a:ln>
              <a:solidFill>
                <a:schemeClr val="accent4">
                  <a:lumMod val="60000"/>
                  <a:lumOff val="40000"/>
                </a:schemeClr>
              </a:solidFill>
            </a:ln>
          </p:spPr>
          <p:txBody>
            <a:bodyPr wrap="square" rtlCol="0">
              <a:spAutoFit/>
            </a:bodyPr>
            <a:lstStyle/>
            <a:p>
              <a:r>
                <a:rPr lang="zh-CN" altLang="en-US" sz="1900"/>
                <a:t>寄存器组</a:t>
              </a:r>
            </a:p>
          </p:txBody>
        </p:sp>
      </p:grpSp>
      <p:sp>
        <p:nvSpPr>
          <p:cNvPr id="11" name="文本框 10"/>
          <p:cNvSpPr txBox="1"/>
          <p:nvPr/>
        </p:nvSpPr>
        <p:spPr>
          <a:xfrm>
            <a:off x="2113280" y="44624"/>
            <a:ext cx="7550785" cy="645160"/>
          </a:xfrm>
          <a:prstGeom prst="rect">
            <a:avLst/>
          </a:prstGeom>
          <a:noFill/>
        </p:spPr>
        <p:txBody>
          <a:bodyPr wrap="square" rtlCol="0">
            <a:spAutoFit/>
          </a:bodyPr>
          <a:lstStyle/>
          <a:p>
            <a:pPr algn="ctr"/>
            <a:r>
              <a:rPr lang="en-US" altLang="zh-CN" sz="3600" b="1">
                <a:solidFill>
                  <a:srgbClr val="FFFFFF"/>
                </a:solidFill>
                <a:latin typeface="+mj-lt"/>
                <a:ea typeface="+mj-ea"/>
                <a:cs typeface="+mj-cs"/>
              </a:rPr>
              <a:t>1.2.1 </a:t>
            </a:r>
            <a:r>
              <a:rPr lang="zh-CN" altLang="en-US" sz="3600" b="1">
                <a:solidFill>
                  <a:srgbClr val="FFFFFF"/>
                </a:solidFill>
                <a:latin typeface="+mj-lt"/>
                <a:ea typeface="+mj-ea"/>
                <a:cs typeface="+mj-cs"/>
              </a:rPr>
              <a:t>计</a:t>
            </a:r>
            <a:r>
              <a:rPr lang="zh-CN" altLang="en-US" sz="3600" b="1" dirty="0">
                <a:solidFill>
                  <a:srgbClr val="FFFFFF"/>
                </a:solidFill>
                <a:latin typeface="+mj-lt"/>
                <a:ea typeface="+mj-ea"/>
                <a:cs typeface="+mj-cs"/>
              </a:rPr>
              <a:t>算机硬件系统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par>
                                <p:cTn id="8" presetID="18" presetClass="entr" presetSubtype="12"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strips(downLeft)">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12"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strips(downLeft)">
                                      <p:cBhvr>
                                        <p:cTn id="15" dur="500"/>
                                        <p:tgtEl>
                                          <p:spTgt spid="3">
                                            <p:txEl>
                                              <p:pRg st="6" end="6"/>
                                            </p:txEl>
                                          </p:spTgt>
                                        </p:tgtEl>
                                      </p:cBhvr>
                                    </p:animEffect>
                                  </p:childTnLst>
                                </p:cTn>
                              </p:par>
                              <p:par>
                                <p:cTn id="16" presetID="18" presetClass="entr" presetSubtype="12"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strips(downLeft)">
                                      <p:cBhvr>
                                        <p:cTn id="1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1.2.1 </a:t>
            </a:r>
            <a:r>
              <a:rPr lang="zh-CN" altLang="en-US"/>
              <a:t>存</a:t>
            </a:r>
            <a:r>
              <a:rPr lang="zh-CN" altLang="en-US" dirty="0"/>
              <a:t>储器分类</a:t>
            </a:r>
            <a:r>
              <a:rPr lang="en-US" altLang="zh-CN" dirty="0"/>
              <a:t>—</a:t>
            </a:r>
            <a:r>
              <a:rPr lang="zh-CN" altLang="en-US" dirty="0"/>
              <a:t>内存</a:t>
            </a:r>
          </a:p>
        </p:txBody>
      </p:sp>
      <p:sp>
        <p:nvSpPr>
          <p:cNvPr id="3" name="Content Placeholder 2"/>
          <p:cNvSpPr>
            <a:spLocks noGrp="1"/>
          </p:cNvSpPr>
          <p:nvPr>
            <p:ph idx="1"/>
          </p:nvPr>
        </p:nvSpPr>
        <p:spPr>
          <a:xfrm>
            <a:off x="709814" y="989506"/>
            <a:ext cx="10868869" cy="5127976"/>
          </a:xfrm>
        </p:spPr>
        <p:txBody>
          <a:bodyPr/>
          <a:lstStyle/>
          <a:p>
            <a:pPr fontAlgn="auto">
              <a:lnSpc>
                <a:spcPct val="125000"/>
              </a:lnSpc>
              <a:spcBef>
                <a:spcPts val="0"/>
              </a:spcBef>
            </a:pPr>
            <a:r>
              <a:rPr lang="zh-CN" altLang="en-US" dirty="0">
                <a:sym typeface="+mn-ea"/>
              </a:rPr>
              <a:t>内存</a:t>
            </a:r>
            <a:endParaRPr lang="en-US" altLang="zh-CN" dirty="0">
              <a:sym typeface="+mn-ea"/>
            </a:endParaRPr>
          </a:p>
          <a:p>
            <a:pPr lvl="1" fontAlgn="auto">
              <a:spcBef>
                <a:spcPts val="0"/>
              </a:spcBef>
            </a:pPr>
            <a:r>
              <a:rPr lang="zh-CN" altLang="en-US" sz="2800" dirty="0">
                <a:sym typeface="+mn-ea"/>
              </a:rPr>
              <a:t>多为半导体材料制成，存取速度快、容量小、价格高，具有易失性，断电即消失。负责</a:t>
            </a:r>
            <a:r>
              <a:rPr lang="en-US" altLang="zh-CN" sz="2800" dirty="0">
                <a:sym typeface="+mn-ea"/>
              </a:rPr>
              <a:t>CPU</a:t>
            </a:r>
            <a:r>
              <a:rPr lang="zh-CN" altLang="en-US" sz="2800" dirty="0">
                <a:sym typeface="+mn-ea"/>
              </a:rPr>
              <a:t>和硬件的数据交换。</a:t>
            </a:r>
            <a:endParaRPr lang="en-US" altLang="zh-CN" sz="2800" dirty="0">
              <a:sym typeface="+mn-ea"/>
            </a:endParaRPr>
          </a:p>
          <a:p>
            <a:pPr lvl="1" fontAlgn="auto">
              <a:spcBef>
                <a:spcPts val="0"/>
              </a:spcBef>
            </a:pPr>
            <a:r>
              <a:rPr lang="zh-CN" altLang="en-US" sz="2800" dirty="0">
                <a:sym typeface="+mn-ea"/>
              </a:rPr>
              <a:t>分为</a:t>
            </a:r>
            <a:r>
              <a:rPr lang="en-US" altLang="zh-CN" sz="2800" dirty="0">
                <a:sym typeface="+mn-ea"/>
              </a:rPr>
              <a:t>RAM</a:t>
            </a:r>
            <a:r>
              <a:rPr lang="zh-CN" altLang="en-US" sz="2800" dirty="0">
                <a:sym typeface="+mn-ea"/>
              </a:rPr>
              <a:t>、</a:t>
            </a:r>
            <a:r>
              <a:rPr lang="en-US" altLang="zh-CN" sz="2800" dirty="0">
                <a:sym typeface="+mn-ea"/>
              </a:rPr>
              <a:t>ROM</a:t>
            </a:r>
            <a:r>
              <a:rPr lang="zh-CN" altLang="en-US" sz="2800" dirty="0">
                <a:sym typeface="+mn-ea"/>
              </a:rPr>
              <a:t>和</a:t>
            </a:r>
            <a:r>
              <a:rPr lang="en-US" altLang="zh-CN" sz="2800" dirty="0">
                <a:sym typeface="+mn-ea"/>
              </a:rPr>
              <a:t>Cache</a:t>
            </a:r>
            <a:r>
              <a:rPr lang="zh-CN" altLang="en-US" sz="2800" dirty="0">
                <a:sym typeface="+mn-ea"/>
              </a:rPr>
              <a:t>。</a:t>
            </a:r>
            <a:endParaRPr lang="en-US" altLang="zh-CN" sz="2800" dirty="0">
              <a:sym typeface="+mn-ea"/>
            </a:endParaRPr>
          </a:p>
          <a:p>
            <a:pPr fontAlgn="auto">
              <a:lnSpc>
                <a:spcPct val="125000"/>
              </a:lnSpc>
              <a:spcBef>
                <a:spcPts val="0"/>
              </a:spcBef>
            </a:pPr>
            <a:endParaRPr lang="en-US" altLang="zh-CN" dirty="0">
              <a:sym typeface="+mn-ea"/>
            </a:endParaRPr>
          </a:p>
          <a:p>
            <a:pPr fontAlgn="auto">
              <a:lnSpc>
                <a:spcPct val="125000"/>
              </a:lnSpc>
              <a:spcBef>
                <a:spcPts val="0"/>
              </a:spcBef>
            </a:pPr>
            <a:r>
              <a:rPr lang="zh-CN" altLang="en-US" dirty="0">
                <a:sym typeface="+mn-ea"/>
              </a:rPr>
              <a:t>外存</a:t>
            </a:r>
            <a:endParaRPr lang="en-US" altLang="zh-CN" dirty="0">
              <a:sym typeface="+mn-ea"/>
            </a:endParaRPr>
          </a:p>
          <a:p>
            <a:pPr lvl="1" fontAlgn="auto">
              <a:spcBef>
                <a:spcPts val="0"/>
              </a:spcBef>
            </a:pPr>
            <a:r>
              <a:rPr lang="zh-CN" altLang="en-US" sz="2800" dirty="0">
                <a:sym typeface="+mn-ea"/>
              </a:rPr>
              <a:t>永久存储，存取速度慢，不能直接和</a:t>
            </a:r>
            <a:r>
              <a:rPr lang="en-US" altLang="zh-CN" sz="2800" dirty="0">
                <a:sym typeface="+mn-ea"/>
              </a:rPr>
              <a:t>CPU</a:t>
            </a:r>
            <a:r>
              <a:rPr lang="zh-CN" altLang="en-US" sz="2800" dirty="0">
                <a:sym typeface="+mn-ea"/>
              </a:rPr>
              <a:t>交互数据。</a:t>
            </a:r>
            <a:endParaRPr lang="en-US" altLang="zh-CN" sz="2800" dirty="0">
              <a:sym typeface="+mn-ea"/>
            </a:endParaRPr>
          </a:p>
          <a:p>
            <a:pPr lvl="1" fontAlgn="auto">
              <a:spcBef>
                <a:spcPts val="0"/>
              </a:spcBef>
            </a:pPr>
            <a:r>
              <a:rPr lang="zh-CN" altLang="en-US" sz="2800" dirty="0">
                <a:sym typeface="+mn-ea"/>
              </a:rPr>
              <a:t>如硬盘，光盘</a:t>
            </a:r>
            <a:r>
              <a:rPr lang="en-US" altLang="zh-CN" sz="2800" dirty="0">
                <a:sym typeface="+mn-ea"/>
              </a:rPr>
              <a:t>(</a:t>
            </a:r>
            <a:r>
              <a:rPr lang="zh-CN" altLang="en-US" sz="2800" dirty="0">
                <a:sym typeface="+mn-ea"/>
              </a:rPr>
              <a:t>软盘</a:t>
            </a:r>
            <a:r>
              <a:rPr lang="en-US" altLang="zh-CN" sz="2800" dirty="0">
                <a:sym typeface="+mn-ea"/>
              </a:rPr>
              <a:t>)</a:t>
            </a:r>
            <a:r>
              <a:rPr lang="zh-CN" altLang="en-US" sz="2800" dirty="0">
                <a:sym typeface="+mn-ea"/>
              </a:rPr>
              <a:t>，</a:t>
            </a:r>
            <a:r>
              <a:rPr lang="en-US" altLang="zh-CN" sz="2800" dirty="0">
                <a:sym typeface="+mn-ea"/>
              </a:rPr>
              <a:t>U</a:t>
            </a:r>
            <a:r>
              <a:rPr lang="zh-CN" altLang="en-US" sz="2800" dirty="0">
                <a:sym typeface="+mn-ea"/>
              </a:rPr>
              <a:t>盘等。</a:t>
            </a:r>
          </a:p>
          <a:p>
            <a:endParaRPr lang="zh-CN" altLang="en-US" dirty="0"/>
          </a:p>
        </p:txBody>
      </p:sp>
      <p:pic>
        <p:nvPicPr>
          <p:cNvPr id="5" name="图片 4" descr="000000000120888968_1"/>
          <p:cNvPicPr>
            <a:picLocks noChangeAspect="1"/>
          </p:cNvPicPr>
          <p:nvPr/>
        </p:nvPicPr>
        <p:blipFill>
          <a:blip r:embed="rId2"/>
          <a:stretch>
            <a:fillRect/>
          </a:stretch>
        </p:blipFill>
        <p:spPr>
          <a:xfrm>
            <a:off x="9255025" y="2826755"/>
            <a:ext cx="2592288" cy="145347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0405" y="1000760"/>
            <a:ext cx="10353040" cy="6092825"/>
          </a:xfrm>
        </p:spPr>
        <p:txBody>
          <a:bodyPr>
            <a:normAutofit/>
          </a:bodyPr>
          <a:lstStyle/>
          <a:p>
            <a:r>
              <a:rPr lang="zh-CN" altLang="en-US" sz="3200" b="1" dirty="0">
                <a:solidFill>
                  <a:schemeClr val="tx1">
                    <a:lumMod val="60000"/>
                    <a:lumOff val="40000"/>
                  </a:schemeClr>
                </a:solidFill>
                <a:sym typeface="+mn-ea"/>
              </a:rPr>
              <a:t>高速缓冲存储器</a:t>
            </a:r>
            <a:r>
              <a:rPr lang="zh-CN" altLang="en-US" sz="3200" dirty="0">
                <a:solidFill>
                  <a:schemeClr val="tx1">
                    <a:lumMod val="60000"/>
                    <a:lumOff val="40000"/>
                  </a:schemeClr>
                </a:solidFill>
                <a:sym typeface="+mn-ea"/>
              </a:rPr>
              <a:t>(Cache)</a:t>
            </a:r>
            <a:endParaRPr lang="zh-CN" altLang="en-US" sz="3200" b="1" dirty="0">
              <a:solidFill>
                <a:schemeClr val="tx1">
                  <a:lumMod val="60000"/>
                  <a:lumOff val="40000"/>
                </a:schemeClr>
              </a:solidFill>
              <a:sym typeface="+mn-ea"/>
            </a:endParaRPr>
          </a:p>
          <a:p>
            <a:pPr lvl="1"/>
            <a:r>
              <a:rPr lang="zh-CN" altLang="en-US" sz="2800" dirty="0">
                <a:sym typeface="+mn-ea"/>
              </a:rPr>
              <a:t>在</a:t>
            </a:r>
            <a:r>
              <a:rPr lang="zh-CN" altLang="en-US" sz="2800" b="1" dirty="0">
                <a:solidFill>
                  <a:srgbClr val="FF0000"/>
                </a:solidFill>
                <a:sym typeface="+mn-ea"/>
              </a:rPr>
              <a:t>逻辑上位于CPU和内存</a:t>
            </a:r>
            <a:r>
              <a:rPr lang="zh-CN" altLang="en-US" sz="2800" dirty="0">
                <a:sym typeface="+mn-ea"/>
              </a:rPr>
              <a:t>之间的一种存储容量较小但速度很高的存储器,其运算速度高于内存而低于 CPU ，存储容量为几百字节到几兆字节。它一般采用</a:t>
            </a:r>
            <a:r>
              <a:rPr lang="en-US" altLang="zh-CN" sz="2800" dirty="0">
                <a:sym typeface="+mn-ea"/>
              </a:rPr>
              <a:t>SRAM</a:t>
            </a:r>
            <a:r>
              <a:rPr lang="zh-CN" altLang="en-US" sz="2800" dirty="0">
                <a:sym typeface="+mn-ea"/>
              </a:rPr>
              <a:t>，并且内置于</a:t>
            </a:r>
            <a:r>
              <a:rPr lang="en-US" altLang="zh-CN" sz="2800" dirty="0">
                <a:sym typeface="+mn-ea"/>
              </a:rPr>
              <a:t>CPU</a:t>
            </a:r>
            <a:r>
              <a:rPr lang="zh-CN" altLang="en-US" sz="2800" dirty="0">
                <a:sym typeface="+mn-ea"/>
              </a:rPr>
              <a:t>。</a:t>
            </a:r>
          </a:p>
          <a:p>
            <a:r>
              <a:rPr lang="zh-CN" altLang="en-US" sz="3200" b="1" dirty="0">
                <a:solidFill>
                  <a:schemeClr val="tx1">
                    <a:lumMod val="60000"/>
                    <a:lumOff val="40000"/>
                  </a:schemeClr>
                </a:solidFill>
                <a:sym typeface="+mn-ea"/>
              </a:rPr>
              <a:t>工作原理图</a:t>
            </a:r>
          </a:p>
        </p:txBody>
      </p:sp>
      <p:pic>
        <p:nvPicPr>
          <p:cNvPr id="2" name="图片 1" descr="捕获6"/>
          <p:cNvPicPr>
            <a:picLocks noChangeAspect="1"/>
          </p:cNvPicPr>
          <p:nvPr/>
        </p:nvPicPr>
        <p:blipFill>
          <a:blip r:embed="rId2"/>
          <a:stretch>
            <a:fillRect/>
          </a:stretch>
        </p:blipFill>
        <p:spPr>
          <a:xfrm>
            <a:off x="2479675" y="3858260"/>
            <a:ext cx="7232650" cy="2456815"/>
          </a:xfrm>
          <a:prstGeom prst="rect">
            <a:avLst/>
          </a:prstGeom>
        </p:spPr>
      </p:pic>
      <p:sp>
        <p:nvSpPr>
          <p:cNvPr id="11" name="文本框 10"/>
          <p:cNvSpPr txBox="1"/>
          <p:nvPr/>
        </p:nvSpPr>
        <p:spPr>
          <a:xfrm>
            <a:off x="2050415" y="44624"/>
            <a:ext cx="7550785" cy="645160"/>
          </a:xfrm>
          <a:prstGeom prst="rect">
            <a:avLst/>
          </a:prstGeom>
          <a:noFill/>
        </p:spPr>
        <p:txBody>
          <a:bodyPr wrap="square" rtlCol="0">
            <a:spAutoFit/>
          </a:bodyPr>
          <a:lstStyle/>
          <a:p>
            <a:pPr algn="ctr"/>
            <a:r>
              <a:rPr lang="en-US" altLang="zh-CN" sz="3600" b="1">
                <a:solidFill>
                  <a:srgbClr val="FFFFFF"/>
                </a:solidFill>
              </a:rPr>
              <a:t>1.2.1 </a:t>
            </a:r>
            <a:r>
              <a:rPr lang="zh-CN" altLang="en-US" sz="3600" b="1">
                <a:solidFill>
                  <a:srgbClr val="FFFFFF"/>
                </a:solidFill>
              </a:rPr>
              <a:t>存</a:t>
            </a:r>
            <a:r>
              <a:rPr lang="zh-CN" altLang="en-US" sz="3600" b="1" dirty="0">
                <a:solidFill>
                  <a:srgbClr val="FFFFFF"/>
                </a:solidFill>
              </a:rPr>
              <a:t>储器分类</a:t>
            </a:r>
            <a:r>
              <a:rPr lang="en-US" altLang="zh-CN" sz="3600" b="1" dirty="0">
                <a:solidFill>
                  <a:srgbClr val="FFFFFF"/>
                </a:solidFill>
              </a:rPr>
              <a:t>—</a:t>
            </a:r>
            <a:r>
              <a:rPr lang="zh-CN" altLang="en-US" sz="3600" b="1" dirty="0">
                <a:solidFill>
                  <a:srgbClr val="FFFFFF"/>
                </a:solidFill>
                <a:latin typeface="+mj-lt"/>
                <a:ea typeface="+mj-ea"/>
                <a:cs typeface="+mj-cs"/>
              </a:rPr>
              <a:t>内存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strips(downLeft)">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trips(down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配套教材</a:t>
            </a:r>
          </a:p>
        </p:txBody>
      </p:sp>
      <p:sp>
        <p:nvSpPr>
          <p:cNvPr id="3" name="Content Placeholder 2"/>
          <p:cNvSpPr>
            <a:spLocks noGrp="1"/>
          </p:cNvSpPr>
          <p:nvPr>
            <p:ph idx="1"/>
          </p:nvPr>
        </p:nvSpPr>
        <p:spPr/>
        <p:txBody>
          <a:bodyPr/>
          <a:lstStyle/>
          <a:p>
            <a:r>
              <a:rPr lang="zh-CN" altLang="en-US" dirty="0"/>
              <a:t>教材</a:t>
            </a:r>
            <a:endParaRPr lang="en-US" altLang="zh-CN" dirty="0"/>
          </a:p>
          <a:p>
            <a:pPr lvl="1"/>
            <a:r>
              <a:rPr lang="en-US" altLang="zh-CN" dirty="0"/>
              <a:t>《</a:t>
            </a:r>
            <a:r>
              <a:rPr lang="zh-CN" altLang="en-US" dirty="0"/>
              <a:t>计算机科学基础</a:t>
            </a:r>
            <a:r>
              <a:rPr lang="en-US" altLang="zh-CN" dirty="0"/>
              <a:t>》</a:t>
            </a:r>
            <a:r>
              <a:rPr lang="zh-CN" altLang="en-US" dirty="0"/>
              <a:t>刘小丽</a:t>
            </a:r>
            <a:r>
              <a:rPr lang="en-US" altLang="zh-CN" dirty="0"/>
              <a:t>,</a:t>
            </a:r>
            <a:r>
              <a:rPr lang="zh-CN" altLang="en-US" dirty="0"/>
              <a:t>杜宝荣</a:t>
            </a:r>
            <a:r>
              <a:rPr lang="en-US" altLang="zh-CN" dirty="0"/>
              <a:t>,</a:t>
            </a:r>
            <a:r>
              <a:rPr lang="zh-CN" altLang="en-US" dirty="0"/>
              <a:t>胡彦</a:t>
            </a:r>
            <a:r>
              <a:rPr lang="en-US" altLang="zh-CN" dirty="0"/>
              <a:t>,</a:t>
            </a:r>
            <a:r>
              <a:rPr lang="zh-CN" altLang="en-US" dirty="0"/>
              <a:t>梁里宁编，清华大学出版社 </a:t>
            </a:r>
            <a:r>
              <a:rPr lang="en-US" altLang="zh-CN" dirty="0"/>
              <a:t>2020.9 </a:t>
            </a:r>
          </a:p>
          <a:p>
            <a:pPr lvl="1"/>
            <a:endParaRPr lang="en-US" altLang="zh-CN" dirty="0"/>
          </a:p>
          <a:p>
            <a:r>
              <a:rPr lang="zh-CN" altLang="en-US" dirty="0"/>
              <a:t>参考书</a:t>
            </a:r>
            <a:endParaRPr lang="en-US" altLang="zh-CN" dirty="0"/>
          </a:p>
          <a:p>
            <a:pPr lvl="1"/>
            <a:r>
              <a:rPr lang="en-US" altLang="zh-CN" dirty="0"/>
              <a:t>《</a:t>
            </a:r>
            <a:r>
              <a:rPr lang="zh-CN" altLang="en-US" dirty="0"/>
              <a:t>计算机科学基础习题与解析</a:t>
            </a:r>
            <a:r>
              <a:rPr lang="en-US" altLang="zh-CN" dirty="0"/>
              <a:t>》</a:t>
            </a:r>
            <a:r>
              <a:rPr lang="zh-CN" altLang="en-US" dirty="0"/>
              <a:t>余宏华主编，清华大学出版社 </a:t>
            </a:r>
            <a:r>
              <a:rPr lang="en-US" altLang="zh-CN" dirty="0"/>
              <a:t>2020.11</a:t>
            </a:r>
          </a:p>
          <a:p>
            <a:endParaRPr lang="zh-CN" altLang="en-US" dirty="0"/>
          </a:p>
        </p:txBody>
      </p:sp>
    </p:spTree>
    <p:extLst>
      <p:ext uri="{BB962C8B-B14F-4D97-AF65-F5344CB8AC3E}">
        <p14:creationId xmlns:p14="http://schemas.microsoft.com/office/powerpoint/2010/main" val="1922859289"/>
      </p:ext>
    </p:extLst>
  </p:cSld>
  <p:clrMapOvr>
    <a:masterClrMapping/>
  </p:clrMapOvr>
  <mc:AlternateContent xmlns:mc="http://schemas.openxmlformats.org/markup-compatibility/2006" xmlns:p14="http://schemas.microsoft.com/office/powerpoint/2010/main">
    <mc:Choice Requires="p14">
      <p:transition spd="slow" p14:dur="2000" advTm="2146"/>
    </mc:Choice>
    <mc:Fallback xmlns="">
      <p:transition spd="slow" advTm="214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94690" y="1000760"/>
            <a:ext cx="10358120" cy="5364480"/>
          </a:xfrm>
        </p:spPr>
        <p:txBody>
          <a:bodyPr>
            <a:normAutofit/>
          </a:bodyPr>
          <a:lstStyle/>
          <a:p>
            <a:r>
              <a:rPr lang="zh-CN" altLang="en-US" sz="3200" dirty="0">
                <a:sym typeface="+mn-ea"/>
              </a:rPr>
              <a:t>用于存放暂时不用的程序和数据,通常由磁介质和光介质制成。</a:t>
            </a:r>
          </a:p>
          <a:p>
            <a:r>
              <a:rPr lang="zh-CN" altLang="en-US" sz="3200">
                <a:sym typeface="+mn-ea"/>
              </a:rPr>
              <a:t>CPU 不</a:t>
            </a:r>
            <a:r>
              <a:rPr lang="zh-CN" altLang="en-US" sz="3200" dirty="0">
                <a:sym typeface="+mn-ea"/>
              </a:rPr>
              <a:t>能直接访问,可作为内存的延伸和后援。</a:t>
            </a:r>
          </a:p>
          <a:p>
            <a:r>
              <a:rPr lang="zh-CN" altLang="en-US" sz="3200" dirty="0">
                <a:sym typeface="+mn-ea"/>
              </a:rPr>
              <a:t>它具有</a:t>
            </a:r>
            <a:r>
              <a:rPr lang="zh-CN" altLang="en-US" sz="3200" b="1" dirty="0">
                <a:solidFill>
                  <a:srgbClr val="FF0000"/>
                </a:solidFill>
                <a:sym typeface="+mn-ea"/>
              </a:rPr>
              <a:t>不易失性且存储容量较大、价格较低,但速度较慢</a:t>
            </a:r>
            <a:r>
              <a:rPr lang="zh-CN" altLang="en-US" sz="3200" dirty="0">
                <a:sym typeface="+mn-ea"/>
              </a:rPr>
              <a:t>。</a:t>
            </a:r>
          </a:p>
        </p:txBody>
      </p:sp>
      <p:pic>
        <p:nvPicPr>
          <p:cNvPr id="2" name="图片 1" descr="201903271618555273"/>
          <p:cNvPicPr>
            <a:picLocks noChangeAspect="1"/>
          </p:cNvPicPr>
          <p:nvPr>
            <p:custDataLst>
              <p:tags r:id="rId1"/>
            </p:custDataLst>
          </p:nvPr>
        </p:nvPicPr>
        <p:blipFill>
          <a:blip r:embed="rId3"/>
          <a:stretch>
            <a:fillRect/>
          </a:stretch>
        </p:blipFill>
        <p:spPr>
          <a:xfrm>
            <a:off x="1913890" y="3778885"/>
            <a:ext cx="4225925" cy="2390140"/>
          </a:xfrm>
          <a:prstGeom prst="rect">
            <a:avLst/>
          </a:prstGeom>
        </p:spPr>
      </p:pic>
      <p:pic>
        <p:nvPicPr>
          <p:cNvPr id="4" name="图片 3" descr="staff_1024"/>
          <p:cNvPicPr>
            <a:picLocks noChangeAspect="1"/>
          </p:cNvPicPr>
          <p:nvPr/>
        </p:nvPicPr>
        <p:blipFill rotWithShape="1">
          <a:blip r:embed="rId4"/>
          <a:srcRect l="23166" t="9679" r="13655"/>
          <a:stretch>
            <a:fillRect/>
          </a:stretch>
        </p:blipFill>
        <p:spPr>
          <a:xfrm>
            <a:off x="7320137" y="4005064"/>
            <a:ext cx="2160240" cy="2163961"/>
          </a:xfrm>
          <a:prstGeom prst="rect">
            <a:avLst/>
          </a:prstGeom>
        </p:spPr>
      </p:pic>
      <p:sp>
        <p:nvSpPr>
          <p:cNvPr id="11" name="文本框 10"/>
          <p:cNvSpPr txBox="1"/>
          <p:nvPr/>
        </p:nvSpPr>
        <p:spPr>
          <a:xfrm>
            <a:off x="2096770" y="44624"/>
            <a:ext cx="7550785" cy="645160"/>
          </a:xfrm>
          <a:prstGeom prst="rect">
            <a:avLst/>
          </a:prstGeom>
          <a:noFill/>
        </p:spPr>
        <p:txBody>
          <a:bodyPr wrap="square" rtlCol="0">
            <a:spAutoFit/>
          </a:bodyPr>
          <a:lstStyle/>
          <a:p>
            <a:pPr algn="ctr"/>
            <a:r>
              <a:rPr lang="en-US" altLang="zh-CN" sz="3600" b="1">
                <a:solidFill>
                  <a:srgbClr val="FFFFFF"/>
                </a:solidFill>
                <a:latin typeface="+mj-lt"/>
                <a:ea typeface="+mj-ea"/>
                <a:cs typeface="+mj-cs"/>
              </a:rPr>
              <a:t>1.2.3 </a:t>
            </a:r>
            <a:r>
              <a:rPr lang="zh-CN" altLang="en-US" sz="3600" b="1">
                <a:solidFill>
                  <a:srgbClr val="FFFFFF"/>
                </a:solidFill>
                <a:latin typeface="+mj-lt"/>
                <a:ea typeface="+mj-ea"/>
                <a:cs typeface="+mj-cs"/>
              </a:rPr>
              <a:t>外</a:t>
            </a:r>
            <a:r>
              <a:rPr lang="zh-CN" altLang="en-US" sz="3600" b="1" dirty="0">
                <a:solidFill>
                  <a:srgbClr val="FFFFFF"/>
                </a:solidFill>
                <a:latin typeface="+mj-lt"/>
                <a:ea typeface="+mj-ea"/>
                <a:cs typeface="+mj-cs"/>
              </a:rPr>
              <a:t>存</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a:t>1.2.3 </a:t>
            </a:r>
            <a:r>
              <a:rPr lang="zh-CN" altLang="en-US"/>
              <a:t>外</a:t>
            </a:r>
            <a:r>
              <a:rPr lang="zh-CN" altLang="en-US" dirty="0"/>
              <a:t>存的分类</a:t>
            </a:r>
          </a:p>
        </p:txBody>
      </p:sp>
      <p:sp>
        <p:nvSpPr>
          <p:cNvPr id="5" name="Content Placeholder 4"/>
          <p:cNvSpPr>
            <a:spLocks noGrp="1"/>
          </p:cNvSpPr>
          <p:nvPr>
            <p:ph idx="1"/>
          </p:nvPr>
        </p:nvSpPr>
        <p:spPr/>
        <p:txBody>
          <a:bodyPr/>
          <a:lstStyle/>
          <a:p>
            <a:pPr indent="-457200">
              <a:lnSpc>
                <a:spcPct val="120000"/>
              </a:lnSpc>
              <a:spcBef>
                <a:spcPts val="0"/>
              </a:spcBef>
            </a:pPr>
            <a:r>
              <a:rPr lang="zh-CN" altLang="en-US" sz="3200" b="1" dirty="0">
                <a:solidFill>
                  <a:schemeClr val="tx1">
                    <a:lumMod val="60000"/>
                    <a:lumOff val="40000"/>
                  </a:schemeClr>
                </a:solidFill>
              </a:rPr>
              <a:t>硬盘：</a:t>
            </a:r>
            <a:r>
              <a:rPr lang="zh-CN" altLang="en-US" sz="2400" dirty="0"/>
              <a:t>分为机械硬盘和固态盘，容量大，是目前计算机系统必备的存储设备。</a:t>
            </a:r>
            <a:endParaRPr lang="en-US" altLang="zh-CN" sz="2400" dirty="0"/>
          </a:p>
          <a:p>
            <a:pPr indent="-457200">
              <a:lnSpc>
                <a:spcPct val="120000"/>
              </a:lnSpc>
              <a:spcBef>
                <a:spcPts val="0"/>
              </a:spcBef>
            </a:pPr>
            <a:r>
              <a:rPr lang="en-US" altLang="zh-CN" sz="3200" b="1" dirty="0">
                <a:solidFill>
                  <a:schemeClr val="tx1">
                    <a:lumMod val="60000"/>
                    <a:lumOff val="40000"/>
                  </a:schemeClr>
                </a:solidFill>
              </a:rPr>
              <a:t>U</a:t>
            </a:r>
            <a:r>
              <a:rPr lang="zh-CN" altLang="en-US" sz="3200" b="1" dirty="0">
                <a:solidFill>
                  <a:schemeClr val="tx1">
                    <a:lumMod val="60000"/>
                    <a:lumOff val="40000"/>
                  </a:schemeClr>
                </a:solidFill>
              </a:rPr>
              <a:t>盘：</a:t>
            </a:r>
            <a:r>
              <a:rPr lang="zh-CN" altLang="en-US" sz="2400" dirty="0"/>
              <a:t>也称为闪盘，</a:t>
            </a:r>
            <a:r>
              <a:rPr lang="zh-CN" altLang="en-US" sz="2400"/>
              <a:t>通过 USB</a:t>
            </a:r>
            <a:r>
              <a:rPr lang="zh-CN" altLang="en-US" sz="2400" dirty="0"/>
              <a:t>口存储数据，体积小、存储容量大及携带方便。</a:t>
            </a:r>
          </a:p>
          <a:p>
            <a:pPr indent="-457200">
              <a:lnSpc>
                <a:spcPct val="120000"/>
              </a:lnSpc>
              <a:spcBef>
                <a:spcPts val="0"/>
              </a:spcBef>
            </a:pPr>
            <a:r>
              <a:rPr lang="en-US" altLang="zh-CN" sz="3200" b="1" dirty="0" err="1">
                <a:solidFill>
                  <a:schemeClr val="tx1">
                    <a:lumMod val="60000"/>
                    <a:lumOff val="40000"/>
                  </a:schemeClr>
                </a:solidFill>
                <a:sym typeface="+mn-ea"/>
              </a:rPr>
              <a:t>软盘</a:t>
            </a:r>
            <a:r>
              <a:rPr lang="zh-CN" altLang="en-US" sz="3200" b="1" dirty="0">
                <a:solidFill>
                  <a:schemeClr val="tx1">
                    <a:lumMod val="60000"/>
                    <a:lumOff val="40000"/>
                  </a:schemeClr>
                </a:solidFill>
                <a:sym typeface="+mn-ea"/>
              </a:rPr>
              <a:t>：</a:t>
            </a:r>
            <a:r>
              <a:rPr lang="zh-CN" altLang="en-US" sz="2400" dirty="0">
                <a:sym typeface="+mn-ea"/>
              </a:rPr>
              <a:t>使用聚酯材料制成，容量小、读写慢、易损坏，几乎已被淘汰。</a:t>
            </a:r>
          </a:p>
          <a:p>
            <a:pPr indent="-457200">
              <a:lnSpc>
                <a:spcPct val="120000"/>
              </a:lnSpc>
              <a:spcBef>
                <a:spcPts val="0"/>
              </a:spcBef>
            </a:pPr>
            <a:r>
              <a:rPr lang="en-US" altLang="zh-CN" sz="3200" b="1" dirty="0" err="1">
                <a:solidFill>
                  <a:schemeClr val="tx1">
                    <a:lumMod val="60000"/>
                    <a:lumOff val="40000"/>
                  </a:schemeClr>
                </a:solidFill>
                <a:sym typeface="+mn-ea"/>
              </a:rPr>
              <a:t>磁带</a:t>
            </a:r>
            <a:r>
              <a:rPr lang="zh-CN" altLang="en-US" sz="3200" b="1" dirty="0">
                <a:solidFill>
                  <a:schemeClr val="tx1">
                    <a:lumMod val="60000"/>
                    <a:lumOff val="40000"/>
                  </a:schemeClr>
                </a:solidFill>
                <a:sym typeface="+mn-ea"/>
              </a:rPr>
              <a:t>：</a:t>
            </a:r>
            <a:r>
              <a:rPr lang="zh-CN" altLang="en-US" sz="2400" dirty="0">
                <a:sym typeface="+mn-ea"/>
              </a:rPr>
              <a:t>存储容量很大,但查找速度很</a:t>
            </a:r>
            <a:r>
              <a:rPr lang="zh-CN" altLang="en-US" sz="2400">
                <a:sym typeface="+mn-ea"/>
              </a:rPr>
              <a:t>慢， 一</a:t>
            </a:r>
            <a:r>
              <a:rPr lang="zh-CN" altLang="en-US" sz="2400" dirty="0">
                <a:sym typeface="+mn-ea"/>
              </a:rPr>
              <a:t>般仅用作数据后备存储。</a:t>
            </a:r>
            <a:endParaRPr lang="en-US" altLang="zh-CN" sz="2400" dirty="0">
              <a:sym typeface="+mn-ea"/>
            </a:endParaRPr>
          </a:p>
          <a:p>
            <a:pPr lvl="0" indent="-457200" latinLnBrk="0">
              <a:lnSpc>
                <a:spcPct val="120000"/>
              </a:lnSpc>
              <a:spcBef>
                <a:spcPts val="0"/>
              </a:spcBef>
            </a:pPr>
            <a:r>
              <a:rPr lang="en-US" altLang="zh-CN" sz="3200" b="1" dirty="0" err="1">
                <a:solidFill>
                  <a:schemeClr val="tx1">
                    <a:lumMod val="60000"/>
                    <a:lumOff val="40000"/>
                  </a:schemeClr>
                </a:solidFill>
                <a:sym typeface="+mn-ea"/>
              </a:rPr>
              <a:t>光盘</a:t>
            </a:r>
            <a:r>
              <a:rPr lang="zh-CN" altLang="en-US" sz="3200" b="1" dirty="0">
                <a:solidFill>
                  <a:schemeClr val="tx1">
                    <a:lumMod val="60000"/>
                    <a:lumOff val="40000"/>
                  </a:schemeClr>
                </a:solidFill>
                <a:sym typeface="+mn-ea"/>
              </a:rPr>
              <a:t>：</a:t>
            </a:r>
            <a:r>
              <a:rPr lang="zh-CN" altLang="en-US" sz="2400" dirty="0">
                <a:sym typeface="+mn-ea"/>
              </a:rPr>
              <a:t>光盘是利用光学方式进行信息存储的圆盘。</a:t>
            </a:r>
          </a:p>
          <a:p>
            <a:pPr lvl="1" latinLnBrk="0">
              <a:spcBef>
                <a:spcPts val="0"/>
              </a:spcBef>
            </a:pPr>
            <a:endParaRPr lang="zh-CN" altLang="en-US" sz="2800" dirty="0"/>
          </a:p>
          <a:p>
            <a:pPr marL="0" indent="0" latinLnBrk="0">
              <a:spcBef>
                <a:spcPts val="0"/>
              </a:spcBef>
              <a:buNone/>
            </a:pPr>
            <a:endParaRPr lang="zh-CN" altLang="en-US" sz="2800" dirty="0"/>
          </a:p>
          <a:p>
            <a:endParaRPr lang="zh-CN" altLang="en-US" dirty="0"/>
          </a:p>
        </p:txBody>
      </p:sp>
      <p:pic>
        <p:nvPicPr>
          <p:cNvPr id="2056" name="图片 2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27413" y="5223816"/>
            <a:ext cx="1593850" cy="1158875"/>
          </a:xfrm>
          <a:prstGeom prst="rect">
            <a:avLst/>
          </a:prstGeom>
          <a:noFill/>
          <a:extLst>
            <a:ext uri="{909E8E84-426E-40DD-AFC4-6F175D3DCCD1}">
              <a14:hiddenFill xmlns:a14="http://schemas.microsoft.com/office/drawing/2010/main">
                <a:solidFill>
                  <a:srgbClr val="FFFFFF"/>
                </a:solidFill>
              </a14:hiddenFill>
            </a:ext>
          </a:extLst>
        </p:spPr>
      </p:pic>
      <p:pic>
        <p:nvPicPr>
          <p:cNvPr id="2055" name="图片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1472" y="5159165"/>
            <a:ext cx="1517650" cy="14414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图片 17" descr="软盘"/>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7271" y="5015985"/>
            <a:ext cx="1589088" cy="107791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9"/>
          <p:cNvSpPr>
            <a:spLocks noChangeArrowheads="1"/>
          </p:cNvSpPr>
          <p:nvPr/>
        </p:nvSpPr>
        <p:spPr bwMode="auto">
          <a:xfrm>
            <a:off x="0" y="224589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0845" y="4882114"/>
            <a:ext cx="2701462" cy="199555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61035" y="1052736"/>
            <a:ext cx="10495280" cy="5472608"/>
          </a:xfrm>
        </p:spPr>
        <p:txBody>
          <a:bodyPr/>
          <a:lstStyle/>
          <a:p>
            <a:pPr latinLnBrk="0"/>
            <a:r>
              <a:rPr lang="zh-CN" altLang="en-US" sz="3200" b="1" dirty="0">
                <a:solidFill>
                  <a:schemeClr val="tx1">
                    <a:lumMod val="60000"/>
                    <a:lumOff val="40000"/>
                  </a:schemeClr>
                </a:solidFill>
              </a:rPr>
              <a:t>机械硬盘</a:t>
            </a:r>
          </a:p>
          <a:p>
            <a:pPr lvl="1">
              <a:spcBef>
                <a:spcPts val="0"/>
              </a:spcBef>
            </a:pPr>
            <a:r>
              <a:rPr lang="zh-CN" altLang="en-US" sz="2800" dirty="0"/>
              <a:t>由涂有磁性材料额铝合金圆盘组成。</a:t>
            </a:r>
          </a:p>
          <a:p>
            <a:pPr lvl="1">
              <a:spcBef>
                <a:spcPts val="0"/>
              </a:spcBef>
            </a:pPr>
            <a:r>
              <a:rPr lang="zh-CN" altLang="en-US" sz="2800" dirty="0"/>
              <a:t>不依赖电来保存信息、速度慢、价格低、存储容量大。</a:t>
            </a:r>
            <a:endParaRPr lang="en-US" altLang="zh-CN" sz="2800" dirty="0"/>
          </a:p>
          <a:p>
            <a:r>
              <a:rPr lang="en-US" altLang="zh-CN" sz="3200" b="1" dirty="0" err="1">
                <a:solidFill>
                  <a:schemeClr val="tx1">
                    <a:lumMod val="60000"/>
                    <a:lumOff val="40000"/>
                  </a:schemeClr>
                </a:solidFill>
              </a:rPr>
              <a:t>固态盘</a:t>
            </a:r>
            <a:endParaRPr lang="zh-CN" altLang="en-US" sz="3200" b="1" dirty="0">
              <a:solidFill>
                <a:schemeClr val="tx1">
                  <a:lumMod val="60000"/>
                  <a:lumOff val="40000"/>
                </a:schemeClr>
              </a:solidFill>
            </a:endParaRPr>
          </a:p>
          <a:p>
            <a:pPr lvl="1" latinLnBrk="0">
              <a:spcBef>
                <a:spcPts val="0"/>
              </a:spcBef>
            </a:pPr>
            <a:r>
              <a:rPr lang="zh-CN" altLang="en-US" sz="2800" dirty="0"/>
              <a:t>固态盘采用电路存储，不存在机械动作。</a:t>
            </a:r>
          </a:p>
          <a:p>
            <a:pPr lvl="1" latinLnBrk="0">
              <a:spcBef>
                <a:spcPts val="0"/>
              </a:spcBef>
            </a:pPr>
            <a:r>
              <a:rPr lang="zh-CN" altLang="en-US" sz="2800" b="1" dirty="0">
                <a:solidFill>
                  <a:srgbClr val="FF0000"/>
                </a:solidFill>
              </a:rPr>
              <a:t>优点：</a:t>
            </a:r>
            <a:r>
              <a:rPr lang="zh-CN" altLang="en-US" sz="2800" dirty="0"/>
              <a:t>速度快、无噪声、 体积小、重量轻、抗摔</a:t>
            </a:r>
          </a:p>
          <a:p>
            <a:pPr lvl="1" latinLnBrk="0">
              <a:spcBef>
                <a:spcPts val="0"/>
              </a:spcBef>
            </a:pPr>
            <a:r>
              <a:rPr lang="zh-CN" altLang="en-US" sz="2800" b="1" dirty="0">
                <a:solidFill>
                  <a:srgbClr val="FF0000"/>
                </a:solidFill>
              </a:rPr>
              <a:t>缺点：</a:t>
            </a:r>
            <a:r>
              <a:rPr lang="zh-CN" altLang="en-US" sz="2800" dirty="0"/>
              <a:t>成本高、存储容量小、写入寿命有限(基于闪存)</a:t>
            </a:r>
            <a:endParaRPr lang="en-US" altLang="zh-CN" sz="2800" dirty="0"/>
          </a:p>
          <a:p>
            <a:pPr marL="1543050" lvl="1" indent="-457200" latinLnBrk="0">
              <a:spcBef>
                <a:spcPts val="0"/>
              </a:spcBef>
              <a:buFont typeface="Arial" panose="020B0604020202020204" pitchFamily="34" charset="0"/>
              <a:buChar char="•"/>
            </a:pPr>
            <a:endParaRPr lang="zh-CN" altLang="en-US" sz="2800"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9496" y="4409963"/>
            <a:ext cx="2755862" cy="2295596"/>
          </a:xfrm>
          <a:prstGeom prst="rect">
            <a:avLst/>
          </a:prstGeom>
        </p:spPr>
      </p:pic>
      <p:sp>
        <p:nvSpPr>
          <p:cNvPr id="11" name="文本框 10"/>
          <p:cNvSpPr txBox="1"/>
          <p:nvPr/>
        </p:nvSpPr>
        <p:spPr>
          <a:xfrm>
            <a:off x="2096770" y="44624"/>
            <a:ext cx="7550785" cy="645160"/>
          </a:xfrm>
          <a:prstGeom prst="rect">
            <a:avLst/>
          </a:prstGeom>
          <a:noFill/>
        </p:spPr>
        <p:txBody>
          <a:bodyPr wrap="square" rtlCol="0">
            <a:spAutoFit/>
          </a:bodyPr>
          <a:lstStyle/>
          <a:p>
            <a:pPr algn="ctr"/>
            <a:r>
              <a:rPr lang="en-US" altLang="zh-CN" sz="3600" b="1">
                <a:solidFill>
                  <a:srgbClr val="FFFFFF"/>
                </a:solidFill>
                <a:latin typeface="+mj-lt"/>
                <a:ea typeface="+mj-ea"/>
                <a:cs typeface="+mj-cs"/>
              </a:rPr>
              <a:t>1.2.3 </a:t>
            </a:r>
            <a:r>
              <a:rPr lang="zh-CN" altLang="en-US" sz="3600" b="1">
                <a:solidFill>
                  <a:srgbClr val="FFFFFF"/>
                </a:solidFill>
                <a:latin typeface="+mj-lt"/>
                <a:ea typeface="+mj-ea"/>
                <a:cs typeface="+mj-cs"/>
              </a:rPr>
              <a:t>硬</a:t>
            </a:r>
            <a:r>
              <a:rPr lang="zh-CN" altLang="en-US" sz="3600" b="1" dirty="0">
                <a:solidFill>
                  <a:srgbClr val="FFFFFF"/>
                </a:solidFill>
                <a:latin typeface="+mj-lt"/>
                <a:ea typeface="+mj-ea"/>
                <a:cs typeface="+mj-cs"/>
              </a:rPr>
              <a:t>盘</a:t>
            </a:r>
          </a:p>
        </p:txBody>
      </p:sp>
      <p:pic>
        <p:nvPicPr>
          <p:cNvPr id="3074" name="图片 14" descr="固态硬盘"/>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8048" y="4409963"/>
            <a:ext cx="3638514" cy="2232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6"/>
                                        </p:tgtEl>
                                      </p:cBhvr>
                                      <p:by x="250000" y="250000"/>
                                    </p:animScale>
                                  </p:childTnLst>
                                </p:cTn>
                              </p:par>
                              <p:par>
                                <p:cTn id="7" presetID="56" presetClass="path" presetSubtype="0" accel="50000" decel="50000" fill="hold" nodeType="withEffect">
                                  <p:stCondLst>
                                    <p:cond delay="0"/>
                                  </p:stCondLst>
                                  <p:childTnLst>
                                    <p:animMotion origin="layout" path="M 0 0 L 0.25 -0.25 E" pathEditMode="relative" ptsTypes="">
                                      <p:cBhvr>
                                        <p:cTn id="8" dur="2000" fill="hold"/>
                                        <p:tgtEl>
                                          <p:spTgt spid="6"/>
                                        </p:tgtEl>
                                        <p:attrNameLst>
                                          <p:attrName>ppt_x</p:attrName>
                                          <p:attrName>ppt_y</p:attrName>
                                        </p:attrNameLst>
                                      </p:cBhvr>
                                    </p:animMotion>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4.58333E-6 -0.25 L 4.58333E-6 -2.96296E-6 " pathEditMode="relative" rAng="0" ptsTypes="AA">
                                      <p:cBhvr>
                                        <p:cTn id="12" dur="2000" fill="hold"/>
                                        <p:tgtEl>
                                          <p:spTgt spid="6"/>
                                        </p:tgtEl>
                                        <p:attrNameLst>
                                          <p:attrName>ppt_x</p:attrName>
                                          <p:attrName>ppt_y</p:attrName>
                                        </p:attrNameLst>
                                      </p:cBhvr>
                                      <p:rCtr x="0" y="12500"/>
                                    </p:animMotion>
                                  </p:childTnLst>
                                </p:cTn>
                              </p:par>
                              <p:par>
                                <p:cTn id="13" presetID="6" presetClass="emph" presetSubtype="0" fill="hold" nodeType="withEffect">
                                  <p:stCondLst>
                                    <p:cond delay="0"/>
                                  </p:stCondLst>
                                  <p:childTnLst>
                                    <p:animScale>
                                      <p:cBhvr>
                                        <p:cTn id="14" dur="2000" fill="hold"/>
                                        <p:tgtEl>
                                          <p:spTgt spid="6"/>
                                        </p:tgtEl>
                                      </p:cBhvr>
                                      <p:by x="40000" y="40000"/>
                                    </p:animScale>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1.2.4 </a:t>
            </a:r>
            <a:r>
              <a:rPr lang="zh-CN" altLang="en-US"/>
              <a:t>输</a:t>
            </a:r>
            <a:r>
              <a:rPr lang="zh-CN" altLang="en-US" dirty="0"/>
              <a:t>入设备</a:t>
            </a:r>
          </a:p>
        </p:txBody>
      </p:sp>
      <p:sp>
        <p:nvSpPr>
          <p:cNvPr id="3" name="Content Placeholder 2"/>
          <p:cNvSpPr>
            <a:spLocks noGrp="1"/>
          </p:cNvSpPr>
          <p:nvPr>
            <p:ph idx="1"/>
          </p:nvPr>
        </p:nvSpPr>
        <p:spPr/>
        <p:txBody>
          <a:bodyPr/>
          <a:lstStyle/>
          <a:p>
            <a:pPr indent="-457200" latinLnBrk="0">
              <a:spcBef>
                <a:spcPts val="0"/>
              </a:spcBef>
              <a:buFont typeface="Wingdings" panose="05000000000000000000" pitchFamily="2" charset="2"/>
              <a:buChar char="ü"/>
            </a:pPr>
            <a:r>
              <a:rPr lang="zh-CN" altLang="en-US" sz="3200" b="1" dirty="0">
                <a:solidFill>
                  <a:schemeClr val="tx1">
                    <a:lumMod val="60000"/>
                    <a:lumOff val="40000"/>
                  </a:schemeClr>
                </a:solidFill>
              </a:rPr>
              <a:t>作用</a:t>
            </a:r>
            <a:endParaRPr lang="en-US" altLang="zh-CN" sz="3200" b="1" dirty="0">
              <a:solidFill>
                <a:schemeClr val="tx1">
                  <a:lumMod val="60000"/>
                  <a:lumOff val="40000"/>
                </a:schemeClr>
              </a:solidFill>
            </a:endParaRPr>
          </a:p>
          <a:p>
            <a:pPr lvl="1" latinLnBrk="0"/>
            <a:r>
              <a:rPr lang="en-US" altLang="zh-CN" dirty="0" err="1"/>
              <a:t>用于把原始数据和处</a:t>
            </a:r>
            <a:r>
              <a:rPr lang="zh-CN" altLang="en-US" dirty="0" err="1">
                <a:ea typeface="宋体" panose="02010600030101010101" pitchFamily="2" charset="-122"/>
              </a:rPr>
              <a:t>理</a:t>
            </a:r>
            <a:r>
              <a:rPr lang="en-US" altLang="zh-CN" dirty="0" err="1"/>
              <a:t>程序输入计算机</a:t>
            </a:r>
            <a:r>
              <a:rPr lang="zh-CN" altLang="en-US" dirty="0"/>
              <a:t>。</a:t>
            </a:r>
          </a:p>
          <a:p>
            <a:pPr>
              <a:lnSpc>
                <a:spcPct val="100000"/>
              </a:lnSpc>
            </a:pPr>
            <a:r>
              <a:rPr lang="zh-CN" altLang="en-US" sz="3200" b="1" dirty="0">
                <a:solidFill>
                  <a:schemeClr val="accent4">
                    <a:lumMod val="60000"/>
                    <a:lumOff val="40000"/>
                  </a:schemeClr>
                </a:solidFill>
                <a:sym typeface="+mn-ea"/>
              </a:rPr>
              <a:t>键盘</a:t>
            </a:r>
            <a:endParaRPr lang="zh-CN" altLang="en-US" sz="3200" b="1" dirty="0">
              <a:solidFill>
                <a:schemeClr val="accent4">
                  <a:lumMod val="60000"/>
                  <a:lumOff val="40000"/>
                </a:schemeClr>
              </a:solidFill>
            </a:endParaRPr>
          </a:p>
          <a:p>
            <a:pPr lvl="1">
              <a:lnSpc>
                <a:spcPct val="100000"/>
              </a:lnSpc>
            </a:pPr>
            <a:r>
              <a:rPr lang="zh-CN" altLang="en-US" sz="2800" dirty="0">
                <a:sym typeface="+mn-ea"/>
              </a:rPr>
              <a:t>可以将英文字母、数字、标点符号等输入计算机,从而向计算机发出命令、输入数据等。</a:t>
            </a:r>
            <a:endParaRPr lang="zh-CN" altLang="en-US" dirty="0"/>
          </a:p>
          <a:p>
            <a:pPr>
              <a:lnSpc>
                <a:spcPct val="100000"/>
              </a:lnSpc>
            </a:pPr>
            <a:r>
              <a:rPr lang="en-US" altLang="zh-CN" sz="3200" b="1" dirty="0" err="1">
                <a:solidFill>
                  <a:schemeClr val="accent4">
                    <a:lumMod val="60000"/>
                    <a:lumOff val="40000"/>
                  </a:schemeClr>
                </a:solidFill>
                <a:sym typeface="+mn-ea"/>
              </a:rPr>
              <a:t>鼠标</a:t>
            </a:r>
            <a:endParaRPr lang="zh-CN" altLang="en-US" sz="3200" b="1" dirty="0">
              <a:solidFill>
                <a:schemeClr val="accent4">
                  <a:lumMod val="60000"/>
                  <a:lumOff val="40000"/>
                </a:schemeClr>
              </a:solidFill>
              <a:sym typeface="+mn-ea"/>
            </a:endParaRPr>
          </a:p>
          <a:p>
            <a:pPr lvl="1">
              <a:lnSpc>
                <a:spcPct val="100000"/>
              </a:lnSpc>
            </a:pPr>
            <a:r>
              <a:rPr lang="en-US" altLang="zh-CN" sz="2800" dirty="0" err="1">
                <a:sym typeface="+mn-ea"/>
              </a:rPr>
              <a:t>是一种“</a:t>
            </a:r>
            <a:r>
              <a:rPr lang="zh-CN" altLang="en-US" sz="2800" dirty="0" err="1">
                <a:ea typeface="宋体" panose="02010600030101010101" pitchFamily="2" charset="-122"/>
                <a:sym typeface="+mn-ea"/>
              </a:rPr>
              <a:t>指</a:t>
            </a:r>
            <a:r>
              <a:rPr lang="en-US" altLang="zh-CN" sz="2800" dirty="0" err="1">
                <a:sym typeface="+mn-ea"/>
              </a:rPr>
              <a:t>点</a:t>
            </a:r>
            <a:r>
              <a:rPr lang="en-US" altLang="zh-CN" sz="2800" dirty="0">
                <a:sym typeface="+mn-ea"/>
              </a:rPr>
              <a:t>”(Pointing)</a:t>
            </a:r>
            <a:r>
              <a:rPr lang="en-US" altLang="zh-CN" sz="2800" dirty="0" err="1">
                <a:sym typeface="+mn-ea"/>
              </a:rPr>
              <a:t>输入设备</a:t>
            </a:r>
            <a:r>
              <a:rPr lang="en-US" altLang="zh-CN" sz="2800" dirty="0">
                <a:sym typeface="+mn-ea"/>
              </a:rPr>
              <a:t>。</a:t>
            </a:r>
            <a:endParaRPr lang="en-US" altLang="zh-CN" sz="2800" dirty="0"/>
          </a:p>
          <a:p>
            <a:pPr>
              <a:lnSpc>
                <a:spcPct val="100000"/>
              </a:lnSpc>
            </a:pPr>
            <a:r>
              <a:rPr lang="zh-CN" altLang="en-US" sz="3200" b="1" dirty="0">
                <a:solidFill>
                  <a:schemeClr val="accent4">
                    <a:lumMod val="60000"/>
                    <a:lumOff val="40000"/>
                  </a:schemeClr>
                </a:solidFill>
                <a:sym typeface="+mn-ea"/>
              </a:rPr>
              <a:t>扫描仪</a:t>
            </a:r>
            <a:endParaRPr lang="zh-CN" altLang="en-US" b="1" dirty="0">
              <a:solidFill>
                <a:schemeClr val="accent4">
                  <a:lumMod val="60000"/>
                  <a:lumOff val="40000"/>
                </a:schemeClr>
              </a:solidFill>
              <a:sym typeface="+mn-ea"/>
            </a:endParaRPr>
          </a:p>
          <a:p>
            <a:pPr lvl="1">
              <a:lnSpc>
                <a:spcPct val="100000"/>
              </a:lnSpc>
            </a:pPr>
            <a:r>
              <a:rPr lang="zh-CN" altLang="en-US" sz="2800" dirty="0">
                <a:sym typeface="+mn-ea"/>
              </a:rPr>
              <a:t>是一种常用的图形、图像等输入设备,利用它可以快速地将图形、图像、照片、文本等信息从外部环境输入计算机。</a:t>
            </a:r>
          </a:p>
          <a:p>
            <a:pPr lvl="1"/>
            <a:endParaRPr lang="zh-CN" altLang="en-US" dirty="0"/>
          </a:p>
        </p:txBody>
      </p:sp>
      <p:pic>
        <p:nvPicPr>
          <p:cNvPr id="5" name="图片 5" descr="0194795cd8deb8a801208f8bf64981.jpg@2o"/>
          <p:cNvPicPr>
            <a:picLocks noChangeAspect="1"/>
          </p:cNvPicPr>
          <p:nvPr/>
        </p:nvPicPr>
        <p:blipFill>
          <a:blip r:embed="rId2"/>
          <a:stretch>
            <a:fillRect/>
          </a:stretch>
        </p:blipFill>
        <p:spPr>
          <a:xfrm>
            <a:off x="9014954" y="3284984"/>
            <a:ext cx="1904370" cy="1904370"/>
          </a:xfrm>
          <a:prstGeom prst="rect">
            <a:avLst/>
          </a:prstGeom>
        </p:spPr>
      </p:pic>
      <p:pic>
        <p:nvPicPr>
          <p:cNvPr id="6" name="图片 6" descr="2457331_063405071390_2"/>
          <p:cNvPicPr>
            <a:picLocks noChangeAspect="1"/>
          </p:cNvPicPr>
          <p:nvPr/>
        </p:nvPicPr>
        <p:blipFill>
          <a:blip r:embed="rId3"/>
          <a:stretch>
            <a:fillRect/>
          </a:stretch>
        </p:blipFill>
        <p:spPr>
          <a:xfrm>
            <a:off x="8970049" y="962448"/>
            <a:ext cx="2264961" cy="169969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par>
                                <p:cTn id="8" presetID="18" presetClass="entr" presetSubtype="12"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strips(downLeft)">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1.2.5 </a:t>
            </a:r>
            <a:r>
              <a:rPr lang="zh-CN" altLang="en-US"/>
              <a:t>输</a:t>
            </a:r>
            <a:r>
              <a:rPr lang="zh-CN" altLang="en-US" dirty="0"/>
              <a:t>出设备</a:t>
            </a:r>
          </a:p>
        </p:txBody>
      </p:sp>
      <p:sp>
        <p:nvSpPr>
          <p:cNvPr id="3" name="Content Placeholder 2"/>
          <p:cNvSpPr>
            <a:spLocks noGrp="1"/>
          </p:cNvSpPr>
          <p:nvPr>
            <p:ph idx="1"/>
          </p:nvPr>
        </p:nvSpPr>
        <p:spPr>
          <a:xfrm>
            <a:off x="714375" y="1013460"/>
            <a:ext cx="10351135" cy="5561330"/>
          </a:xfrm>
        </p:spPr>
        <p:txBody>
          <a:bodyPr/>
          <a:lstStyle/>
          <a:p>
            <a:pPr>
              <a:buFont typeface="Wingdings" panose="05000000000000000000" pitchFamily="2" charset="2"/>
              <a:buChar char="ü"/>
            </a:pPr>
            <a:r>
              <a:rPr lang="en-US" altLang="zh-CN" sz="3200" b="1"/>
              <a:t>将计算机处理结果等转换成人们习惯接受的信息形式</a:t>
            </a:r>
            <a:r>
              <a:rPr lang="en-US" altLang="zh-CN" sz="3200" b="1" dirty="0"/>
              <a:t>(</a:t>
            </a:r>
            <a:r>
              <a:rPr lang="en-US" altLang="zh-CN" sz="3200" b="1" dirty="0" err="1"/>
              <a:t>字符、图像、表格、声音等</a:t>
            </a:r>
            <a:r>
              <a:rPr lang="en-US" altLang="zh-CN" sz="3200" b="1" dirty="0"/>
              <a:t>)。</a:t>
            </a:r>
          </a:p>
          <a:p>
            <a:r>
              <a:rPr lang="zh-CN" altLang="en-US" sz="3200" b="1" dirty="0">
                <a:solidFill>
                  <a:schemeClr val="tx1">
                    <a:lumMod val="60000"/>
                    <a:lumOff val="40000"/>
                  </a:schemeClr>
                </a:solidFill>
                <a:sym typeface="+mn-ea"/>
              </a:rPr>
              <a:t>显示器：</a:t>
            </a:r>
            <a:r>
              <a:rPr lang="zh-CN" altLang="en-US" sz="2800" dirty="0">
                <a:sym typeface="+mn-ea"/>
              </a:rPr>
              <a:t>是以可见光的形式传递和处理信息的输出设备。</a:t>
            </a:r>
            <a:endParaRPr lang="zh-CN" altLang="en-US" sz="3200" dirty="0">
              <a:sym typeface="+mn-ea"/>
            </a:endParaRPr>
          </a:p>
          <a:p>
            <a:r>
              <a:rPr lang="zh-CN" altLang="en-US" sz="3200" b="1" dirty="0">
                <a:solidFill>
                  <a:schemeClr val="tx1">
                    <a:lumMod val="60000"/>
                    <a:lumOff val="40000"/>
                  </a:schemeClr>
                </a:solidFill>
                <a:sym typeface="+mn-ea"/>
              </a:rPr>
              <a:t>打印机：</a:t>
            </a:r>
            <a:r>
              <a:rPr lang="zh-CN" altLang="en-US" sz="2800" dirty="0">
                <a:sym typeface="+mn-ea"/>
              </a:rPr>
              <a:t>是计算机中最常用的输出设备之一。</a:t>
            </a:r>
          </a:p>
          <a:p>
            <a:r>
              <a:rPr lang="zh-CN" altLang="en-US" sz="3200" b="1" dirty="0">
                <a:solidFill>
                  <a:schemeClr val="tx1">
                    <a:lumMod val="60000"/>
                    <a:lumOff val="40000"/>
                  </a:schemeClr>
                </a:solidFill>
                <a:sym typeface="+mn-ea"/>
              </a:rPr>
              <a:t>绘图仪：</a:t>
            </a:r>
            <a:r>
              <a:rPr lang="zh-CN" altLang="en-US" sz="2800" dirty="0">
                <a:sym typeface="+mn-ea"/>
              </a:rPr>
              <a:t>在绘图软件的支持下可以绘制出复杂、精确的图形</a:t>
            </a:r>
            <a:r>
              <a:rPr lang="en-US" altLang="zh-CN" sz="2800" dirty="0">
                <a:sym typeface="+mn-ea"/>
              </a:rPr>
              <a:t>,</a:t>
            </a:r>
            <a:r>
              <a:rPr lang="zh-CN" altLang="en-US" sz="2800" dirty="0">
                <a:sym typeface="+mn-ea"/>
              </a:rPr>
              <a:t>是各种</a:t>
            </a:r>
            <a:r>
              <a:rPr lang="zh-CN" altLang="en-US" sz="2800">
                <a:sym typeface="+mn-ea"/>
              </a:rPr>
              <a:t>计算机</a:t>
            </a:r>
            <a:r>
              <a:rPr lang="zh-CN" altLang="en-US" sz="2800" dirty="0">
                <a:sym typeface="+mn-ea"/>
              </a:rPr>
              <a:t>辅助设计不可缺少的工具。</a:t>
            </a:r>
          </a:p>
          <a:p>
            <a:r>
              <a:rPr lang="zh-CN" altLang="en-US" sz="3200" b="1" dirty="0">
                <a:solidFill>
                  <a:schemeClr val="tx1">
                    <a:lumMod val="60000"/>
                    <a:lumOff val="40000"/>
                  </a:schemeClr>
                </a:solidFill>
                <a:sym typeface="+mn-ea"/>
              </a:rPr>
              <a:t>音箱：</a:t>
            </a:r>
            <a:r>
              <a:rPr lang="zh-CN" altLang="en-US" sz="2800" dirty="0">
                <a:sym typeface="+mn-ea"/>
              </a:rPr>
              <a:t>作用是把音频电能转换成相应的声能</a:t>
            </a:r>
            <a:r>
              <a:rPr lang="en-US" altLang="zh-CN" sz="2800" dirty="0">
                <a:sym typeface="+mn-ea"/>
              </a:rPr>
              <a:t>,</a:t>
            </a:r>
            <a:r>
              <a:rPr lang="zh-CN" altLang="en-US" sz="2800" dirty="0">
                <a:sym typeface="+mn-ea"/>
              </a:rPr>
              <a:t>并把它辐射到空间。</a:t>
            </a:r>
          </a:p>
          <a:p>
            <a:endParaRPr lang="zh-CN" altLang="en-US" dirty="0"/>
          </a:p>
        </p:txBody>
      </p:sp>
      <p:pic>
        <p:nvPicPr>
          <p:cNvPr id="5" name="图片 2" descr="1-1612101014243Y"/>
          <p:cNvPicPr>
            <a:picLocks noChangeAspect="1"/>
          </p:cNvPicPr>
          <p:nvPr/>
        </p:nvPicPr>
        <p:blipFill>
          <a:blip r:embed="rId2"/>
          <a:srcRect t="15848"/>
          <a:stretch>
            <a:fillRect/>
          </a:stretch>
        </p:blipFill>
        <p:spPr>
          <a:xfrm>
            <a:off x="1877790" y="5510638"/>
            <a:ext cx="1637648" cy="1383473"/>
          </a:xfrm>
          <a:prstGeom prst="rect">
            <a:avLst/>
          </a:prstGeom>
        </p:spPr>
      </p:pic>
      <p:pic>
        <p:nvPicPr>
          <p:cNvPr id="6" name="图片 8" descr="TB2mm0pbByWBuNkSmFPXXXguVXa_!!1835236709"/>
          <p:cNvPicPr>
            <a:picLocks noChangeAspect="1"/>
          </p:cNvPicPr>
          <p:nvPr/>
        </p:nvPicPr>
        <p:blipFill>
          <a:blip r:embed="rId3"/>
          <a:stretch>
            <a:fillRect/>
          </a:stretch>
        </p:blipFill>
        <p:spPr>
          <a:xfrm>
            <a:off x="3896428" y="5340241"/>
            <a:ext cx="1407484" cy="1407484"/>
          </a:xfrm>
          <a:prstGeom prst="rect">
            <a:avLst/>
          </a:prstGeom>
        </p:spPr>
      </p:pic>
      <p:pic>
        <p:nvPicPr>
          <p:cNvPr id="7" name="图片 4" descr="201208300942411528"/>
          <p:cNvPicPr>
            <a:picLocks noChangeAspect="1"/>
          </p:cNvPicPr>
          <p:nvPr/>
        </p:nvPicPr>
        <p:blipFill>
          <a:blip r:embed="rId4"/>
          <a:stretch>
            <a:fillRect/>
          </a:stretch>
        </p:blipFill>
        <p:spPr>
          <a:xfrm>
            <a:off x="5785826" y="5530030"/>
            <a:ext cx="2038366" cy="1289090"/>
          </a:xfrm>
          <a:prstGeom prst="rect">
            <a:avLst/>
          </a:prstGeom>
        </p:spPr>
      </p:pic>
      <p:pic>
        <p:nvPicPr>
          <p:cNvPr id="8" name="图片 7" descr="302670502954270774"/>
          <p:cNvPicPr>
            <a:picLocks noChangeAspect="1"/>
          </p:cNvPicPr>
          <p:nvPr/>
        </p:nvPicPr>
        <p:blipFill rotWithShape="1">
          <a:blip r:embed="rId5"/>
          <a:srcRect l="15279" t="12327" r="4195" b="12810"/>
          <a:stretch>
            <a:fillRect/>
          </a:stretch>
        </p:blipFill>
        <p:spPr>
          <a:xfrm>
            <a:off x="8472263" y="5340241"/>
            <a:ext cx="2448273" cy="151216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a:spLocks noGrp="1"/>
          </p:cNvSpPr>
          <p:nvPr/>
        </p:nvSpPr>
        <p:spPr>
          <a:xfrm>
            <a:off x="688340" y="1005205"/>
            <a:ext cx="10379075" cy="5380355"/>
          </a:xfrm>
          <a:prstGeom prst="rect">
            <a:avLst/>
          </a:prstGeom>
        </p:spPr>
        <p:txBody>
          <a:bodyPr vert="horz" lIns="91440" tIns="45720" rIns="91440" bIns="45720" rtlCol="0">
            <a:noAutofit/>
          </a:bodyPr>
          <a:lstStyle>
            <a:lvl1pPr marL="444500" indent="-444500" algn="l" defTabSz="914400" rtl="0" eaLnBrk="1" latinLnBrk="0" hangingPunct="1">
              <a:lnSpc>
                <a:spcPct val="90000"/>
              </a:lnSpc>
              <a:spcBef>
                <a:spcPts val="1000"/>
              </a:spcBef>
              <a:buClr>
                <a:srgbClr val="41914E"/>
              </a:buClr>
              <a:buFont typeface="Wingdings" panose="05000000000000000000" pitchFamily="2" charset="2"/>
              <a:buChar char="v"/>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FFC000"/>
              </a:buClr>
              <a:buSzPct val="100000"/>
              <a:buFont typeface="Wingdings" panose="05000000000000000000" pitchFamily="2" charset="2"/>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Calibri" panose="020F050202020403020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pPr>
            <a:r>
              <a:rPr lang="zh-CN" altLang="en-US" sz="3200" b="1" dirty="0">
                <a:solidFill>
                  <a:schemeClr val="accent4">
                    <a:lumMod val="60000"/>
                    <a:lumOff val="40000"/>
                  </a:schemeClr>
                </a:solidFill>
                <a:sym typeface="+mn-ea"/>
              </a:rPr>
              <a:t>计算机程序</a:t>
            </a:r>
            <a:endParaRPr lang="en-US" altLang="zh-CN" sz="3200" b="1" dirty="0">
              <a:solidFill>
                <a:schemeClr val="accent4">
                  <a:lumMod val="60000"/>
                  <a:lumOff val="40000"/>
                </a:schemeClr>
              </a:solidFill>
              <a:sym typeface="+mn-ea"/>
            </a:endParaRPr>
          </a:p>
          <a:p>
            <a:pPr lvl="1">
              <a:lnSpc>
                <a:spcPct val="100000"/>
              </a:lnSpc>
            </a:pPr>
            <a:r>
              <a:rPr lang="zh-CN" altLang="en-US" sz="2400" dirty="0">
                <a:sym typeface="+mn-ea"/>
              </a:rPr>
              <a:t>指为了得到某种结果可由计算机等具有信息处理能力的装置执行的代码化指令序列，或者可被自动转换成代码化指令序列的符号化指令序列 。</a:t>
            </a:r>
            <a:endParaRPr lang="zh-CN" altLang="en-US" sz="2800" dirty="0">
              <a:sym typeface="+mn-ea"/>
            </a:endParaRPr>
          </a:p>
          <a:p>
            <a:pPr lvl="0">
              <a:lnSpc>
                <a:spcPct val="100000"/>
              </a:lnSpc>
            </a:pPr>
            <a:r>
              <a:rPr lang="zh-CN" altLang="en-US" sz="3200" b="1" dirty="0">
                <a:solidFill>
                  <a:schemeClr val="accent4">
                    <a:lumMod val="60000"/>
                    <a:lumOff val="40000"/>
                  </a:schemeClr>
                </a:solidFill>
                <a:sym typeface="+mn-ea"/>
              </a:rPr>
              <a:t>计算机软件</a:t>
            </a:r>
            <a:endParaRPr lang="en-US" altLang="zh-CN" sz="3200" b="1" dirty="0">
              <a:solidFill>
                <a:schemeClr val="accent4">
                  <a:lumMod val="60000"/>
                  <a:lumOff val="40000"/>
                </a:schemeClr>
              </a:solidFill>
              <a:sym typeface="+mn-ea"/>
            </a:endParaRPr>
          </a:p>
          <a:p>
            <a:pPr lvl="1">
              <a:lnSpc>
                <a:spcPct val="100000"/>
              </a:lnSpc>
            </a:pPr>
            <a:r>
              <a:rPr lang="zh-CN" altLang="en-US" sz="2400" dirty="0">
                <a:sym typeface="+mn-ea"/>
              </a:rPr>
              <a:t>能指挥计算机工作的程序与程序运行时所需要的数据,以及与这些程序和数据有关的文字说明、图表资料的总和。</a:t>
            </a:r>
            <a:endParaRPr lang="en-US" altLang="zh-CN" sz="2400" dirty="0">
              <a:sym typeface="+mn-ea"/>
            </a:endParaRPr>
          </a:p>
          <a:p>
            <a:pPr lvl="1">
              <a:lnSpc>
                <a:spcPct val="100000"/>
              </a:lnSpc>
            </a:pPr>
            <a:r>
              <a:rPr lang="zh-CN" altLang="en-US" sz="2400" dirty="0">
                <a:sym typeface="+mn-ea"/>
              </a:rPr>
              <a:t>是用户与硬件之间的接口界面。</a:t>
            </a:r>
          </a:p>
          <a:p>
            <a:pPr lvl="0">
              <a:lnSpc>
                <a:spcPct val="100000"/>
              </a:lnSpc>
            </a:pPr>
            <a:r>
              <a:rPr lang="zh-CN" altLang="en-US" sz="3200" b="1" dirty="0">
                <a:solidFill>
                  <a:schemeClr val="accent4">
                    <a:lumMod val="60000"/>
                    <a:lumOff val="40000"/>
                  </a:schemeClr>
                </a:solidFill>
                <a:sym typeface="+mn-ea"/>
              </a:rPr>
              <a:t>软件文档</a:t>
            </a:r>
            <a:endParaRPr lang="en-US" altLang="zh-CN" sz="3200" b="1" dirty="0">
              <a:solidFill>
                <a:schemeClr val="accent4">
                  <a:lumMod val="60000"/>
                  <a:lumOff val="40000"/>
                </a:schemeClr>
              </a:solidFill>
              <a:sym typeface="+mn-ea"/>
            </a:endParaRPr>
          </a:p>
          <a:p>
            <a:pPr lvl="1">
              <a:lnSpc>
                <a:spcPct val="100000"/>
              </a:lnSpc>
            </a:pPr>
            <a:r>
              <a:rPr lang="zh-CN" altLang="en-US" sz="2400" dirty="0">
                <a:sym typeface="+mn-ea"/>
              </a:rPr>
              <a:t>指用自然语言或者形式化语言所编写的文字资料和图表,用来描述程序的内容、组成、设计、功能规格、开发情况、测试结果及使用方法等。</a:t>
            </a:r>
          </a:p>
        </p:txBody>
      </p:sp>
      <p:sp>
        <p:nvSpPr>
          <p:cNvPr id="11" name="文本框 10"/>
          <p:cNvSpPr txBox="1"/>
          <p:nvPr/>
        </p:nvSpPr>
        <p:spPr>
          <a:xfrm>
            <a:off x="2468245" y="44624"/>
            <a:ext cx="7550785" cy="645160"/>
          </a:xfrm>
          <a:prstGeom prst="rect">
            <a:avLst/>
          </a:prstGeom>
          <a:noFill/>
        </p:spPr>
        <p:txBody>
          <a:bodyPr wrap="square" rtlCol="0">
            <a:spAutoFit/>
          </a:bodyPr>
          <a:lstStyle/>
          <a:p>
            <a:pPr algn="ctr"/>
            <a:r>
              <a:rPr lang="en-US" altLang="zh-CN" sz="3600" b="1">
                <a:solidFill>
                  <a:srgbClr val="FFFFFF"/>
                </a:solidFill>
                <a:latin typeface="+mj-lt"/>
                <a:ea typeface="+mj-ea"/>
                <a:cs typeface="+mj-cs"/>
              </a:rPr>
              <a:t>1.2.6 </a:t>
            </a:r>
            <a:r>
              <a:rPr lang="zh-CN" altLang="en-US" sz="3600" b="1">
                <a:solidFill>
                  <a:srgbClr val="FFFFFF"/>
                </a:solidFill>
                <a:latin typeface="+mj-lt"/>
                <a:ea typeface="+mj-ea"/>
                <a:cs typeface="+mj-cs"/>
              </a:rPr>
              <a:t>计</a:t>
            </a:r>
            <a:r>
              <a:rPr lang="zh-CN" altLang="en-US" sz="3600" b="1" dirty="0">
                <a:solidFill>
                  <a:srgbClr val="FFFFFF"/>
                </a:solidFill>
                <a:latin typeface="+mj-lt"/>
                <a:ea typeface="+mj-ea"/>
                <a:cs typeface="+mj-cs"/>
              </a:rPr>
              <a:t>算机软件系统</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19" name="Text Box 31"/>
          <p:cNvSpPr txBox="1">
            <a:spLocks noChangeArrowheads="1"/>
          </p:cNvSpPr>
          <p:nvPr/>
        </p:nvSpPr>
        <p:spPr bwMode="auto">
          <a:xfrm>
            <a:off x="3184525" y="7223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
        <p:nvSpPr>
          <p:cNvPr id="90115" name="Rectangle 3"/>
          <p:cNvSpPr>
            <a:spLocks noGrp="1" noChangeArrowheads="1"/>
          </p:cNvSpPr>
          <p:nvPr>
            <p:ph idx="1"/>
          </p:nvPr>
        </p:nvSpPr>
        <p:spPr>
          <a:xfrm>
            <a:off x="685800" y="1089025"/>
            <a:ext cx="10375900" cy="6891655"/>
          </a:xfrm>
        </p:spPr>
        <p:txBody>
          <a:bodyPr/>
          <a:lstStyle/>
          <a:p>
            <a:pPr marL="444500" indent="-444500">
              <a:spcBef>
                <a:spcPts val="1000"/>
              </a:spcBef>
              <a:buClr>
                <a:srgbClr val="41914E"/>
              </a:buClr>
            </a:pPr>
            <a:r>
              <a:rPr lang="zh-CN" altLang="en-US" sz="3200" b="1" dirty="0">
                <a:solidFill>
                  <a:schemeClr val="accent4">
                    <a:lumMod val="60000"/>
                    <a:lumOff val="40000"/>
                  </a:schemeClr>
                </a:solidFill>
              </a:rPr>
              <a:t>系统软件</a:t>
            </a:r>
            <a:endParaRPr lang="en-US" altLang="zh-CN" sz="3200" b="1" dirty="0">
              <a:solidFill>
                <a:schemeClr val="accent4">
                  <a:lumMod val="60000"/>
                  <a:lumOff val="40000"/>
                </a:schemeClr>
              </a:solidFill>
            </a:endParaRPr>
          </a:p>
          <a:p>
            <a:pPr marL="685800" lvl="1" indent="-228600">
              <a:lnSpc>
                <a:spcPct val="114000"/>
              </a:lnSpc>
              <a:spcBef>
                <a:spcPts val="500"/>
              </a:spcBef>
              <a:buClr>
                <a:srgbClr val="FFC000"/>
              </a:buClr>
              <a:buSzPct val="100000"/>
            </a:pPr>
            <a:r>
              <a:rPr lang="en-US" altLang="zh-CN" sz="2400" dirty="0">
                <a:latin typeface="+mn-lt"/>
              </a:rPr>
              <a:t>控制和协调计算机及外部设备</a:t>
            </a:r>
            <a:r>
              <a:rPr lang="zh-CN" altLang="en-US" sz="2400" dirty="0">
                <a:latin typeface="+mn-lt"/>
              </a:rPr>
              <a:t>。</a:t>
            </a:r>
            <a:endParaRPr lang="en-US" altLang="zh-CN" sz="2400" dirty="0">
              <a:latin typeface="+mn-lt"/>
            </a:endParaRPr>
          </a:p>
          <a:p>
            <a:pPr marL="685800" lvl="1" indent="-228600">
              <a:lnSpc>
                <a:spcPct val="114000"/>
              </a:lnSpc>
              <a:spcBef>
                <a:spcPts val="500"/>
              </a:spcBef>
              <a:buClr>
                <a:srgbClr val="FFC000"/>
              </a:buClr>
              <a:buSzPct val="100000"/>
            </a:pPr>
            <a:r>
              <a:rPr lang="en-US" altLang="zh-CN" sz="2400" dirty="0" err="1">
                <a:latin typeface="+mn-lt"/>
              </a:rPr>
              <a:t>支持应用软件开发</a:t>
            </a:r>
            <a:r>
              <a:rPr lang="zh-CN" altLang="en-US" sz="2400" dirty="0">
                <a:latin typeface="+mn-lt"/>
              </a:rPr>
              <a:t>、</a:t>
            </a:r>
            <a:r>
              <a:rPr lang="en-US" altLang="zh-CN" sz="2400" dirty="0" err="1">
                <a:latin typeface="+mn-lt"/>
              </a:rPr>
              <a:t>运行的软件</a:t>
            </a:r>
            <a:r>
              <a:rPr lang="zh-CN" altLang="en-US" sz="2400" dirty="0">
                <a:latin typeface="+mn-lt"/>
              </a:rPr>
              <a:t>。</a:t>
            </a:r>
          </a:p>
          <a:p>
            <a:pPr marL="0" indent="0">
              <a:lnSpc>
                <a:spcPct val="80000"/>
              </a:lnSpc>
              <a:buNone/>
            </a:pPr>
            <a:r>
              <a:rPr lang="en-US" altLang="zh-CN" sz="3200" dirty="0">
                <a:ea typeface="宋体" panose="02010600030101010101" pitchFamily="2" charset="-122"/>
              </a:rPr>
              <a:t>     </a:t>
            </a:r>
          </a:p>
          <a:p>
            <a:pPr marL="0" indent="0">
              <a:lnSpc>
                <a:spcPct val="80000"/>
              </a:lnSpc>
              <a:buNone/>
            </a:pPr>
            <a:endParaRPr lang="zh-CN" altLang="en-US" sz="2400" dirty="0">
              <a:ea typeface="宋体" panose="02010600030101010101" pitchFamily="2" charset="-122"/>
            </a:endParaRPr>
          </a:p>
          <a:p>
            <a:pPr>
              <a:lnSpc>
                <a:spcPct val="80000"/>
              </a:lnSpc>
            </a:pPr>
            <a:endParaRPr lang="zh-CN" altLang="en-US" sz="2400" dirty="0">
              <a:ea typeface="宋体" panose="02010600030101010101" pitchFamily="2" charset="-122"/>
            </a:endParaRPr>
          </a:p>
          <a:p>
            <a:pPr>
              <a:lnSpc>
                <a:spcPct val="80000"/>
              </a:lnSpc>
            </a:pPr>
            <a:endParaRPr lang="zh-CN" altLang="en-US" sz="2400" dirty="0">
              <a:ea typeface="宋体" panose="02010600030101010101" pitchFamily="2" charset="-122"/>
            </a:endParaRPr>
          </a:p>
          <a:p>
            <a:pPr>
              <a:lnSpc>
                <a:spcPct val="80000"/>
              </a:lnSpc>
            </a:pPr>
            <a:endParaRPr lang="zh-CN" altLang="en-US" sz="2400" dirty="0">
              <a:ea typeface="宋体" panose="02010600030101010101" pitchFamily="2" charset="-122"/>
            </a:endParaRPr>
          </a:p>
          <a:p>
            <a:pPr>
              <a:lnSpc>
                <a:spcPct val="80000"/>
              </a:lnSpc>
            </a:pPr>
            <a:endParaRPr lang="zh-CN" altLang="en-US" sz="2400" dirty="0">
              <a:ea typeface="宋体" panose="02010600030101010101" pitchFamily="2" charset="-122"/>
            </a:endParaRPr>
          </a:p>
          <a:p>
            <a:pPr marL="444500" indent="-444500">
              <a:spcBef>
                <a:spcPts val="1000"/>
              </a:spcBef>
              <a:buClr>
                <a:srgbClr val="41914E"/>
              </a:buClr>
            </a:pPr>
            <a:r>
              <a:rPr lang="zh-CN" altLang="en-US" sz="3200" b="1" dirty="0">
                <a:solidFill>
                  <a:schemeClr val="accent4">
                    <a:lumMod val="60000"/>
                    <a:lumOff val="40000"/>
                  </a:schemeClr>
                </a:solidFill>
              </a:rPr>
              <a:t>应用软件</a:t>
            </a:r>
            <a:endParaRPr lang="en-US" altLang="zh-CN" sz="3200" b="1" dirty="0">
              <a:solidFill>
                <a:schemeClr val="accent4">
                  <a:lumMod val="60000"/>
                  <a:lumOff val="40000"/>
                </a:schemeClr>
              </a:solidFill>
            </a:endParaRPr>
          </a:p>
          <a:p>
            <a:pPr marL="685800" lvl="1" indent="-228600">
              <a:lnSpc>
                <a:spcPct val="114000"/>
              </a:lnSpc>
              <a:spcBef>
                <a:spcPts val="500"/>
              </a:spcBef>
              <a:buClr>
                <a:srgbClr val="FFC000"/>
              </a:buClr>
              <a:buSzPct val="100000"/>
            </a:pPr>
            <a:r>
              <a:rPr lang="en-US" altLang="zh-CN" sz="2400" dirty="0">
                <a:latin typeface="+mn-lt"/>
              </a:rPr>
              <a:t>专门为某个应用目的而编制的软件。</a:t>
            </a:r>
          </a:p>
          <a:p>
            <a:pPr marL="457200" lvl="1" indent="0">
              <a:lnSpc>
                <a:spcPct val="80000"/>
              </a:lnSpc>
              <a:buNone/>
            </a:pPr>
            <a:endParaRPr lang="en-US" altLang="zh-CN" sz="2400" dirty="0">
              <a:ea typeface="宋体" panose="02010600030101010101" pitchFamily="2" charset="-122"/>
            </a:endParaRPr>
          </a:p>
        </p:txBody>
      </p:sp>
      <p:graphicFrame>
        <p:nvGraphicFramePr>
          <p:cNvPr id="4" name="图示 3"/>
          <p:cNvGraphicFramePr/>
          <p:nvPr/>
        </p:nvGraphicFramePr>
        <p:xfrm>
          <a:off x="1559496" y="2348880"/>
          <a:ext cx="8928992" cy="29650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文本框 10"/>
          <p:cNvSpPr txBox="1"/>
          <p:nvPr/>
        </p:nvSpPr>
        <p:spPr>
          <a:xfrm>
            <a:off x="2125980" y="44624"/>
            <a:ext cx="7550785" cy="645160"/>
          </a:xfrm>
          <a:prstGeom prst="rect">
            <a:avLst/>
          </a:prstGeom>
          <a:noFill/>
        </p:spPr>
        <p:txBody>
          <a:bodyPr wrap="square" rtlCol="0">
            <a:spAutoFit/>
          </a:bodyPr>
          <a:lstStyle/>
          <a:p>
            <a:pPr algn="ctr"/>
            <a:r>
              <a:rPr lang="en-US" altLang="zh-CN" sz="3600" b="1">
                <a:solidFill>
                  <a:srgbClr val="FFFFFF"/>
                </a:solidFill>
                <a:latin typeface="+mj-lt"/>
                <a:ea typeface="+mj-ea"/>
                <a:cs typeface="+mj-cs"/>
              </a:rPr>
              <a:t>1.2.6 </a:t>
            </a:r>
            <a:r>
              <a:rPr lang="zh-CN" altLang="en-US" sz="3600" b="1">
                <a:solidFill>
                  <a:srgbClr val="FFFFFF"/>
                </a:solidFill>
                <a:latin typeface="+mj-lt"/>
                <a:ea typeface="+mj-ea"/>
                <a:cs typeface="+mj-cs"/>
              </a:rPr>
              <a:t>软</a:t>
            </a:r>
            <a:r>
              <a:rPr lang="zh-CN" altLang="en-US" sz="3600" b="1" dirty="0">
                <a:solidFill>
                  <a:srgbClr val="FFFFFF"/>
                </a:solidFill>
                <a:latin typeface="+mj-lt"/>
                <a:ea typeface="+mj-ea"/>
                <a:cs typeface="+mj-cs"/>
              </a:rPr>
              <a:t>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90115">
                                            <p:txEl>
                                              <p:pRg st="9" end="9"/>
                                            </p:txEl>
                                          </p:spTgt>
                                        </p:tgtEl>
                                        <p:attrNameLst>
                                          <p:attrName>style.visibility</p:attrName>
                                        </p:attrNameLst>
                                      </p:cBhvr>
                                      <p:to>
                                        <p:strVal val="visible"/>
                                      </p:to>
                                    </p:set>
                                    <p:animEffect transition="in" filter="strips(downLeft)">
                                      <p:cBhvr>
                                        <p:cTn id="12" dur="500"/>
                                        <p:tgtEl>
                                          <p:spTgt spid="90115">
                                            <p:txEl>
                                              <p:pRg st="9" end="9"/>
                                            </p:txEl>
                                          </p:spTgt>
                                        </p:tgtEl>
                                      </p:cBhvr>
                                    </p:animEffect>
                                  </p:childTnLst>
                                </p:cTn>
                              </p:par>
                              <p:par>
                                <p:cTn id="13" presetID="18" presetClass="entr" presetSubtype="12" fill="hold" nodeType="withEffect">
                                  <p:stCondLst>
                                    <p:cond delay="0"/>
                                  </p:stCondLst>
                                  <p:childTnLst>
                                    <p:set>
                                      <p:cBhvr>
                                        <p:cTn id="14" dur="1" fill="hold">
                                          <p:stCondLst>
                                            <p:cond delay="0"/>
                                          </p:stCondLst>
                                        </p:cTn>
                                        <p:tgtEl>
                                          <p:spTgt spid="90115">
                                            <p:txEl>
                                              <p:pRg st="10" end="10"/>
                                            </p:txEl>
                                          </p:spTgt>
                                        </p:tgtEl>
                                        <p:attrNameLst>
                                          <p:attrName>style.visibility</p:attrName>
                                        </p:attrNameLst>
                                      </p:cBhvr>
                                      <p:to>
                                        <p:strVal val="visible"/>
                                      </p:to>
                                    </p:set>
                                    <p:animEffect transition="in" filter="strips(downLeft)">
                                      <p:cBhvr>
                                        <p:cTn id="15" dur="500"/>
                                        <p:tgtEl>
                                          <p:spTgt spid="9011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1040" y="1026160"/>
            <a:ext cx="10340975" cy="5137785"/>
          </a:xfrm>
        </p:spPr>
        <p:txBody>
          <a:bodyPr/>
          <a:lstStyle/>
          <a:p>
            <a:r>
              <a:rPr lang="zh-CN" altLang="en-US" sz="3200" dirty="0">
                <a:solidFill>
                  <a:schemeClr val="tx1">
                    <a:lumMod val="60000"/>
                    <a:lumOff val="40000"/>
                  </a:schemeClr>
                </a:solidFill>
              </a:rPr>
              <a:t>操作系统</a:t>
            </a:r>
            <a:endParaRPr lang="en-US" altLang="zh-CN" sz="3200" dirty="0">
              <a:solidFill>
                <a:schemeClr val="tx1">
                  <a:lumMod val="60000"/>
                  <a:lumOff val="40000"/>
                </a:schemeClr>
              </a:solidFill>
            </a:endParaRPr>
          </a:p>
          <a:p>
            <a:pPr lvl="1"/>
            <a:r>
              <a:rPr lang="zh-CN" altLang="en-US" sz="2800" dirty="0"/>
              <a:t>是一个管理计算机硬件与软件资源的程序,同时也是计算机系统的内核与基石。</a:t>
            </a:r>
          </a:p>
          <a:p>
            <a:r>
              <a:rPr lang="en-US" altLang="zh-CN" sz="3200" dirty="0">
                <a:solidFill>
                  <a:schemeClr val="tx1">
                    <a:lumMod val="60000"/>
                    <a:lumOff val="40000"/>
                  </a:schemeClr>
                </a:solidFill>
              </a:rPr>
              <a:t>4</a:t>
            </a:r>
            <a:r>
              <a:rPr lang="zh-CN" altLang="en-US" sz="3200" dirty="0">
                <a:solidFill>
                  <a:schemeClr val="tx1">
                    <a:lumMod val="60000"/>
                    <a:lumOff val="40000"/>
                  </a:schemeClr>
                </a:solidFill>
              </a:rPr>
              <a:t>个管理功能</a:t>
            </a:r>
            <a:endParaRPr lang="en-US" altLang="zh-CN" sz="3200" dirty="0">
              <a:solidFill>
                <a:schemeClr val="tx1">
                  <a:lumMod val="60000"/>
                  <a:lumOff val="40000"/>
                </a:schemeClr>
              </a:solidFill>
            </a:endParaRPr>
          </a:p>
          <a:p>
            <a:pPr lvl="1"/>
            <a:r>
              <a:rPr lang="zh-CN" altLang="en-US" sz="2800" b="1" dirty="0">
                <a:solidFill>
                  <a:srgbClr val="FF0000"/>
                </a:solidFill>
              </a:rPr>
              <a:t>程序管理、文件管理、存储管理、设备管理。</a:t>
            </a:r>
          </a:p>
          <a:p>
            <a:r>
              <a:rPr lang="zh-CN" altLang="en-US" sz="3200" dirty="0">
                <a:solidFill>
                  <a:schemeClr val="tx1">
                    <a:lumMod val="60000"/>
                    <a:lumOff val="40000"/>
                  </a:schemeClr>
                </a:solidFill>
              </a:rPr>
              <a:t>常见的操作系统</a:t>
            </a:r>
            <a:endParaRPr lang="en-US" altLang="zh-CN" sz="3200" dirty="0">
              <a:solidFill>
                <a:schemeClr val="tx1">
                  <a:lumMod val="60000"/>
                  <a:lumOff val="40000"/>
                </a:schemeClr>
              </a:solidFill>
            </a:endParaRPr>
          </a:p>
          <a:p>
            <a:pPr lvl="1"/>
            <a:r>
              <a:rPr lang="zh-CN" altLang="en-US" sz="2800" dirty="0"/>
              <a:t>Windows、UNIX、iOS、Linux、Android。</a:t>
            </a:r>
          </a:p>
        </p:txBody>
      </p:sp>
      <p:pic>
        <p:nvPicPr>
          <p:cNvPr id="5" name="图片 4" descr="201505150801.jpg"/>
          <p:cNvPicPr>
            <a:picLocks noChangeAspect="1"/>
          </p:cNvPicPr>
          <p:nvPr/>
        </p:nvPicPr>
        <p:blipFill>
          <a:blip r:embed="rId2"/>
          <a:stretch>
            <a:fillRect/>
          </a:stretch>
        </p:blipFill>
        <p:spPr>
          <a:xfrm>
            <a:off x="6635750" y="4808810"/>
            <a:ext cx="2788920" cy="1860550"/>
          </a:xfrm>
          <a:prstGeom prst="rect">
            <a:avLst/>
          </a:prstGeom>
        </p:spPr>
      </p:pic>
      <p:pic>
        <p:nvPicPr>
          <p:cNvPr id="6" name="图片 5" descr="149e54c6137f3a67f5c4623c1f0380ed"/>
          <p:cNvPicPr>
            <a:picLocks noChangeAspect="1"/>
          </p:cNvPicPr>
          <p:nvPr/>
        </p:nvPicPr>
        <p:blipFill>
          <a:blip r:embed="rId3"/>
          <a:stretch>
            <a:fillRect/>
          </a:stretch>
        </p:blipFill>
        <p:spPr>
          <a:xfrm>
            <a:off x="2687320" y="4808810"/>
            <a:ext cx="2960370" cy="1860550"/>
          </a:xfrm>
          <a:prstGeom prst="rect">
            <a:avLst/>
          </a:prstGeom>
        </p:spPr>
      </p:pic>
      <p:sp>
        <p:nvSpPr>
          <p:cNvPr id="11" name="文本框 10"/>
          <p:cNvSpPr txBox="1"/>
          <p:nvPr/>
        </p:nvSpPr>
        <p:spPr>
          <a:xfrm>
            <a:off x="2197735" y="44624"/>
            <a:ext cx="7550785" cy="645160"/>
          </a:xfrm>
          <a:prstGeom prst="rect">
            <a:avLst/>
          </a:prstGeom>
          <a:noFill/>
        </p:spPr>
        <p:txBody>
          <a:bodyPr wrap="square" rtlCol="0">
            <a:spAutoFit/>
          </a:bodyPr>
          <a:lstStyle/>
          <a:p>
            <a:pPr algn="ctr"/>
            <a:r>
              <a:rPr lang="en-US" altLang="zh-CN" sz="3600" b="1">
                <a:solidFill>
                  <a:srgbClr val="FFFFFF"/>
                </a:solidFill>
                <a:latin typeface="+mj-lt"/>
                <a:ea typeface="+mj-ea"/>
                <a:cs typeface="+mj-cs"/>
              </a:rPr>
              <a:t>1.2.7 </a:t>
            </a:r>
            <a:r>
              <a:rPr lang="zh-CN" altLang="en-US" sz="3600" b="1">
                <a:solidFill>
                  <a:srgbClr val="FFFFFF"/>
                </a:solidFill>
                <a:latin typeface="+mj-lt"/>
                <a:ea typeface="+mj-ea"/>
                <a:cs typeface="+mj-cs"/>
              </a:rPr>
              <a:t>操</a:t>
            </a:r>
            <a:r>
              <a:rPr lang="zh-CN" altLang="en-US" sz="3600" b="1" dirty="0">
                <a:solidFill>
                  <a:srgbClr val="FFFFFF"/>
                </a:solidFill>
                <a:latin typeface="+mj-lt"/>
                <a:ea typeface="+mj-ea"/>
                <a:cs typeface="+mj-cs"/>
              </a:rPr>
              <a:t>作系统</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组合 59"/>
          <p:cNvGrpSpPr/>
          <p:nvPr/>
        </p:nvGrpSpPr>
        <p:grpSpPr>
          <a:xfrm>
            <a:off x="1951355" y="1096645"/>
            <a:ext cx="8499475" cy="5380990"/>
            <a:chOff x="3073" y="1727"/>
            <a:chExt cx="13385" cy="8474"/>
          </a:xfrm>
        </p:grpSpPr>
        <p:sp>
          <p:nvSpPr>
            <p:cNvPr id="6" name="椭圆 27"/>
            <p:cNvSpPr/>
            <p:nvPr/>
          </p:nvSpPr>
          <p:spPr>
            <a:xfrm>
              <a:off x="3073" y="1833"/>
              <a:ext cx="13218" cy="8368"/>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4"/>
            <p:cNvSpPr txBox="1"/>
            <p:nvPr/>
          </p:nvSpPr>
          <p:spPr>
            <a:xfrm>
              <a:off x="8625" y="1727"/>
              <a:ext cx="2754" cy="725"/>
            </a:xfrm>
            <a:prstGeom prst="rect">
              <a:avLst/>
            </a:prstGeom>
            <a:noFill/>
            <a:ln>
              <a:noFill/>
              <a:prstDash val="dash"/>
            </a:ln>
          </p:spPr>
          <p:txBody>
            <a:bodyPr wrap="square" rtlCol="0">
              <a:spAutoFit/>
            </a:bodyPr>
            <a:lstStyle/>
            <a:p>
              <a:r>
                <a:rPr lang="zh-CN" altLang="en-US" sz="2400" b="1" dirty="0"/>
                <a:t>应用软件</a:t>
              </a:r>
            </a:p>
          </p:txBody>
        </p:sp>
        <p:sp>
          <p:nvSpPr>
            <p:cNvPr id="21" name="文本框 15"/>
            <p:cNvSpPr txBox="1"/>
            <p:nvPr/>
          </p:nvSpPr>
          <p:spPr>
            <a:xfrm>
              <a:off x="5591" y="2916"/>
              <a:ext cx="2155" cy="580"/>
            </a:xfrm>
            <a:prstGeom prst="rect">
              <a:avLst/>
            </a:prstGeom>
            <a:noFill/>
          </p:spPr>
          <p:txBody>
            <a:bodyPr wrap="square" rtlCol="0">
              <a:spAutoFit/>
            </a:bodyPr>
            <a:lstStyle/>
            <a:p>
              <a:r>
                <a:rPr lang="zh-CN" altLang="en-US" dirty="0"/>
                <a:t>公文制作</a:t>
              </a:r>
            </a:p>
          </p:txBody>
        </p:sp>
        <p:sp>
          <p:nvSpPr>
            <p:cNvPr id="22" name="文本框 16"/>
            <p:cNvSpPr txBox="1"/>
            <p:nvPr/>
          </p:nvSpPr>
          <p:spPr>
            <a:xfrm>
              <a:off x="3758" y="4015"/>
              <a:ext cx="2077" cy="1016"/>
            </a:xfrm>
            <a:prstGeom prst="rect">
              <a:avLst/>
            </a:prstGeom>
            <a:noFill/>
          </p:spPr>
          <p:txBody>
            <a:bodyPr wrap="square" rtlCol="0">
              <a:spAutoFit/>
            </a:bodyPr>
            <a:lstStyle/>
            <a:p>
              <a:r>
                <a:rPr lang="zh-CN" altLang="en-US" dirty="0"/>
                <a:t>科学数值计算</a:t>
              </a:r>
            </a:p>
          </p:txBody>
        </p:sp>
        <p:sp>
          <p:nvSpPr>
            <p:cNvPr id="23" name="文本框 17"/>
            <p:cNvSpPr txBox="1"/>
            <p:nvPr/>
          </p:nvSpPr>
          <p:spPr>
            <a:xfrm>
              <a:off x="3555" y="5696"/>
              <a:ext cx="1342" cy="1016"/>
            </a:xfrm>
            <a:prstGeom prst="rect">
              <a:avLst/>
            </a:prstGeom>
            <a:noFill/>
          </p:spPr>
          <p:txBody>
            <a:bodyPr wrap="square" rtlCol="0">
              <a:spAutoFit/>
            </a:bodyPr>
            <a:lstStyle/>
            <a:p>
              <a:r>
                <a:rPr lang="zh-CN" altLang="en-US" dirty="0"/>
                <a:t>财务会计</a:t>
              </a:r>
            </a:p>
          </p:txBody>
        </p:sp>
        <p:sp>
          <p:nvSpPr>
            <p:cNvPr id="24" name="文本框 18"/>
            <p:cNvSpPr txBox="1"/>
            <p:nvPr/>
          </p:nvSpPr>
          <p:spPr>
            <a:xfrm>
              <a:off x="3544" y="7167"/>
              <a:ext cx="2155" cy="580"/>
            </a:xfrm>
            <a:prstGeom prst="rect">
              <a:avLst/>
            </a:prstGeom>
            <a:noFill/>
          </p:spPr>
          <p:txBody>
            <a:bodyPr wrap="square" rtlCol="0">
              <a:spAutoFit/>
            </a:bodyPr>
            <a:lstStyle/>
            <a:p>
              <a:r>
                <a:rPr lang="zh-CN" altLang="en-US" dirty="0"/>
                <a:t>信息检索</a:t>
              </a:r>
            </a:p>
          </p:txBody>
        </p:sp>
        <p:sp>
          <p:nvSpPr>
            <p:cNvPr id="25" name="文本框 19"/>
            <p:cNvSpPr txBox="1"/>
            <p:nvPr/>
          </p:nvSpPr>
          <p:spPr>
            <a:xfrm>
              <a:off x="4980" y="8400"/>
              <a:ext cx="2155" cy="580"/>
            </a:xfrm>
            <a:prstGeom prst="rect">
              <a:avLst/>
            </a:prstGeom>
            <a:noFill/>
          </p:spPr>
          <p:txBody>
            <a:bodyPr wrap="square" rtlCol="0">
              <a:spAutoFit/>
            </a:bodyPr>
            <a:lstStyle/>
            <a:p>
              <a:r>
                <a:rPr lang="zh-CN" altLang="en-US" dirty="0"/>
                <a:t>数据管理</a:t>
              </a:r>
            </a:p>
          </p:txBody>
        </p:sp>
        <p:sp>
          <p:nvSpPr>
            <p:cNvPr id="26" name="文本框 20"/>
            <p:cNvSpPr txBox="1"/>
            <p:nvPr/>
          </p:nvSpPr>
          <p:spPr>
            <a:xfrm>
              <a:off x="7135" y="9350"/>
              <a:ext cx="3501" cy="580"/>
            </a:xfrm>
            <a:prstGeom prst="rect">
              <a:avLst/>
            </a:prstGeom>
            <a:noFill/>
          </p:spPr>
          <p:txBody>
            <a:bodyPr wrap="square" rtlCol="0">
              <a:spAutoFit/>
            </a:bodyPr>
            <a:lstStyle/>
            <a:p>
              <a:r>
                <a:rPr lang="zh-CN" altLang="en-US" dirty="0"/>
                <a:t>文件压缩和解压</a:t>
              </a:r>
            </a:p>
          </p:txBody>
        </p:sp>
        <p:sp>
          <p:nvSpPr>
            <p:cNvPr id="27" name="文本框 21"/>
            <p:cNvSpPr txBox="1"/>
            <p:nvPr/>
          </p:nvSpPr>
          <p:spPr>
            <a:xfrm>
              <a:off x="10902" y="9035"/>
              <a:ext cx="2155" cy="580"/>
            </a:xfrm>
            <a:prstGeom prst="rect">
              <a:avLst/>
            </a:prstGeom>
            <a:noFill/>
          </p:spPr>
          <p:txBody>
            <a:bodyPr wrap="square" rtlCol="0">
              <a:spAutoFit/>
            </a:bodyPr>
            <a:lstStyle/>
            <a:p>
              <a:r>
                <a:rPr lang="zh-CN" altLang="en-US" dirty="0"/>
                <a:t>互联软件</a:t>
              </a:r>
            </a:p>
          </p:txBody>
        </p:sp>
        <p:sp>
          <p:nvSpPr>
            <p:cNvPr id="28" name="文本框 22"/>
            <p:cNvSpPr txBox="1"/>
            <p:nvPr/>
          </p:nvSpPr>
          <p:spPr>
            <a:xfrm>
              <a:off x="12960" y="8067"/>
              <a:ext cx="2155" cy="580"/>
            </a:xfrm>
            <a:prstGeom prst="rect">
              <a:avLst/>
            </a:prstGeom>
            <a:noFill/>
          </p:spPr>
          <p:txBody>
            <a:bodyPr wrap="square" rtlCol="0">
              <a:spAutoFit/>
            </a:bodyPr>
            <a:lstStyle/>
            <a:p>
              <a:r>
                <a:rPr lang="zh-CN" altLang="en-US" dirty="0"/>
                <a:t>网页制作</a:t>
              </a:r>
            </a:p>
          </p:txBody>
        </p:sp>
        <p:sp>
          <p:nvSpPr>
            <p:cNvPr id="29" name="文本框 23"/>
            <p:cNvSpPr txBox="1"/>
            <p:nvPr/>
          </p:nvSpPr>
          <p:spPr>
            <a:xfrm>
              <a:off x="14079" y="6656"/>
              <a:ext cx="2155" cy="580"/>
            </a:xfrm>
            <a:prstGeom prst="rect">
              <a:avLst/>
            </a:prstGeom>
            <a:noFill/>
          </p:spPr>
          <p:txBody>
            <a:bodyPr wrap="square" rtlCol="0">
              <a:spAutoFit/>
            </a:bodyPr>
            <a:lstStyle/>
            <a:p>
              <a:r>
                <a:rPr lang="zh-CN" altLang="en-US" dirty="0"/>
                <a:t>游戏软件</a:t>
              </a:r>
            </a:p>
          </p:txBody>
        </p:sp>
        <p:sp>
          <p:nvSpPr>
            <p:cNvPr id="30" name="文本框 24"/>
            <p:cNvSpPr txBox="1"/>
            <p:nvPr/>
          </p:nvSpPr>
          <p:spPr>
            <a:xfrm>
              <a:off x="14304" y="5265"/>
              <a:ext cx="2155" cy="580"/>
            </a:xfrm>
            <a:prstGeom prst="rect">
              <a:avLst/>
            </a:prstGeom>
            <a:noFill/>
          </p:spPr>
          <p:txBody>
            <a:bodyPr wrap="square" rtlCol="0">
              <a:spAutoFit/>
            </a:bodyPr>
            <a:lstStyle/>
            <a:p>
              <a:r>
                <a:rPr lang="zh-CN" altLang="en-US" dirty="0"/>
                <a:t>绘图软件</a:t>
              </a:r>
            </a:p>
          </p:txBody>
        </p:sp>
        <p:sp>
          <p:nvSpPr>
            <p:cNvPr id="31" name="文本框 25"/>
            <p:cNvSpPr txBox="1"/>
            <p:nvPr/>
          </p:nvSpPr>
          <p:spPr>
            <a:xfrm>
              <a:off x="11882" y="2916"/>
              <a:ext cx="2155" cy="580"/>
            </a:xfrm>
            <a:prstGeom prst="rect">
              <a:avLst/>
            </a:prstGeom>
            <a:noFill/>
          </p:spPr>
          <p:txBody>
            <a:bodyPr wrap="square" rtlCol="0">
              <a:spAutoFit/>
            </a:bodyPr>
            <a:lstStyle/>
            <a:p>
              <a:r>
                <a:rPr lang="zh-CN" altLang="en-US" dirty="0"/>
                <a:t>幻灯演示</a:t>
              </a:r>
            </a:p>
          </p:txBody>
        </p:sp>
        <p:sp>
          <p:nvSpPr>
            <p:cNvPr id="32" name="文本框 24"/>
            <p:cNvSpPr txBox="1"/>
            <p:nvPr/>
          </p:nvSpPr>
          <p:spPr>
            <a:xfrm>
              <a:off x="13556" y="3930"/>
              <a:ext cx="2155" cy="580"/>
            </a:xfrm>
            <a:prstGeom prst="rect">
              <a:avLst/>
            </a:prstGeom>
            <a:noFill/>
          </p:spPr>
          <p:txBody>
            <a:bodyPr wrap="square" rtlCol="0">
              <a:spAutoFit/>
            </a:bodyPr>
            <a:lstStyle/>
            <a:p>
              <a:r>
                <a:rPr lang="zh-CN" altLang="en-US" dirty="0"/>
                <a:t>影音播放</a:t>
              </a:r>
            </a:p>
          </p:txBody>
        </p:sp>
      </p:grpSp>
      <p:grpSp>
        <p:nvGrpSpPr>
          <p:cNvPr id="34" name="组合 33"/>
          <p:cNvGrpSpPr/>
          <p:nvPr/>
        </p:nvGrpSpPr>
        <p:grpSpPr>
          <a:xfrm>
            <a:off x="3253740" y="2181225"/>
            <a:ext cx="5984240" cy="3549015"/>
            <a:chOff x="5124" y="3435"/>
            <a:chExt cx="9424" cy="5589"/>
          </a:xfrm>
        </p:grpSpPr>
        <p:sp>
          <p:nvSpPr>
            <p:cNvPr id="7" name="椭圆 26"/>
            <p:cNvSpPr/>
            <p:nvPr/>
          </p:nvSpPr>
          <p:spPr>
            <a:xfrm>
              <a:off x="5124" y="3435"/>
              <a:ext cx="9203" cy="5589"/>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8"/>
            <p:cNvSpPr txBox="1"/>
            <p:nvPr/>
          </p:nvSpPr>
          <p:spPr>
            <a:xfrm>
              <a:off x="7860" y="3461"/>
              <a:ext cx="3951" cy="725"/>
            </a:xfrm>
            <a:prstGeom prst="rect">
              <a:avLst/>
            </a:prstGeom>
            <a:noFill/>
            <a:ln>
              <a:noFill/>
              <a:prstDash val="dash"/>
            </a:ln>
          </p:spPr>
          <p:txBody>
            <a:bodyPr wrap="square" rtlCol="0">
              <a:spAutoFit/>
            </a:bodyPr>
            <a:lstStyle/>
            <a:p>
              <a:r>
                <a:rPr lang="zh-CN" altLang="en-US" sz="2400" b="1" dirty="0"/>
                <a:t>其他系统软件</a:t>
              </a:r>
            </a:p>
          </p:txBody>
        </p:sp>
        <p:sp>
          <p:nvSpPr>
            <p:cNvPr id="15" name="文本框 9"/>
            <p:cNvSpPr txBox="1"/>
            <p:nvPr/>
          </p:nvSpPr>
          <p:spPr>
            <a:xfrm>
              <a:off x="5466" y="5062"/>
              <a:ext cx="1324" cy="1452"/>
            </a:xfrm>
            <a:prstGeom prst="rect">
              <a:avLst/>
            </a:prstGeom>
            <a:noFill/>
          </p:spPr>
          <p:txBody>
            <a:bodyPr wrap="square" rtlCol="0">
              <a:spAutoFit/>
            </a:bodyPr>
            <a:lstStyle/>
            <a:p>
              <a:r>
                <a:rPr lang="zh-CN" altLang="en-US" dirty="0"/>
                <a:t>设备驱动程序</a:t>
              </a:r>
            </a:p>
          </p:txBody>
        </p:sp>
        <p:sp>
          <p:nvSpPr>
            <p:cNvPr id="16" name="文本框 10"/>
            <p:cNvSpPr txBox="1"/>
            <p:nvPr/>
          </p:nvSpPr>
          <p:spPr>
            <a:xfrm>
              <a:off x="6099" y="7185"/>
              <a:ext cx="1706" cy="580"/>
            </a:xfrm>
            <a:prstGeom prst="rect">
              <a:avLst/>
            </a:prstGeom>
            <a:noFill/>
          </p:spPr>
          <p:txBody>
            <a:bodyPr wrap="square" rtlCol="0">
              <a:spAutoFit/>
            </a:bodyPr>
            <a:lstStyle/>
            <a:p>
              <a:r>
                <a:rPr lang="zh-CN" altLang="en-US" dirty="0"/>
                <a:t>图形包</a:t>
              </a:r>
            </a:p>
          </p:txBody>
        </p:sp>
        <p:sp>
          <p:nvSpPr>
            <p:cNvPr id="17" name="文本框 11"/>
            <p:cNvSpPr txBox="1"/>
            <p:nvPr/>
          </p:nvSpPr>
          <p:spPr>
            <a:xfrm>
              <a:off x="7434" y="7955"/>
              <a:ext cx="4399" cy="580"/>
            </a:xfrm>
            <a:prstGeom prst="rect">
              <a:avLst/>
            </a:prstGeom>
            <a:noFill/>
          </p:spPr>
          <p:txBody>
            <a:bodyPr wrap="square" rtlCol="0">
              <a:spAutoFit/>
            </a:bodyPr>
            <a:lstStyle/>
            <a:p>
              <a:r>
                <a:rPr lang="zh-CN" altLang="en-US" dirty="0"/>
                <a:t>程序语言和开发环境</a:t>
              </a:r>
            </a:p>
          </p:txBody>
        </p:sp>
        <p:sp>
          <p:nvSpPr>
            <p:cNvPr id="18" name="文本框 12"/>
            <p:cNvSpPr txBox="1"/>
            <p:nvPr/>
          </p:nvSpPr>
          <p:spPr>
            <a:xfrm>
              <a:off x="12174" y="7031"/>
              <a:ext cx="1706" cy="1452"/>
            </a:xfrm>
            <a:prstGeom prst="rect">
              <a:avLst/>
            </a:prstGeom>
            <a:noFill/>
          </p:spPr>
          <p:txBody>
            <a:bodyPr wrap="square" rtlCol="0">
              <a:spAutoFit/>
            </a:bodyPr>
            <a:lstStyle/>
            <a:p>
              <a:r>
                <a:rPr lang="zh-CN" altLang="en-US" dirty="0"/>
                <a:t>数据库管理系统</a:t>
              </a:r>
            </a:p>
          </p:txBody>
        </p:sp>
        <p:sp>
          <p:nvSpPr>
            <p:cNvPr id="19" name="文本框 13"/>
            <p:cNvSpPr txBox="1"/>
            <p:nvPr/>
          </p:nvSpPr>
          <p:spPr>
            <a:xfrm>
              <a:off x="12842" y="5329"/>
              <a:ext cx="1706" cy="1016"/>
            </a:xfrm>
            <a:prstGeom prst="rect">
              <a:avLst/>
            </a:prstGeom>
            <a:noFill/>
          </p:spPr>
          <p:txBody>
            <a:bodyPr wrap="square" rtlCol="0">
              <a:spAutoFit/>
            </a:bodyPr>
            <a:lstStyle/>
            <a:p>
              <a:r>
                <a:rPr lang="zh-CN" altLang="en-US" dirty="0"/>
                <a:t>数学</a:t>
              </a:r>
              <a:endParaRPr lang="en-US" altLang="zh-CN" dirty="0"/>
            </a:p>
            <a:p>
              <a:r>
                <a:rPr lang="zh-CN" altLang="en-US" dirty="0"/>
                <a:t>软件包</a:t>
              </a:r>
            </a:p>
          </p:txBody>
        </p:sp>
      </p:grpSp>
      <p:grpSp>
        <p:nvGrpSpPr>
          <p:cNvPr id="33" name="组合 32"/>
          <p:cNvGrpSpPr/>
          <p:nvPr/>
        </p:nvGrpSpPr>
        <p:grpSpPr>
          <a:xfrm>
            <a:off x="4287520" y="2862580"/>
            <a:ext cx="3775710" cy="1978660"/>
            <a:chOff x="6752" y="4508"/>
            <a:chExt cx="5946" cy="3116"/>
          </a:xfrm>
        </p:grpSpPr>
        <p:sp>
          <p:nvSpPr>
            <p:cNvPr id="8" name="椭圆 3"/>
            <p:cNvSpPr/>
            <p:nvPr/>
          </p:nvSpPr>
          <p:spPr>
            <a:xfrm>
              <a:off x="6752" y="4544"/>
              <a:ext cx="5946" cy="3080"/>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4"/>
            <p:cNvSpPr txBox="1"/>
            <p:nvPr/>
          </p:nvSpPr>
          <p:spPr>
            <a:xfrm>
              <a:off x="8445" y="4508"/>
              <a:ext cx="2754" cy="725"/>
            </a:xfrm>
            <a:prstGeom prst="rect">
              <a:avLst/>
            </a:prstGeom>
            <a:noFill/>
            <a:ln>
              <a:noFill/>
              <a:prstDash val="dash"/>
            </a:ln>
          </p:spPr>
          <p:txBody>
            <a:bodyPr wrap="square" rtlCol="0">
              <a:spAutoFit/>
            </a:bodyPr>
            <a:lstStyle/>
            <a:p>
              <a:r>
                <a:rPr lang="zh-CN" altLang="en-US" sz="2400" b="1" dirty="0"/>
                <a:t>操作系统</a:t>
              </a:r>
            </a:p>
          </p:txBody>
        </p:sp>
        <p:sp>
          <p:nvSpPr>
            <p:cNvPr id="11" name="文本框 5"/>
            <p:cNvSpPr txBox="1"/>
            <p:nvPr/>
          </p:nvSpPr>
          <p:spPr>
            <a:xfrm>
              <a:off x="7310" y="5546"/>
              <a:ext cx="1357" cy="580"/>
            </a:xfrm>
            <a:prstGeom prst="rect">
              <a:avLst/>
            </a:prstGeom>
            <a:noFill/>
          </p:spPr>
          <p:txBody>
            <a:bodyPr wrap="square" rtlCol="0">
              <a:spAutoFit/>
            </a:bodyPr>
            <a:lstStyle/>
            <a:p>
              <a:r>
                <a:rPr lang="en-US" altLang="zh-CN" dirty="0"/>
                <a:t>Linux</a:t>
              </a:r>
              <a:endParaRPr lang="zh-CN" altLang="en-US" dirty="0"/>
            </a:p>
          </p:txBody>
        </p:sp>
        <p:sp>
          <p:nvSpPr>
            <p:cNvPr id="12" name="文本框 6"/>
            <p:cNvSpPr txBox="1"/>
            <p:nvPr/>
          </p:nvSpPr>
          <p:spPr>
            <a:xfrm>
              <a:off x="8616" y="6660"/>
              <a:ext cx="2133" cy="580"/>
            </a:xfrm>
            <a:prstGeom prst="rect">
              <a:avLst/>
            </a:prstGeom>
            <a:noFill/>
          </p:spPr>
          <p:txBody>
            <a:bodyPr wrap="square" rtlCol="0">
              <a:spAutoFit/>
            </a:bodyPr>
            <a:lstStyle/>
            <a:p>
              <a:r>
                <a:rPr lang="en-US" altLang="zh-CN" dirty="0"/>
                <a:t>Windows</a:t>
              </a:r>
              <a:endParaRPr lang="zh-CN" altLang="en-US" dirty="0"/>
            </a:p>
          </p:txBody>
        </p:sp>
        <p:sp>
          <p:nvSpPr>
            <p:cNvPr id="13" name="文本框 7"/>
            <p:cNvSpPr txBox="1"/>
            <p:nvPr/>
          </p:nvSpPr>
          <p:spPr>
            <a:xfrm>
              <a:off x="10697" y="5585"/>
              <a:ext cx="1922" cy="580"/>
            </a:xfrm>
            <a:prstGeom prst="rect">
              <a:avLst/>
            </a:prstGeom>
            <a:noFill/>
          </p:spPr>
          <p:txBody>
            <a:bodyPr wrap="square" rtlCol="0">
              <a:spAutoFit/>
            </a:bodyPr>
            <a:lstStyle/>
            <a:p>
              <a:r>
                <a:rPr lang="en-US" altLang="zh-CN" dirty="0"/>
                <a:t>Android</a:t>
              </a:r>
              <a:endParaRPr lang="zh-CN" altLang="en-US" dirty="0"/>
            </a:p>
          </p:txBody>
        </p:sp>
      </p:grpSp>
      <p:sp>
        <p:nvSpPr>
          <p:cNvPr id="9" name="椭圆 1"/>
          <p:cNvSpPr/>
          <p:nvPr/>
        </p:nvSpPr>
        <p:spPr>
          <a:xfrm>
            <a:off x="5573395" y="3418205"/>
            <a:ext cx="1149350" cy="810895"/>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b="1">
                <a:solidFill>
                  <a:srgbClr val="D7E4BE"/>
                </a:solidFill>
              </a:rPr>
              <a:t>硬件系统</a:t>
            </a:r>
            <a:endParaRPr lang="zh-CN" altLang="en-US" b="1" dirty="0">
              <a:solidFill>
                <a:srgbClr val="D7E4BE"/>
              </a:solidFill>
            </a:endParaRPr>
          </a:p>
        </p:txBody>
      </p:sp>
      <p:sp>
        <p:nvSpPr>
          <p:cNvPr id="3" name="文本框 2"/>
          <p:cNvSpPr txBox="1"/>
          <p:nvPr/>
        </p:nvSpPr>
        <p:spPr>
          <a:xfrm>
            <a:off x="2269490" y="44624"/>
            <a:ext cx="7550785" cy="645160"/>
          </a:xfrm>
          <a:prstGeom prst="rect">
            <a:avLst/>
          </a:prstGeom>
          <a:noFill/>
        </p:spPr>
        <p:txBody>
          <a:bodyPr wrap="square" rtlCol="0">
            <a:spAutoFit/>
          </a:bodyPr>
          <a:lstStyle/>
          <a:p>
            <a:pPr algn="ctr"/>
            <a:r>
              <a:rPr lang="en-US" altLang="zh-CN" sz="3600" b="1">
                <a:solidFill>
                  <a:srgbClr val="FFFFFF"/>
                </a:solidFill>
                <a:latin typeface="+mj-lt"/>
                <a:ea typeface="+mj-ea"/>
                <a:cs typeface="+mj-cs"/>
              </a:rPr>
              <a:t>1.2.8 </a:t>
            </a:r>
            <a:r>
              <a:rPr lang="zh-CN" altLang="en-US" sz="3600" b="1">
                <a:solidFill>
                  <a:srgbClr val="FFFFFF"/>
                </a:solidFill>
                <a:latin typeface="+mj-lt"/>
                <a:ea typeface="+mj-ea"/>
                <a:cs typeface="+mj-cs"/>
              </a:rPr>
              <a:t>各</a:t>
            </a:r>
            <a:r>
              <a:rPr lang="zh-CN" altLang="en-US" sz="3600" b="1" dirty="0">
                <a:solidFill>
                  <a:srgbClr val="FFFFFF"/>
                </a:solidFill>
                <a:latin typeface="+mj-lt"/>
                <a:ea typeface="+mj-ea"/>
                <a:cs typeface="+mj-cs"/>
              </a:rPr>
              <a:t>类软件之间的关系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strips(downLeft)">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strips(downLeft)">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strips(downLeft)">
                                      <p:cBhvr>
                                        <p:cTn id="2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9947" y="3212975"/>
            <a:ext cx="5475432" cy="2963669"/>
          </a:xfrm>
          <a:prstGeom prst="rect">
            <a:avLst/>
          </a:prstGeom>
        </p:spPr>
      </p:pic>
      <p:sp>
        <p:nvSpPr>
          <p:cNvPr id="3" name="内容占位符 2"/>
          <p:cNvSpPr>
            <a:spLocks noGrp="1"/>
          </p:cNvSpPr>
          <p:nvPr>
            <p:ph idx="1"/>
          </p:nvPr>
        </p:nvSpPr>
        <p:spPr>
          <a:xfrm>
            <a:off x="680720" y="1053465"/>
            <a:ext cx="10328910" cy="5123180"/>
          </a:xfrm>
        </p:spPr>
        <p:txBody>
          <a:bodyPr/>
          <a:lstStyle/>
          <a:p>
            <a:r>
              <a:rPr lang="zh-CN" altLang="en-US" sz="3200" b="1" dirty="0">
                <a:solidFill>
                  <a:schemeClr val="tx1">
                    <a:lumMod val="60000"/>
                    <a:lumOff val="40000"/>
                  </a:schemeClr>
                </a:solidFill>
                <a:sym typeface="+mn-ea"/>
              </a:rPr>
              <a:t>图灵机：</a:t>
            </a:r>
            <a:endParaRPr lang="zh-CN" altLang="en-US" sz="3200" b="1" dirty="0">
              <a:solidFill>
                <a:srgbClr val="00B0F0"/>
              </a:solidFill>
            </a:endParaRPr>
          </a:p>
          <a:p>
            <a:pPr lvl="1"/>
            <a:r>
              <a:rPr lang="zh-CN" altLang="en-US" sz="2800" dirty="0">
                <a:sym typeface="+mn-ea"/>
              </a:rPr>
              <a:t>又称图灵计算、图灵计算机,是由数学家艾伦·麦席森·图灵(</a:t>
            </a:r>
            <a:r>
              <a:rPr lang="zh-CN" altLang="en-US" sz="2800">
                <a:sym typeface="+mn-ea"/>
              </a:rPr>
              <a:t>1912—1954) 提</a:t>
            </a:r>
            <a:r>
              <a:rPr lang="zh-CN" altLang="en-US" sz="2800" dirty="0">
                <a:sym typeface="+mn-ea"/>
              </a:rPr>
              <a:t>出的一种</a:t>
            </a:r>
            <a:r>
              <a:rPr lang="zh-CN" altLang="en-US" sz="2800" b="1" dirty="0">
                <a:solidFill>
                  <a:srgbClr val="FF0000"/>
                </a:solidFill>
                <a:sym typeface="+mn-ea"/>
              </a:rPr>
              <a:t>抽象计算模型</a:t>
            </a:r>
            <a:r>
              <a:rPr lang="zh-CN" altLang="en-US" sz="2800" dirty="0">
                <a:sym typeface="+mn-ea"/>
              </a:rPr>
              <a:t>,即将人们使用纸笔进行数学运算的过程进行抽象,由一个虚拟的机器替代人们进行数学运算。</a:t>
            </a:r>
          </a:p>
        </p:txBody>
      </p:sp>
      <p:graphicFrame>
        <p:nvGraphicFramePr>
          <p:cNvPr id="2" name="图示 1"/>
          <p:cNvGraphicFramePr/>
          <p:nvPr>
            <p:extLst>
              <p:ext uri="{D42A27DB-BD31-4B8C-83A1-F6EECF244321}">
                <p14:modId xmlns:p14="http://schemas.microsoft.com/office/powerpoint/2010/main" val="2559239196"/>
              </p:ext>
            </p:extLst>
          </p:nvPr>
        </p:nvGraphicFramePr>
        <p:xfrm>
          <a:off x="1055440" y="3573016"/>
          <a:ext cx="4881245" cy="28187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文本框 10"/>
          <p:cNvSpPr txBox="1"/>
          <p:nvPr/>
        </p:nvSpPr>
        <p:spPr>
          <a:xfrm>
            <a:off x="2269490" y="44624"/>
            <a:ext cx="7550785" cy="645160"/>
          </a:xfrm>
          <a:prstGeom prst="rect">
            <a:avLst/>
          </a:prstGeom>
          <a:noFill/>
        </p:spPr>
        <p:txBody>
          <a:bodyPr wrap="square" rtlCol="0">
            <a:spAutoFit/>
          </a:bodyPr>
          <a:lstStyle/>
          <a:p>
            <a:pPr algn="ctr"/>
            <a:r>
              <a:rPr lang="en-US" altLang="zh-CN" sz="3600" b="1">
                <a:solidFill>
                  <a:srgbClr val="FFFFFF"/>
                </a:solidFill>
                <a:latin typeface="+mj-lt"/>
                <a:ea typeface="+mj-ea"/>
                <a:cs typeface="+mj-cs"/>
              </a:rPr>
              <a:t>1.3 </a:t>
            </a:r>
            <a:r>
              <a:rPr lang="zh-CN" altLang="en-US" sz="3600" b="1">
                <a:solidFill>
                  <a:srgbClr val="FFFFFF"/>
                </a:solidFill>
                <a:latin typeface="+mj-lt"/>
                <a:ea typeface="+mj-ea"/>
                <a:cs typeface="+mj-cs"/>
              </a:rPr>
              <a:t>计</a:t>
            </a:r>
            <a:r>
              <a:rPr lang="zh-CN" altLang="en-US" sz="3600" b="1" dirty="0">
                <a:solidFill>
                  <a:srgbClr val="FFFFFF"/>
                </a:solidFill>
                <a:latin typeface="+mj-lt"/>
                <a:ea typeface="+mj-ea"/>
                <a:cs typeface="+mj-cs"/>
              </a:rPr>
              <a:t>算机的工作原理</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713532" y="116632"/>
            <a:ext cx="10868869" cy="563563"/>
          </a:xfrm>
        </p:spPr>
        <p:txBody>
          <a:bodyPr/>
          <a:lstStyle/>
          <a:p>
            <a:r>
              <a:rPr lang="en-US" altLang="zh-CN" dirty="0"/>
              <a:t>Contents</a:t>
            </a:r>
          </a:p>
        </p:txBody>
      </p:sp>
      <p:grpSp>
        <p:nvGrpSpPr>
          <p:cNvPr id="89120" name="Group 32"/>
          <p:cNvGrpSpPr/>
          <p:nvPr/>
        </p:nvGrpSpPr>
        <p:grpSpPr bwMode="auto">
          <a:xfrm>
            <a:off x="2567608" y="1656288"/>
            <a:ext cx="5410200" cy="665163"/>
            <a:chOff x="1152" y="1275"/>
            <a:chExt cx="3408" cy="419"/>
          </a:xfrm>
        </p:grpSpPr>
        <p:grpSp>
          <p:nvGrpSpPr>
            <p:cNvPr id="89091" name="Group 3"/>
            <p:cNvGrpSpPr/>
            <p:nvPr/>
          </p:nvGrpSpPr>
          <p:grpSpPr bwMode="auto">
            <a:xfrm>
              <a:off x="1152" y="1275"/>
              <a:ext cx="480" cy="419"/>
              <a:chOff x="1110" y="2656"/>
              <a:chExt cx="1549" cy="1351"/>
            </a:xfrm>
          </p:grpSpPr>
          <p:sp>
            <p:nvSpPr>
              <p:cNvPr id="89092"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b="1"/>
              </a:p>
            </p:txBody>
          </p:sp>
          <p:sp>
            <p:nvSpPr>
              <p:cNvPr id="89093"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b="1"/>
              </a:p>
            </p:txBody>
          </p:sp>
          <p:sp>
            <p:nvSpPr>
              <p:cNvPr id="89094"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b="1"/>
              </a:p>
            </p:txBody>
          </p:sp>
        </p:grpSp>
        <p:sp>
          <p:nvSpPr>
            <p:cNvPr id="89099" name="Line 11"/>
            <p:cNvSpPr>
              <a:spLocks noChangeShapeType="1"/>
            </p:cNvSpPr>
            <p:nvPr/>
          </p:nvSpPr>
          <p:spPr bwMode="auto">
            <a:xfrm>
              <a:off x="1536" y="1659"/>
              <a:ext cx="3024" cy="0"/>
            </a:xfrm>
            <a:prstGeom prst="line">
              <a:avLst/>
            </a:prstGeom>
            <a:noFill/>
            <a:ln w="25400">
              <a:solidFill>
                <a:schemeClr val="tx2"/>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b="1"/>
            </a:p>
          </p:txBody>
        </p:sp>
        <p:sp>
          <p:nvSpPr>
            <p:cNvPr id="89100" name="Text Box 12"/>
            <p:cNvSpPr txBox="1">
              <a:spLocks noChangeArrowheads="1"/>
            </p:cNvSpPr>
            <p:nvPr/>
          </p:nvSpPr>
          <p:spPr bwMode="auto">
            <a:xfrm>
              <a:off x="1944" y="1323"/>
              <a:ext cx="2141"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800" b="1">
                  <a:solidFill>
                    <a:schemeClr val="tx2"/>
                  </a:solidFill>
                  <a:ea typeface="宋体" panose="02010600030101010101" pitchFamily="2" charset="-122"/>
                </a:rPr>
                <a:t>1.1 </a:t>
              </a:r>
              <a:r>
                <a:rPr lang="zh-CN" altLang="en-US" sz="2800" b="1">
                  <a:solidFill>
                    <a:schemeClr val="tx2"/>
                  </a:solidFill>
                  <a:ea typeface="宋体" panose="02010600030101010101" pitchFamily="2" charset="-122"/>
                </a:rPr>
                <a:t>初</a:t>
              </a:r>
              <a:r>
                <a:rPr lang="zh-CN" altLang="en-US" sz="2800" b="1" dirty="0">
                  <a:solidFill>
                    <a:schemeClr val="tx2"/>
                  </a:solidFill>
                  <a:ea typeface="宋体" panose="02010600030101010101" pitchFamily="2" charset="-122"/>
                </a:rPr>
                <a:t>识计算机</a:t>
              </a:r>
            </a:p>
          </p:txBody>
        </p:sp>
        <p:sp>
          <p:nvSpPr>
            <p:cNvPr id="89101" name="Text Box 13"/>
            <p:cNvSpPr txBox="1">
              <a:spLocks noChangeArrowheads="1"/>
            </p:cNvSpPr>
            <p:nvPr/>
          </p:nvSpPr>
          <p:spPr bwMode="gray">
            <a:xfrm>
              <a:off x="1267" y="1315"/>
              <a:ext cx="243"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800" b="1" dirty="0">
                  <a:solidFill>
                    <a:srgbClr val="FFFFFF"/>
                  </a:solidFill>
                  <a:ea typeface="宋体" panose="02010600030101010101" pitchFamily="2" charset="-122"/>
                </a:rPr>
                <a:t>1</a:t>
              </a:r>
            </a:p>
          </p:txBody>
        </p:sp>
      </p:grpSp>
      <p:grpSp>
        <p:nvGrpSpPr>
          <p:cNvPr id="89121" name="Group 33"/>
          <p:cNvGrpSpPr/>
          <p:nvPr/>
        </p:nvGrpSpPr>
        <p:grpSpPr bwMode="auto">
          <a:xfrm>
            <a:off x="2558698" y="2516753"/>
            <a:ext cx="5410200" cy="1363663"/>
            <a:chOff x="1152" y="1851"/>
            <a:chExt cx="3408" cy="859"/>
          </a:xfrm>
        </p:grpSpPr>
        <p:grpSp>
          <p:nvGrpSpPr>
            <p:cNvPr id="89095" name="Group 7"/>
            <p:cNvGrpSpPr/>
            <p:nvPr/>
          </p:nvGrpSpPr>
          <p:grpSpPr bwMode="auto">
            <a:xfrm>
              <a:off x="1152" y="1851"/>
              <a:ext cx="480" cy="419"/>
              <a:chOff x="3174" y="2656"/>
              <a:chExt cx="1549" cy="1351"/>
            </a:xfrm>
          </p:grpSpPr>
          <p:sp>
            <p:nvSpPr>
              <p:cNvPr id="89096"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b="1"/>
              </a:p>
            </p:txBody>
          </p:sp>
          <p:sp>
            <p:nvSpPr>
              <p:cNvPr id="89097"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b="1"/>
              </a:p>
            </p:txBody>
          </p:sp>
          <p:sp>
            <p:nvSpPr>
              <p:cNvPr id="89098" name="AutoShape 10"/>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b="1"/>
              </a:p>
            </p:txBody>
          </p:sp>
        </p:grpSp>
        <p:sp>
          <p:nvSpPr>
            <p:cNvPr id="89102" name="Line 14"/>
            <p:cNvSpPr>
              <a:spLocks noChangeShapeType="1"/>
            </p:cNvSpPr>
            <p:nvPr/>
          </p:nvSpPr>
          <p:spPr bwMode="auto">
            <a:xfrm>
              <a:off x="1536" y="2235"/>
              <a:ext cx="3024" cy="0"/>
            </a:xfrm>
            <a:prstGeom prst="line">
              <a:avLst/>
            </a:prstGeom>
            <a:noFill/>
            <a:ln w="25400">
              <a:solidFill>
                <a:schemeClr val="tx2"/>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b="1"/>
            </a:p>
          </p:txBody>
        </p:sp>
        <p:sp>
          <p:nvSpPr>
            <p:cNvPr id="89103" name="Text Box 15"/>
            <p:cNvSpPr txBox="1">
              <a:spLocks noChangeArrowheads="1"/>
            </p:cNvSpPr>
            <p:nvPr/>
          </p:nvSpPr>
          <p:spPr bwMode="auto">
            <a:xfrm>
              <a:off x="1950" y="1899"/>
              <a:ext cx="2519" cy="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ts val="1320"/>
                </a:spcBef>
                <a:spcAft>
                  <a:spcPts val="1320"/>
                </a:spcAft>
              </a:pPr>
              <a:r>
                <a:rPr lang="en-US" altLang="zh-CN" sz="2800" b="1">
                  <a:solidFill>
                    <a:schemeClr val="tx2"/>
                  </a:solidFill>
                  <a:ea typeface="宋体" panose="02010600030101010101" pitchFamily="2" charset="-122"/>
                </a:rPr>
                <a:t>1.2 </a:t>
              </a:r>
              <a:r>
                <a:rPr lang="zh-CN" altLang="en-US" sz="2800" b="1">
                  <a:solidFill>
                    <a:schemeClr val="tx2"/>
                  </a:solidFill>
                  <a:ea typeface="宋体" panose="02010600030101010101" pitchFamily="2" charset="-122"/>
                </a:rPr>
                <a:t>计</a:t>
              </a:r>
              <a:r>
                <a:rPr lang="zh-CN" altLang="en-US" sz="2800" b="1" dirty="0">
                  <a:solidFill>
                    <a:schemeClr val="tx2"/>
                  </a:solidFill>
                  <a:ea typeface="宋体" panose="02010600030101010101" pitchFamily="2" charset="-122"/>
                </a:rPr>
                <a:t>算机系统的构成</a:t>
              </a:r>
            </a:p>
            <a:p>
              <a:pPr>
                <a:spcBef>
                  <a:spcPts val="1320"/>
                </a:spcBef>
                <a:spcAft>
                  <a:spcPts val="1320"/>
                </a:spcAft>
              </a:pPr>
              <a:endParaRPr lang="zh-CN" altLang="zh-CN" sz="2800" b="1" dirty="0">
                <a:solidFill>
                  <a:schemeClr val="tx2"/>
                </a:solidFill>
                <a:ea typeface="宋体" panose="02010600030101010101" pitchFamily="2" charset="-122"/>
              </a:endParaRPr>
            </a:p>
          </p:txBody>
        </p:sp>
        <p:sp>
          <p:nvSpPr>
            <p:cNvPr id="89104" name="Text Box 16"/>
            <p:cNvSpPr txBox="1">
              <a:spLocks noChangeArrowheads="1"/>
            </p:cNvSpPr>
            <p:nvPr/>
          </p:nvSpPr>
          <p:spPr bwMode="gray">
            <a:xfrm>
              <a:off x="1267" y="1863"/>
              <a:ext cx="243"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800" b="1" dirty="0">
                  <a:solidFill>
                    <a:srgbClr val="FFFFFF"/>
                  </a:solidFill>
                  <a:ea typeface="宋体" panose="02010600030101010101" pitchFamily="2" charset="-122"/>
                </a:rPr>
                <a:t>2</a:t>
              </a:r>
            </a:p>
          </p:txBody>
        </p:sp>
      </p:grpSp>
      <p:grpSp>
        <p:nvGrpSpPr>
          <p:cNvPr id="89122" name="Group 34"/>
          <p:cNvGrpSpPr/>
          <p:nvPr/>
        </p:nvGrpSpPr>
        <p:grpSpPr bwMode="auto">
          <a:xfrm>
            <a:off x="2571488" y="3404888"/>
            <a:ext cx="5776913" cy="665163"/>
            <a:chOff x="1152" y="2413"/>
            <a:chExt cx="3639" cy="419"/>
          </a:xfrm>
        </p:grpSpPr>
        <p:grpSp>
          <p:nvGrpSpPr>
            <p:cNvPr id="89105" name="Group 17"/>
            <p:cNvGrpSpPr/>
            <p:nvPr/>
          </p:nvGrpSpPr>
          <p:grpSpPr bwMode="auto">
            <a:xfrm>
              <a:off x="1152" y="2413"/>
              <a:ext cx="480" cy="419"/>
              <a:chOff x="1110" y="2656"/>
              <a:chExt cx="1549" cy="1351"/>
            </a:xfrm>
          </p:grpSpPr>
          <p:sp>
            <p:nvSpPr>
              <p:cNvPr id="89106"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b="1"/>
              </a:p>
            </p:txBody>
          </p:sp>
          <p:sp>
            <p:nvSpPr>
              <p:cNvPr id="89107"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b="1"/>
              </a:p>
            </p:txBody>
          </p:sp>
          <p:sp>
            <p:nvSpPr>
              <p:cNvPr id="89108"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b="1"/>
              </a:p>
            </p:txBody>
          </p:sp>
        </p:grpSp>
        <p:sp>
          <p:nvSpPr>
            <p:cNvPr id="89113" name="Line 25"/>
            <p:cNvSpPr>
              <a:spLocks noChangeShapeType="1"/>
            </p:cNvSpPr>
            <p:nvPr/>
          </p:nvSpPr>
          <p:spPr bwMode="auto">
            <a:xfrm>
              <a:off x="1536" y="2797"/>
              <a:ext cx="3024" cy="0"/>
            </a:xfrm>
            <a:prstGeom prst="line">
              <a:avLst/>
            </a:prstGeom>
            <a:noFill/>
            <a:ln w="25400">
              <a:solidFill>
                <a:schemeClr val="tx2"/>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b="1"/>
            </a:p>
          </p:txBody>
        </p:sp>
        <p:sp>
          <p:nvSpPr>
            <p:cNvPr id="89114" name="Text Box 26"/>
            <p:cNvSpPr txBox="1">
              <a:spLocks noChangeArrowheads="1"/>
            </p:cNvSpPr>
            <p:nvPr/>
          </p:nvSpPr>
          <p:spPr bwMode="auto">
            <a:xfrm>
              <a:off x="1942" y="2443"/>
              <a:ext cx="2849"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ts val="1320"/>
                </a:spcBef>
                <a:spcAft>
                  <a:spcPts val="1320"/>
                </a:spcAft>
              </a:pPr>
              <a:r>
                <a:rPr lang="en-US" altLang="zh-CN" sz="2800" b="1">
                  <a:solidFill>
                    <a:schemeClr val="tx2"/>
                  </a:solidFill>
                  <a:ea typeface="宋体" panose="02010600030101010101" pitchFamily="2" charset="-122"/>
                </a:rPr>
                <a:t>1.3 </a:t>
              </a:r>
              <a:r>
                <a:rPr lang="zh-CN" altLang="en-US" sz="2800" b="1">
                  <a:solidFill>
                    <a:schemeClr val="tx2"/>
                  </a:solidFill>
                  <a:ea typeface="宋体" panose="02010600030101010101" pitchFamily="2" charset="-122"/>
                </a:rPr>
                <a:t>计</a:t>
              </a:r>
              <a:r>
                <a:rPr lang="zh-CN" altLang="en-US" sz="2800" b="1" dirty="0">
                  <a:solidFill>
                    <a:schemeClr val="tx2"/>
                  </a:solidFill>
                  <a:ea typeface="宋体" panose="02010600030101010101" pitchFamily="2" charset="-122"/>
                </a:rPr>
                <a:t>算机的工作原理</a:t>
              </a:r>
            </a:p>
          </p:txBody>
        </p:sp>
        <p:sp>
          <p:nvSpPr>
            <p:cNvPr id="89115" name="Text Box 27"/>
            <p:cNvSpPr txBox="1">
              <a:spLocks noChangeArrowheads="1"/>
            </p:cNvSpPr>
            <p:nvPr/>
          </p:nvSpPr>
          <p:spPr bwMode="gray">
            <a:xfrm>
              <a:off x="1267" y="2420"/>
              <a:ext cx="243"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800" b="1" dirty="0">
                  <a:solidFill>
                    <a:srgbClr val="FFFFFF"/>
                  </a:solidFill>
                  <a:ea typeface="宋体" panose="02010600030101010101" pitchFamily="2" charset="-122"/>
                </a:rPr>
                <a:t>3</a:t>
              </a:r>
            </a:p>
          </p:txBody>
        </p:sp>
      </p:grpSp>
      <p:sp>
        <p:nvSpPr>
          <p:cNvPr id="89119" name="Text Box 31"/>
          <p:cNvSpPr txBox="1">
            <a:spLocks noChangeArrowheads="1"/>
          </p:cNvSpPr>
          <p:nvPr/>
        </p:nvSpPr>
        <p:spPr bwMode="auto">
          <a:xfrm>
            <a:off x="3688590" y="71401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grpSp>
        <p:nvGrpSpPr>
          <p:cNvPr id="29" name="Group 33"/>
          <p:cNvGrpSpPr/>
          <p:nvPr/>
        </p:nvGrpSpPr>
        <p:grpSpPr bwMode="auto">
          <a:xfrm>
            <a:off x="2611486" y="4289961"/>
            <a:ext cx="5410200" cy="665163"/>
            <a:chOff x="1152" y="1851"/>
            <a:chExt cx="3408" cy="419"/>
          </a:xfrm>
        </p:grpSpPr>
        <p:grpSp>
          <p:nvGrpSpPr>
            <p:cNvPr id="30" name="Group 7"/>
            <p:cNvGrpSpPr/>
            <p:nvPr/>
          </p:nvGrpSpPr>
          <p:grpSpPr bwMode="auto">
            <a:xfrm>
              <a:off x="1152" y="1851"/>
              <a:ext cx="480" cy="419"/>
              <a:chOff x="3174" y="2656"/>
              <a:chExt cx="1549" cy="1351"/>
            </a:xfrm>
          </p:grpSpPr>
          <p:sp>
            <p:nvSpPr>
              <p:cNvPr id="34"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b="1"/>
              </a:p>
            </p:txBody>
          </p:sp>
          <p:sp>
            <p:nvSpPr>
              <p:cNvPr id="35"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b="1"/>
              </a:p>
            </p:txBody>
          </p:sp>
          <p:sp>
            <p:nvSpPr>
              <p:cNvPr id="36" name="AutoShape 10"/>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b="1"/>
              </a:p>
            </p:txBody>
          </p:sp>
        </p:grpSp>
        <p:sp>
          <p:nvSpPr>
            <p:cNvPr id="31" name="Line 14"/>
            <p:cNvSpPr>
              <a:spLocks noChangeShapeType="1"/>
            </p:cNvSpPr>
            <p:nvPr/>
          </p:nvSpPr>
          <p:spPr bwMode="auto">
            <a:xfrm>
              <a:off x="1536" y="2235"/>
              <a:ext cx="3024" cy="0"/>
            </a:xfrm>
            <a:prstGeom prst="line">
              <a:avLst/>
            </a:prstGeom>
            <a:noFill/>
            <a:ln w="25400">
              <a:solidFill>
                <a:schemeClr val="tx2"/>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b="1"/>
            </a:p>
          </p:txBody>
        </p:sp>
        <p:sp>
          <p:nvSpPr>
            <p:cNvPr id="32" name="Text Box 15"/>
            <p:cNvSpPr txBox="1">
              <a:spLocks noChangeArrowheads="1"/>
            </p:cNvSpPr>
            <p:nvPr/>
          </p:nvSpPr>
          <p:spPr bwMode="auto">
            <a:xfrm>
              <a:off x="1917" y="1899"/>
              <a:ext cx="261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ts val="1320"/>
                </a:spcBef>
                <a:spcAft>
                  <a:spcPts val="1320"/>
                </a:spcAft>
              </a:pPr>
              <a:r>
                <a:rPr lang="en-US" altLang="zh-CN" sz="2800" b="1">
                  <a:solidFill>
                    <a:schemeClr val="tx2"/>
                  </a:solidFill>
                  <a:ea typeface="宋体" panose="02010600030101010101" pitchFamily="2" charset="-122"/>
                </a:rPr>
                <a:t>1.4 </a:t>
              </a:r>
              <a:r>
                <a:rPr lang="zh-CN" altLang="en-US" sz="2800" b="1">
                  <a:solidFill>
                    <a:schemeClr val="tx2"/>
                  </a:solidFill>
                  <a:ea typeface="宋体" panose="02010600030101010101" pitchFamily="2" charset="-122"/>
                </a:rPr>
                <a:t>计</a:t>
              </a:r>
              <a:r>
                <a:rPr lang="zh-CN" altLang="en-US" sz="2800" b="1" dirty="0">
                  <a:solidFill>
                    <a:schemeClr val="tx2"/>
                  </a:solidFill>
                  <a:ea typeface="宋体" panose="02010600030101010101" pitchFamily="2" charset="-122"/>
                </a:rPr>
                <a:t>算机网络与安全</a:t>
              </a:r>
            </a:p>
          </p:txBody>
        </p:sp>
        <p:sp>
          <p:nvSpPr>
            <p:cNvPr id="33" name="Text Box 16"/>
            <p:cNvSpPr txBox="1">
              <a:spLocks noChangeArrowheads="1"/>
            </p:cNvSpPr>
            <p:nvPr/>
          </p:nvSpPr>
          <p:spPr bwMode="gray">
            <a:xfrm>
              <a:off x="1267" y="1877"/>
              <a:ext cx="243"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800" b="1" dirty="0">
                  <a:solidFill>
                    <a:srgbClr val="FFFFFF"/>
                  </a:solidFill>
                  <a:ea typeface="宋体" panose="02010600030101010101" pitchFamily="2" charset="-122"/>
                </a:rPr>
                <a:t>4</a:t>
              </a:r>
            </a:p>
          </p:txBody>
        </p:sp>
      </p:grpSp>
      <p:grpSp>
        <p:nvGrpSpPr>
          <p:cNvPr id="45" name="Group 33"/>
          <p:cNvGrpSpPr/>
          <p:nvPr/>
        </p:nvGrpSpPr>
        <p:grpSpPr bwMode="auto">
          <a:xfrm>
            <a:off x="2577883" y="5157572"/>
            <a:ext cx="6834188" cy="665163"/>
            <a:chOff x="1152" y="1851"/>
            <a:chExt cx="4305" cy="419"/>
          </a:xfrm>
        </p:grpSpPr>
        <p:grpSp>
          <p:nvGrpSpPr>
            <p:cNvPr id="46" name="Group 7"/>
            <p:cNvGrpSpPr/>
            <p:nvPr/>
          </p:nvGrpSpPr>
          <p:grpSpPr bwMode="auto">
            <a:xfrm>
              <a:off x="1152" y="1851"/>
              <a:ext cx="480" cy="419"/>
              <a:chOff x="3174" y="2656"/>
              <a:chExt cx="1549" cy="1351"/>
            </a:xfrm>
          </p:grpSpPr>
          <p:sp>
            <p:nvSpPr>
              <p:cNvPr id="50"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b="1"/>
              </a:p>
            </p:txBody>
          </p:sp>
          <p:sp>
            <p:nvSpPr>
              <p:cNvPr id="51"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b="1"/>
              </a:p>
            </p:txBody>
          </p:sp>
          <p:sp>
            <p:nvSpPr>
              <p:cNvPr id="52" name="AutoShape 10"/>
              <p:cNvSpPr>
                <a:spLocks noChangeArrowheads="1"/>
              </p:cNvSpPr>
              <p:nvPr/>
            </p:nvSpPr>
            <p:spPr bwMode="gray">
              <a:xfrm>
                <a:off x="3264" y="2711"/>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b="1"/>
              </a:p>
            </p:txBody>
          </p:sp>
        </p:grpSp>
        <p:sp>
          <p:nvSpPr>
            <p:cNvPr id="47" name="Line 14"/>
            <p:cNvSpPr>
              <a:spLocks noChangeShapeType="1"/>
            </p:cNvSpPr>
            <p:nvPr/>
          </p:nvSpPr>
          <p:spPr bwMode="auto">
            <a:xfrm>
              <a:off x="1536" y="2235"/>
              <a:ext cx="3024" cy="0"/>
            </a:xfrm>
            <a:prstGeom prst="line">
              <a:avLst/>
            </a:prstGeom>
            <a:noFill/>
            <a:ln w="25400">
              <a:solidFill>
                <a:schemeClr val="tx2"/>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b="1"/>
            </a:p>
          </p:txBody>
        </p:sp>
        <p:sp>
          <p:nvSpPr>
            <p:cNvPr id="48" name="Text Box 15"/>
            <p:cNvSpPr txBox="1">
              <a:spLocks noChangeArrowheads="1"/>
            </p:cNvSpPr>
            <p:nvPr/>
          </p:nvSpPr>
          <p:spPr bwMode="auto">
            <a:xfrm>
              <a:off x="1939" y="1868"/>
              <a:ext cx="351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ts val="1320"/>
                </a:spcBef>
                <a:spcAft>
                  <a:spcPts val="1320"/>
                </a:spcAft>
              </a:pPr>
              <a:r>
                <a:rPr lang="en-US" altLang="zh-CN" sz="2800" b="1">
                  <a:solidFill>
                    <a:schemeClr val="tx2"/>
                  </a:solidFill>
                  <a:ea typeface="宋体" panose="02010600030101010101" pitchFamily="2" charset="-122"/>
                </a:rPr>
                <a:t>1.5 </a:t>
              </a:r>
              <a:r>
                <a:rPr lang="zh-CN" altLang="en-US" sz="2800" b="1">
                  <a:solidFill>
                    <a:schemeClr val="tx2"/>
                  </a:solidFill>
                  <a:ea typeface="宋体" panose="02010600030101010101" pitchFamily="2" charset="-122"/>
                </a:rPr>
                <a:t>计</a:t>
              </a:r>
              <a:r>
                <a:rPr lang="zh-CN" altLang="en-US" sz="2800" b="1" dirty="0">
                  <a:solidFill>
                    <a:schemeClr val="tx2"/>
                  </a:solidFill>
                  <a:ea typeface="宋体" panose="02010600030101010101" pitchFamily="2" charset="-122"/>
                </a:rPr>
                <a:t>算机科学基础导学	</a:t>
              </a:r>
              <a:endParaRPr lang="zh-CN" altLang="zh-CN" sz="2800" dirty="0">
                <a:solidFill>
                  <a:schemeClr val="tx2"/>
                </a:solidFill>
                <a:ea typeface="宋体" panose="02010600030101010101" pitchFamily="2" charset="-122"/>
              </a:endParaRPr>
            </a:p>
          </p:txBody>
        </p:sp>
        <p:sp>
          <p:nvSpPr>
            <p:cNvPr id="49" name="Text Box 16"/>
            <p:cNvSpPr txBox="1">
              <a:spLocks noChangeArrowheads="1"/>
            </p:cNvSpPr>
            <p:nvPr/>
          </p:nvSpPr>
          <p:spPr bwMode="gray">
            <a:xfrm>
              <a:off x="1267" y="1868"/>
              <a:ext cx="243" cy="330"/>
            </a:xfrm>
            <a:prstGeom prst="rect">
              <a:avLst/>
            </a:prstGeom>
            <a:gradFill rotWithShape="1">
              <a:gsLst>
                <a:gs pos="0">
                  <a:schemeClr val="hlink">
                    <a:gamma/>
                    <a:shade val="46275"/>
                    <a:invGamma/>
                  </a:schemeClr>
                </a:gs>
                <a:gs pos="100000">
                  <a:schemeClr val="hlink"/>
                </a:gs>
              </a:gsLst>
              <a:lin ang="27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defRPr sz="2800" b="1"/>
              </a:lvl1pPr>
            </a:lstStyle>
            <a:p>
              <a:r>
                <a:rPr lang="en-US" altLang="zh-CN" dirty="0">
                  <a:solidFill>
                    <a:srgbClr val="FFFFFF"/>
                  </a:solidFill>
                </a:rPr>
                <a:t>5</a:t>
              </a:r>
            </a:p>
          </p:txBody>
        </p:sp>
      </p:grpSp>
    </p:spTree>
  </p:cSld>
  <p:clrMapOvr>
    <a:masterClrMapping/>
  </p:clrMapOvr>
  <mc:AlternateContent xmlns:mc="http://schemas.openxmlformats.org/markup-compatibility/2006" xmlns:p14="http://schemas.microsoft.com/office/powerpoint/2010/main">
    <mc:Choice Requires="p14">
      <p:transition spd="slow" p14:dur="2000" advTm="9541"/>
    </mc:Choice>
    <mc:Fallback xmlns="">
      <p:transition spd="slow" advTm="9541"/>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4294967295"/>
          </p:nvPr>
        </p:nvSpPr>
        <p:spPr>
          <a:xfrm>
            <a:off x="681355" y="1039495"/>
            <a:ext cx="10367645" cy="5818505"/>
          </a:xfrm>
        </p:spPr>
        <p:txBody>
          <a:bodyPr>
            <a:normAutofit/>
          </a:bodyPr>
          <a:lstStyle/>
          <a:p>
            <a:r>
              <a:rPr lang="zh-CN" altLang="en-US" sz="3200" b="1" dirty="0">
                <a:solidFill>
                  <a:schemeClr val="tx1">
                    <a:lumMod val="60000"/>
                    <a:lumOff val="40000"/>
                  </a:schemeClr>
                </a:solidFill>
                <a:sym typeface="+mn-ea"/>
              </a:rPr>
              <a:t>现代（电子）计算机</a:t>
            </a:r>
            <a:r>
              <a:rPr lang="zh-CN" altLang="en-US" sz="3200" dirty="0">
                <a:sym typeface="+mn-ea"/>
              </a:rPr>
              <a:t>的模型源于图灵机,每个会决策、会思考的人都可以被抽象地看成一台图灵机。该模型主要有4要素:</a:t>
            </a:r>
            <a:r>
              <a:rPr lang="zh-CN" altLang="en-US" sz="3200" b="1" dirty="0">
                <a:solidFill>
                  <a:srgbClr val="FF0000"/>
                </a:solidFill>
                <a:sym typeface="+mn-ea"/>
              </a:rPr>
              <a:t>输入集合、输出集合、内部状态和固定的程序</a:t>
            </a:r>
            <a:r>
              <a:rPr lang="zh-CN" altLang="en-US" sz="3200" b="1" dirty="0">
                <a:sym typeface="+mn-ea"/>
              </a:rPr>
              <a:t>。</a:t>
            </a:r>
          </a:p>
          <a:p>
            <a:endParaRPr lang="zh-CN" altLang="en-US" sz="3200" b="1" dirty="0">
              <a:sym typeface="+mn-ea"/>
            </a:endParaRPr>
          </a:p>
          <a:p>
            <a:r>
              <a:rPr lang="zh-CN" altLang="en-US" sz="3200" b="1" dirty="0"/>
              <a:t>思考题：</a:t>
            </a:r>
            <a:r>
              <a:rPr lang="en-US" altLang="zh-CN" sz="3200" dirty="0"/>
              <a:t>1.</a:t>
            </a:r>
            <a:r>
              <a:rPr lang="zh-CN" altLang="en-US" sz="3200" dirty="0"/>
              <a:t>现代计算机和图灵机的差别是什么？</a:t>
            </a:r>
          </a:p>
          <a:p>
            <a:pPr marL="0" indent="0">
              <a:buFont typeface="Arial" panose="020B0604020202020204" pitchFamily="34" charset="0"/>
              <a:buNone/>
            </a:pPr>
            <a:r>
              <a:rPr lang="zh-CN" altLang="en-US" sz="3200" dirty="0"/>
              <a:t>              </a:t>
            </a:r>
            <a:r>
              <a:rPr lang="en-US" altLang="zh-CN" sz="3200" dirty="0"/>
              <a:t>2.</a:t>
            </a:r>
            <a:r>
              <a:rPr lang="zh-CN" altLang="en-US" sz="3200" dirty="0"/>
              <a:t>现代计算机和图灵机的关系？</a:t>
            </a:r>
            <a:endParaRPr lang="zh-CN" altLang="en-US" dirty="0"/>
          </a:p>
          <a:p>
            <a:pPr marL="457200" indent="-457200">
              <a:buFont typeface="Arial" panose="020B0604020202020204" pitchFamily="34" charset="0"/>
              <a:buChar char="•"/>
            </a:pPr>
            <a:endParaRPr lang="zh-CN" altLang="en-US" dirty="0"/>
          </a:p>
        </p:txBody>
      </p:sp>
      <p:sp>
        <p:nvSpPr>
          <p:cNvPr id="11" name="文本框 10"/>
          <p:cNvSpPr txBox="1"/>
          <p:nvPr/>
        </p:nvSpPr>
        <p:spPr>
          <a:xfrm>
            <a:off x="2224405" y="44624"/>
            <a:ext cx="7550785" cy="645160"/>
          </a:xfrm>
          <a:prstGeom prst="rect">
            <a:avLst/>
          </a:prstGeom>
          <a:noFill/>
        </p:spPr>
        <p:txBody>
          <a:bodyPr wrap="square" rtlCol="0">
            <a:spAutoFit/>
          </a:bodyPr>
          <a:lstStyle/>
          <a:p>
            <a:pPr algn="ctr"/>
            <a:r>
              <a:rPr lang="en-US" altLang="zh-CN" sz="3600" b="1">
                <a:solidFill>
                  <a:srgbClr val="FFFFFF"/>
                </a:solidFill>
                <a:latin typeface="+mj-lt"/>
                <a:ea typeface="+mj-ea"/>
                <a:cs typeface="+mj-cs"/>
              </a:rPr>
              <a:t>1.3.2 </a:t>
            </a:r>
            <a:r>
              <a:rPr lang="zh-CN" altLang="en-US" sz="3600" b="1">
                <a:solidFill>
                  <a:srgbClr val="FFFFFF"/>
                </a:solidFill>
                <a:latin typeface="+mj-lt"/>
                <a:ea typeface="+mj-ea"/>
                <a:cs typeface="+mj-cs"/>
              </a:rPr>
              <a:t>现</a:t>
            </a:r>
            <a:r>
              <a:rPr lang="zh-CN" altLang="en-US" sz="3600" b="1" dirty="0">
                <a:solidFill>
                  <a:srgbClr val="FFFFFF"/>
                </a:solidFill>
                <a:latin typeface="+mj-lt"/>
                <a:ea typeface="+mj-ea"/>
                <a:cs typeface="+mj-cs"/>
              </a:rPr>
              <a:t>代计算机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strips(downLeft)">
                                      <p:cBhvr>
                                        <p:cTn id="7" dur="500"/>
                                        <p:tgtEl>
                                          <p:spTgt spid="4">
                                            <p:txEl>
                                              <p:pRg st="2" end="2"/>
                                            </p:txEl>
                                          </p:spTgt>
                                        </p:tgtEl>
                                      </p:cBhvr>
                                    </p:animEffect>
                                  </p:childTnLst>
                                </p:cTn>
                              </p:par>
                              <p:par>
                                <p:cTn id="8" presetID="18" presetClass="entr" presetSubtype="12" fill="hold"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strips(downLeft)">
                                      <p:cBhvr>
                                        <p:cTn id="10"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683895" y="1024255"/>
            <a:ext cx="10348595" cy="5521325"/>
          </a:xfrm>
        </p:spPr>
        <p:txBody>
          <a:bodyPr>
            <a:normAutofit/>
          </a:bodyPr>
          <a:lstStyle/>
          <a:p>
            <a:pPr>
              <a:lnSpc>
                <a:spcPct val="125000"/>
              </a:lnSpc>
            </a:pPr>
            <a:r>
              <a:rPr lang="zh-CN" altLang="en-US" sz="3200" dirty="0">
                <a:sym typeface="+mn-ea"/>
              </a:rPr>
              <a:t>该理论要点包括以下三点：</a:t>
            </a:r>
            <a:endParaRPr lang="zh-CN" altLang="en-US" sz="3200" dirty="0"/>
          </a:p>
          <a:p>
            <a:pPr lvl="1">
              <a:lnSpc>
                <a:spcPct val="125000"/>
              </a:lnSpc>
            </a:pPr>
            <a:r>
              <a:rPr lang="en-US" altLang="zh-CN" sz="2800" b="1" dirty="0" err="1">
                <a:solidFill>
                  <a:schemeClr val="tx1">
                    <a:lumMod val="60000"/>
                    <a:lumOff val="40000"/>
                  </a:schemeClr>
                </a:solidFill>
                <a:sym typeface="+mn-ea"/>
              </a:rPr>
              <a:t>二进制</a:t>
            </a:r>
            <a:r>
              <a:rPr lang="zh-CN" altLang="en-US" sz="2800" b="1" dirty="0">
                <a:solidFill>
                  <a:schemeClr val="tx1">
                    <a:lumMod val="60000"/>
                    <a:lumOff val="40000"/>
                  </a:schemeClr>
                </a:solidFill>
                <a:sym typeface="+mn-ea"/>
              </a:rPr>
              <a:t>：</a:t>
            </a:r>
            <a:r>
              <a:rPr lang="en-US" altLang="zh-CN" sz="2800" dirty="0" err="1">
                <a:sym typeface="+mn-ea"/>
              </a:rPr>
              <a:t>采用二进制形式表示数据和指令</a:t>
            </a:r>
            <a:r>
              <a:rPr lang="en-US" altLang="zh-CN" sz="2800" dirty="0">
                <a:sym typeface="+mn-ea"/>
              </a:rPr>
              <a:t>。</a:t>
            </a:r>
            <a:endParaRPr lang="en-US" altLang="zh-CN" sz="2800" dirty="0"/>
          </a:p>
          <a:p>
            <a:pPr lvl="1">
              <a:lnSpc>
                <a:spcPct val="125000"/>
              </a:lnSpc>
            </a:pPr>
            <a:r>
              <a:rPr lang="en-US" altLang="zh-CN" sz="2800" b="1" dirty="0" err="1">
                <a:solidFill>
                  <a:schemeClr val="tx1">
                    <a:lumMod val="60000"/>
                    <a:lumOff val="40000"/>
                  </a:schemeClr>
                </a:solidFill>
                <a:sym typeface="+mn-ea"/>
              </a:rPr>
              <a:t>顺序执行</a:t>
            </a:r>
            <a:r>
              <a:rPr lang="zh-CN" altLang="en-US" sz="2800" b="1" dirty="0">
                <a:solidFill>
                  <a:schemeClr val="tx1">
                    <a:lumMod val="60000"/>
                    <a:lumOff val="40000"/>
                  </a:schemeClr>
                </a:solidFill>
                <a:sym typeface="+mn-ea"/>
              </a:rPr>
              <a:t>：</a:t>
            </a:r>
            <a:endParaRPr lang="en-US" altLang="zh-CN" sz="2800" b="1" dirty="0">
              <a:solidFill>
                <a:schemeClr val="tx1">
                  <a:lumMod val="60000"/>
                  <a:lumOff val="40000"/>
                </a:schemeClr>
              </a:solidFill>
              <a:sym typeface="+mn-ea"/>
            </a:endParaRPr>
          </a:p>
          <a:p>
            <a:pPr marL="1371600" lvl="2" indent="-514350">
              <a:lnSpc>
                <a:spcPct val="125000"/>
              </a:lnSpc>
              <a:buFont typeface="+mj-lt"/>
              <a:buAutoNum type="arabicPeriod"/>
            </a:pPr>
            <a:r>
              <a:rPr lang="en-US" altLang="zh-CN" dirty="0" err="1">
                <a:sym typeface="+mn-ea"/>
              </a:rPr>
              <a:t>将程序预先存放在主存储器中</a:t>
            </a:r>
            <a:r>
              <a:rPr lang="en-US" altLang="zh-CN" dirty="0">
                <a:sym typeface="+mn-ea"/>
              </a:rPr>
              <a:t>(</a:t>
            </a:r>
            <a:r>
              <a:rPr lang="en-US" altLang="zh-CN" dirty="0" err="1">
                <a:sym typeface="+mn-ea"/>
              </a:rPr>
              <a:t>程序存储</a:t>
            </a:r>
            <a:r>
              <a:rPr lang="en-US" altLang="zh-CN" dirty="0">
                <a:sym typeface="+mn-ea"/>
              </a:rPr>
              <a:t>);</a:t>
            </a:r>
          </a:p>
          <a:p>
            <a:pPr marL="1371600" lvl="2" indent="-514350">
              <a:lnSpc>
                <a:spcPct val="125000"/>
              </a:lnSpc>
              <a:buFont typeface="+mj-lt"/>
              <a:buAutoNum type="arabicPeriod"/>
            </a:pPr>
            <a:r>
              <a:rPr lang="en-US" altLang="zh-CN" dirty="0" err="1">
                <a:sym typeface="+mn-ea"/>
              </a:rPr>
              <a:t>使计算机在工作时能够自动高速地从存储器中取出指令</a:t>
            </a:r>
            <a:r>
              <a:rPr lang="en-US" altLang="zh-CN" dirty="0">
                <a:sym typeface="+mn-ea"/>
              </a:rPr>
              <a:t>;</a:t>
            </a:r>
          </a:p>
          <a:p>
            <a:pPr marL="1371600" lvl="2" indent="-514350">
              <a:lnSpc>
                <a:spcPct val="125000"/>
              </a:lnSpc>
              <a:buFont typeface="+mj-lt"/>
              <a:buAutoNum type="arabicPeriod"/>
            </a:pPr>
            <a:r>
              <a:rPr lang="en-US" altLang="zh-CN" dirty="0" err="1">
                <a:sym typeface="+mn-ea"/>
              </a:rPr>
              <a:t>执行</a:t>
            </a:r>
            <a:r>
              <a:rPr lang="zh-CN" altLang="en-US" dirty="0">
                <a:sym typeface="+mn-ea"/>
              </a:rPr>
              <a:t>程序</a:t>
            </a:r>
            <a:r>
              <a:rPr lang="en-US" altLang="zh-CN" dirty="0">
                <a:sym typeface="+mn-ea"/>
              </a:rPr>
              <a:t>(</a:t>
            </a:r>
            <a:r>
              <a:rPr lang="en-US" altLang="zh-CN" dirty="0" err="1">
                <a:sym typeface="+mn-ea"/>
              </a:rPr>
              <a:t>程序控制</a:t>
            </a:r>
            <a:r>
              <a:rPr lang="en-US" altLang="zh-CN" dirty="0">
                <a:sym typeface="+mn-ea"/>
              </a:rPr>
              <a:t>)。</a:t>
            </a:r>
            <a:endParaRPr lang="en-US" altLang="zh-CN" dirty="0"/>
          </a:p>
          <a:p>
            <a:pPr lvl="1">
              <a:lnSpc>
                <a:spcPct val="125000"/>
              </a:lnSpc>
            </a:pPr>
            <a:r>
              <a:rPr lang="en-US" altLang="zh-CN" sz="2800" b="1" dirty="0" err="1">
                <a:solidFill>
                  <a:schemeClr val="tx1">
                    <a:lumMod val="60000"/>
                    <a:lumOff val="40000"/>
                  </a:schemeClr>
                </a:solidFill>
                <a:sym typeface="+mn-ea"/>
              </a:rPr>
              <a:t>五大模块</a:t>
            </a:r>
            <a:r>
              <a:rPr lang="zh-CN" altLang="en-US" sz="2800" b="1" dirty="0">
                <a:solidFill>
                  <a:schemeClr val="tx1">
                    <a:lumMod val="60000"/>
                    <a:lumOff val="40000"/>
                  </a:schemeClr>
                </a:solidFill>
                <a:sym typeface="+mn-ea"/>
              </a:rPr>
              <a:t>：</a:t>
            </a:r>
            <a:endParaRPr lang="en-US" altLang="zh-CN" sz="2800" b="1" dirty="0">
              <a:solidFill>
                <a:schemeClr val="tx1">
                  <a:lumMod val="60000"/>
                  <a:lumOff val="40000"/>
                </a:schemeClr>
              </a:solidFill>
              <a:sym typeface="+mn-ea"/>
            </a:endParaRPr>
          </a:p>
          <a:p>
            <a:pPr lvl="2">
              <a:lnSpc>
                <a:spcPct val="125000"/>
              </a:lnSpc>
            </a:pPr>
            <a:r>
              <a:rPr lang="en-US" altLang="zh-CN" dirty="0" err="1">
                <a:sym typeface="+mn-ea"/>
              </a:rPr>
              <a:t>运算器、存储器、控制器、输入设备</a:t>
            </a:r>
            <a:r>
              <a:rPr lang="zh-CN" altLang="en-US" dirty="0">
                <a:sym typeface="+mn-ea"/>
              </a:rPr>
              <a:t>和</a:t>
            </a:r>
            <a:r>
              <a:rPr lang="en-US" altLang="zh-CN" dirty="0" err="1">
                <a:sym typeface="+mn-ea"/>
              </a:rPr>
              <a:t>输出设备</a:t>
            </a:r>
            <a:r>
              <a:rPr lang="en-US" altLang="zh-CN" dirty="0">
                <a:sym typeface="+mn-ea"/>
              </a:rPr>
              <a:t>。</a:t>
            </a:r>
            <a:endParaRPr lang="en-US" altLang="zh-CN" dirty="0"/>
          </a:p>
          <a:p>
            <a:pPr marL="457200" indent="-457200">
              <a:buFont typeface="Arial" panose="020B0604020202020204" pitchFamily="34" charset="0"/>
              <a:buChar char="•"/>
            </a:pPr>
            <a:endParaRPr lang="en-US" altLang="zh-CN" sz="2800" dirty="0"/>
          </a:p>
        </p:txBody>
      </p:sp>
      <p:sp>
        <p:nvSpPr>
          <p:cNvPr id="11" name="文本框 10"/>
          <p:cNvSpPr txBox="1"/>
          <p:nvPr/>
        </p:nvSpPr>
        <p:spPr>
          <a:xfrm>
            <a:off x="2269490" y="44624"/>
            <a:ext cx="7550785" cy="645160"/>
          </a:xfrm>
          <a:prstGeom prst="rect">
            <a:avLst/>
          </a:prstGeom>
          <a:noFill/>
        </p:spPr>
        <p:txBody>
          <a:bodyPr wrap="square" rtlCol="0">
            <a:spAutoFit/>
          </a:bodyPr>
          <a:lstStyle/>
          <a:p>
            <a:pPr algn="ctr"/>
            <a:r>
              <a:rPr lang="en-US" altLang="zh-CN" sz="3600" b="1">
                <a:solidFill>
                  <a:srgbClr val="FFFFFF"/>
                </a:solidFill>
                <a:latin typeface="+mj-lt"/>
                <a:ea typeface="+mj-ea"/>
                <a:cs typeface="+mj-cs"/>
              </a:rPr>
              <a:t>1.3.2 </a:t>
            </a:r>
            <a:r>
              <a:rPr lang="zh-CN" altLang="en-US" sz="3600" b="1">
                <a:solidFill>
                  <a:srgbClr val="FFFFFF"/>
                </a:solidFill>
                <a:latin typeface="+mj-lt"/>
                <a:ea typeface="+mj-ea"/>
                <a:cs typeface="+mj-cs"/>
              </a:rPr>
              <a:t>冯</a:t>
            </a:r>
            <a:r>
              <a:rPr lang="en-US" altLang="zh-CN" sz="3600" b="1" dirty="0">
                <a:solidFill>
                  <a:srgbClr val="FFFFFF"/>
                </a:solidFill>
                <a:latin typeface="+mj-lt"/>
                <a:ea typeface="+mj-ea"/>
                <a:cs typeface="+mj-cs"/>
              </a:rPr>
              <a:t>·</a:t>
            </a:r>
            <a:r>
              <a:rPr lang="zh-CN" altLang="en-US" sz="3600" b="1" dirty="0">
                <a:solidFill>
                  <a:srgbClr val="FFFFFF"/>
                </a:solidFill>
                <a:latin typeface="+mj-lt"/>
                <a:ea typeface="+mj-ea"/>
                <a:cs typeface="+mj-cs"/>
              </a:rPr>
              <a:t>诺伊曼原理</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631504" y="44624"/>
            <a:ext cx="9505056" cy="645160"/>
          </a:xfrm>
          <a:prstGeom prst="rect">
            <a:avLst/>
          </a:prstGeom>
          <a:noFill/>
        </p:spPr>
        <p:txBody>
          <a:bodyPr wrap="square" rtlCol="0">
            <a:spAutoFit/>
          </a:bodyPr>
          <a:lstStyle/>
          <a:p>
            <a:pPr algn="ctr"/>
            <a:r>
              <a:rPr lang="en-US" altLang="zh-CN" sz="3600" b="1">
                <a:solidFill>
                  <a:srgbClr val="FFFFFF"/>
                </a:solidFill>
                <a:latin typeface="+mj-lt"/>
                <a:ea typeface="+mj-ea"/>
                <a:cs typeface="+mj-cs"/>
              </a:rPr>
              <a:t>1.3.3 </a:t>
            </a:r>
            <a:r>
              <a:rPr lang="zh-CN" altLang="en-US" sz="3600" b="1">
                <a:solidFill>
                  <a:srgbClr val="FFFFFF"/>
                </a:solidFill>
                <a:latin typeface="+mj-lt"/>
                <a:ea typeface="+mj-ea"/>
                <a:cs typeface="+mj-cs"/>
              </a:rPr>
              <a:t>计</a:t>
            </a:r>
            <a:r>
              <a:rPr lang="zh-CN" altLang="en-US" sz="3600" b="1" dirty="0">
                <a:solidFill>
                  <a:srgbClr val="FFFFFF"/>
                </a:solidFill>
                <a:latin typeface="+mj-lt"/>
                <a:ea typeface="+mj-ea"/>
                <a:cs typeface="+mj-cs"/>
              </a:rPr>
              <a:t>算机五大模块（冯</a:t>
            </a:r>
            <a:r>
              <a:rPr lang="en-US" altLang="zh-CN" sz="3600" b="1" dirty="0">
                <a:solidFill>
                  <a:srgbClr val="FFFFFF"/>
                </a:solidFill>
                <a:latin typeface="+mj-lt"/>
                <a:ea typeface="+mj-ea"/>
                <a:cs typeface="+mj-cs"/>
              </a:rPr>
              <a:t>·</a:t>
            </a:r>
            <a:r>
              <a:rPr lang="zh-CN" altLang="en-US" sz="3600" b="1" dirty="0">
                <a:solidFill>
                  <a:srgbClr val="FFFFFF"/>
                </a:solidFill>
                <a:latin typeface="+mj-lt"/>
                <a:ea typeface="+mj-ea"/>
                <a:cs typeface="+mj-cs"/>
              </a:rPr>
              <a:t>诺依曼结构图）</a:t>
            </a:r>
          </a:p>
        </p:txBody>
      </p:sp>
      <p:sp>
        <p:nvSpPr>
          <p:cNvPr id="27" name="Rectangle 3"/>
          <p:cNvSpPr>
            <a:spLocks noChangeArrowheads="1"/>
          </p:cNvSpPr>
          <p:nvPr/>
        </p:nvSpPr>
        <p:spPr bwMode="auto">
          <a:xfrm>
            <a:off x="7814716" y="2207184"/>
            <a:ext cx="3537867" cy="2880910"/>
          </a:xfrm>
          <a:prstGeom prst="rect">
            <a:avLst/>
          </a:prstGeom>
          <a:solidFill>
            <a:schemeClr val="bg2">
              <a:lumMod val="20000"/>
              <a:lumOff val="80000"/>
            </a:schemeClr>
          </a:solidFill>
          <a:ln>
            <a:noFill/>
          </a:ln>
          <a:effectLst>
            <a:outerShdw dist="107763" dir="2700000" algn="ctr" rotWithShape="0">
              <a:schemeClr val="bg1">
                <a:lumMod val="90000"/>
              </a:schemeClr>
            </a:outerShdw>
          </a:effectLst>
        </p:spPr>
        <p:txBody>
          <a:bodyPr wrap="square" lIns="79368" tIns="39684" rIns="79368" bIns="39684">
            <a:spAutoFit/>
          </a:bodyPr>
          <a:lstStyle>
            <a:lvl1pPr marL="457200" indent="-457200" defTabSz="786130" eaLnBrk="0" hangingPunct="0">
              <a:defRPr>
                <a:solidFill>
                  <a:schemeClr val="tx1"/>
                </a:solidFill>
                <a:latin typeface="Arial" panose="020B0604020202020204" pitchFamily="34" charset="0"/>
                <a:ea typeface="楷体_GB2312" pitchFamily="49" charset="-122"/>
              </a:defRPr>
            </a:lvl1pPr>
            <a:lvl2pPr marL="742950" indent="-285750" defTabSz="786130" eaLnBrk="0" hangingPunct="0">
              <a:defRPr>
                <a:solidFill>
                  <a:schemeClr val="tx1"/>
                </a:solidFill>
                <a:latin typeface="Arial" panose="020B0604020202020204" pitchFamily="34" charset="0"/>
                <a:ea typeface="楷体_GB2312" pitchFamily="49" charset="-122"/>
              </a:defRPr>
            </a:lvl2pPr>
            <a:lvl3pPr marL="1143000" indent="-228600" defTabSz="786130" eaLnBrk="0" hangingPunct="0">
              <a:defRPr>
                <a:solidFill>
                  <a:schemeClr val="tx1"/>
                </a:solidFill>
                <a:latin typeface="Arial" panose="020B0604020202020204" pitchFamily="34" charset="0"/>
                <a:ea typeface="楷体_GB2312" pitchFamily="49" charset="-122"/>
              </a:defRPr>
            </a:lvl3pPr>
            <a:lvl4pPr marL="1600200" indent="-228600" defTabSz="786130" eaLnBrk="0" hangingPunct="0">
              <a:defRPr>
                <a:solidFill>
                  <a:schemeClr val="tx1"/>
                </a:solidFill>
                <a:latin typeface="Arial" panose="020B0604020202020204" pitchFamily="34" charset="0"/>
                <a:ea typeface="楷体_GB2312" pitchFamily="49" charset="-122"/>
              </a:defRPr>
            </a:lvl4pPr>
            <a:lvl5pPr marL="2057400" indent="-228600" defTabSz="786130" eaLnBrk="0" hangingPunct="0">
              <a:defRPr>
                <a:solidFill>
                  <a:schemeClr val="tx1"/>
                </a:solidFill>
                <a:latin typeface="Arial" panose="020B0604020202020204" pitchFamily="34" charset="0"/>
                <a:ea typeface="楷体_GB2312" pitchFamily="49" charset="-122"/>
              </a:defRPr>
            </a:lvl5pPr>
            <a:lvl6pPr marL="2514600" indent="-228600" defTabSz="78613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defTabSz="78613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defTabSz="78613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defTabSz="78613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a:spcBef>
                <a:spcPct val="50000"/>
              </a:spcBef>
            </a:pPr>
            <a:r>
              <a:rPr kumimoji="1" lang="zh-CN" altLang="en-US" sz="2800" b="1" dirty="0">
                <a:solidFill>
                  <a:schemeClr val="bg1">
                    <a:lumMod val="10000"/>
                  </a:schemeClr>
                </a:solidFill>
                <a:latin typeface="Times New Roman" panose="02020603050405020304" pitchFamily="18" charset="0"/>
                <a:ea typeface="宋体" panose="02010600030101010101" pitchFamily="2" charset="-122"/>
              </a:rPr>
              <a:t>冯</a:t>
            </a:r>
            <a:r>
              <a:rPr kumimoji="1" lang="en-US" altLang="zh-CN" sz="2800" b="1" dirty="0">
                <a:solidFill>
                  <a:schemeClr val="bg1">
                    <a:lumMod val="10000"/>
                  </a:schemeClr>
                </a:solidFill>
                <a:latin typeface="Times New Roman" panose="02020603050405020304" pitchFamily="18" charset="0"/>
                <a:ea typeface="宋体" panose="02010600030101010101" pitchFamily="2" charset="-122"/>
              </a:rPr>
              <a:t>.</a:t>
            </a:r>
            <a:r>
              <a:rPr kumimoji="1" lang="zh-CN" altLang="en-US" sz="2800" b="1" dirty="0">
                <a:solidFill>
                  <a:schemeClr val="bg1">
                    <a:lumMod val="10000"/>
                  </a:schemeClr>
                </a:solidFill>
                <a:latin typeface="Times New Roman" panose="02020603050405020304" pitchFamily="18" charset="0"/>
                <a:ea typeface="宋体" panose="02010600030101010101" pitchFamily="2" charset="-122"/>
              </a:rPr>
              <a:t>诺依曼思想</a:t>
            </a:r>
            <a:r>
              <a:rPr kumimoji="1" lang="zh-CN" altLang="en-US" sz="2800" dirty="0">
                <a:solidFill>
                  <a:schemeClr val="bg1">
                    <a:lumMod val="10000"/>
                  </a:schemeClr>
                </a:solidFill>
                <a:latin typeface="Times New Roman" panose="02020603050405020304" pitchFamily="18" charset="0"/>
                <a:ea typeface="宋体" panose="02010600030101010101" pitchFamily="2" charset="-122"/>
              </a:rPr>
              <a:t>：</a:t>
            </a:r>
          </a:p>
          <a:p>
            <a:pPr>
              <a:spcBef>
                <a:spcPct val="50000"/>
              </a:spcBef>
              <a:buFontTx/>
              <a:buAutoNum type="arabicPeriod"/>
            </a:pPr>
            <a:r>
              <a:rPr kumimoji="1" lang="zh-CN" altLang="en-US" sz="2800" b="1" dirty="0">
                <a:solidFill>
                  <a:schemeClr val="bg1">
                    <a:lumMod val="10000"/>
                  </a:schemeClr>
                </a:solidFill>
                <a:latin typeface="Times New Roman" panose="02020603050405020304" pitchFamily="18" charset="0"/>
                <a:ea typeface="宋体" panose="02010600030101010101" pitchFamily="2" charset="-122"/>
              </a:rPr>
              <a:t>二进制</a:t>
            </a:r>
          </a:p>
          <a:p>
            <a:pPr>
              <a:spcBef>
                <a:spcPct val="50000"/>
              </a:spcBef>
              <a:buFontTx/>
              <a:buAutoNum type="arabicPeriod"/>
            </a:pPr>
            <a:r>
              <a:rPr kumimoji="1" lang="zh-CN" altLang="en-US" sz="2800" b="1" dirty="0">
                <a:solidFill>
                  <a:schemeClr val="bg1">
                    <a:lumMod val="10000"/>
                  </a:schemeClr>
                </a:solidFill>
                <a:latin typeface="Times New Roman" panose="02020603050405020304" pitchFamily="18" charset="0"/>
                <a:ea typeface="宋体" panose="02010600030101010101" pitchFamily="2" charset="-122"/>
              </a:rPr>
              <a:t>程序与数据一样存放在内存</a:t>
            </a:r>
          </a:p>
          <a:p>
            <a:pPr>
              <a:spcBef>
                <a:spcPct val="50000"/>
              </a:spcBef>
              <a:buFontTx/>
              <a:buAutoNum type="arabicPeriod"/>
            </a:pPr>
            <a:r>
              <a:rPr kumimoji="1" lang="zh-CN" altLang="en-US" sz="2800" b="1" dirty="0">
                <a:solidFill>
                  <a:schemeClr val="bg1">
                    <a:lumMod val="10000"/>
                  </a:schemeClr>
                </a:solidFill>
                <a:latin typeface="Times New Roman" panose="02020603050405020304" pitchFamily="18" charset="0"/>
                <a:ea typeface="宋体" panose="02010600030101010101" pitchFamily="2" charset="-122"/>
              </a:rPr>
              <a:t>五大模块</a:t>
            </a:r>
            <a:endParaRPr kumimoji="1" lang="zh-CN" altLang="en-US" sz="2400" dirty="0">
              <a:solidFill>
                <a:schemeClr val="bg1">
                  <a:lumMod val="10000"/>
                </a:schemeClr>
              </a:solidFill>
              <a:latin typeface="Times New Roman" panose="02020603050405020304" pitchFamily="18" charset="0"/>
              <a:ea typeface="宋体" panose="02010600030101010101" pitchFamily="2" charset="-122"/>
            </a:endParaRPr>
          </a:p>
        </p:txBody>
      </p:sp>
      <p:pic>
        <p:nvPicPr>
          <p:cNvPr id="25" name="图片 24">
            <a:extLst>
              <a:ext uri="{FF2B5EF4-FFF2-40B4-BE49-F238E27FC236}">
                <a16:creationId xmlns:a16="http://schemas.microsoft.com/office/drawing/2014/main" id="{B546384A-2356-49C2-9CE7-F2DBA300E9E0}"/>
              </a:ext>
            </a:extLst>
          </p:cNvPr>
          <p:cNvPicPr>
            <a:picLocks noChangeAspect="1"/>
          </p:cNvPicPr>
          <p:nvPr/>
        </p:nvPicPr>
        <p:blipFill rotWithShape="1">
          <a:blip r:embed="rId2"/>
          <a:srcRect l="22831" t="36350" r="42913" b="8000"/>
          <a:stretch/>
        </p:blipFill>
        <p:spPr>
          <a:xfrm>
            <a:off x="1487488" y="1628800"/>
            <a:ext cx="4968552" cy="4540229"/>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rot="16200000">
            <a:off x="5008140" y="863499"/>
            <a:ext cx="2022057" cy="7425690"/>
            <a:chOff x="4497" y="1839"/>
            <a:chExt cx="9300" cy="8304"/>
          </a:xfrm>
          <a:solidFill>
            <a:schemeClr val="accent3"/>
          </a:solidFill>
        </p:grpSpPr>
        <p:sp>
          <p:nvSpPr>
            <p:cNvPr id="15" name="矩形 14"/>
            <p:cNvSpPr/>
            <p:nvPr/>
          </p:nvSpPr>
          <p:spPr>
            <a:xfrm>
              <a:off x="4497" y="1839"/>
              <a:ext cx="9299" cy="1248"/>
            </a:xfrm>
            <a:prstGeom prst="rect">
              <a:avLst/>
            </a:prstGeom>
            <a:grpFill/>
          </p:spPr>
          <p:style>
            <a:lnRef idx="2">
              <a:schemeClr val="dk1"/>
            </a:lnRef>
            <a:fillRef idx="1">
              <a:schemeClr val="lt1"/>
            </a:fillRef>
            <a:effectRef idx="0">
              <a:schemeClr val="dk1"/>
            </a:effectRef>
            <a:fontRef idx="minor">
              <a:schemeClr val="dk1"/>
            </a:fontRef>
          </p:style>
          <p:txBody>
            <a:bodyPr vert="vert" rtlCol="0" anchor="ctr"/>
            <a:lstStyle/>
            <a:p>
              <a:pPr algn="ctr"/>
              <a:r>
                <a:rPr lang="zh-CN" altLang="en-US" sz="2400" dirty="0">
                  <a:solidFill>
                    <a:schemeClr val="tx1"/>
                  </a:solidFill>
                </a:rPr>
                <a:t>加电</a:t>
              </a:r>
            </a:p>
          </p:txBody>
        </p:sp>
        <p:sp>
          <p:nvSpPr>
            <p:cNvPr id="16" name="矩形 15"/>
            <p:cNvSpPr/>
            <p:nvPr/>
          </p:nvSpPr>
          <p:spPr>
            <a:xfrm>
              <a:off x="4497" y="3603"/>
              <a:ext cx="9299" cy="1248"/>
            </a:xfrm>
            <a:prstGeom prst="rect">
              <a:avLst/>
            </a:prstGeom>
            <a:grpFill/>
          </p:spPr>
          <p:style>
            <a:lnRef idx="2">
              <a:schemeClr val="dk1"/>
            </a:lnRef>
            <a:fillRef idx="1">
              <a:schemeClr val="lt1"/>
            </a:fillRef>
            <a:effectRef idx="0">
              <a:schemeClr val="dk1"/>
            </a:effectRef>
            <a:fontRef idx="minor">
              <a:schemeClr val="dk1"/>
            </a:fontRef>
          </p:style>
          <p:txBody>
            <a:bodyPr vert="vert" rtlCol="0" anchor="ctr"/>
            <a:lstStyle/>
            <a:p>
              <a:pPr algn="ctr"/>
              <a:r>
                <a:rPr lang="en-US" altLang="zh-CN" sz="2400">
                  <a:solidFill>
                    <a:schemeClr val="tx1"/>
                  </a:solidFill>
                </a:rPr>
                <a:t>BIOS</a:t>
              </a:r>
              <a:r>
                <a:rPr lang="zh-CN" altLang="en-US" sz="2400">
                  <a:solidFill>
                    <a:schemeClr val="tx1"/>
                  </a:solidFill>
                </a:rPr>
                <a:t>自检</a:t>
              </a:r>
            </a:p>
          </p:txBody>
        </p:sp>
        <p:sp>
          <p:nvSpPr>
            <p:cNvPr id="17" name="矩形 16"/>
            <p:cNvSpPr/>
            <p:nvPr/>
          </p:nvSpPr>
          <p:spPr>
            <a:xfrm>
              <a:off x="4498" y="5367"/>
              <a:ext cx="9299" cy="1248"/>
            </a:xfrm>
            <a:prstGeom prst="rect">
              <a:avLst/>
            </a:prstGeom>
            <a:grpFill/>
          </p:spPr>
          <p:style>
            <a:lnRef idx="2">
              <a:schemeClr val="dk1"/>
            </a:lnRef>
            <a:fillRef idx="1">
              <a:schemeClr val="lt1"/>
            </a:fillRef>
            <a:effectRef idx="0">
              <a:schemeClr val="dk1"/>
            </a:effectRef>
            <a:fontRef idx="minor">
              <a:schemeClr val="dk1"/>
            </a:fontRef>
          </p:style>
          <p:txBody>
            <a:bodyPr vert="vert" rtlCol="0" anchor="ctr"/>
            <a:lstStyle/>
            <a:p>
              <a:pPr algn="ctr"/>
              <a:r>
                <a:rPr lang="zh-CN" altLang="en-US" sz="2400">
                  <a:solidFill>
                    <a:schemeClr val="tx1"/>
                  </a:solidFill>
                </a:rPr>
                <a:t>执行系统引导</a:t>
              </a:r>
            </a:p>
          </p:txBody>
        </p:sp>
        <p:sp>
          <p:nvSpPr>
            <p:cNvPr id="18" name="矩形 17"/>
            <p:cNvSpPr/>
            <p:nvPr/>
          </p:nvSpPr>
          <p:spPr>
            <a:xfrm>
              <a:off x="4497" y="7131"/>
              <a:ext cx="9299" cy="1248"/>
            </a:xfrm>
            <a:prstGeom prst="rect">
              <a:avLst/>
            </a:prstGeom>
            <a:grpFill/>
          </p:spPr>
          <p:style>
            <a:lnRef idx="2">
              <a:schemeClr val="dk1"/>
            </a:lnRef>
            <a:fillRef idx="1">
              <a:schemeClr val="lt1"/>
            </a:fillRef>
            <a:effectRef idx="0">
              <a:schemeClr val="dk1"/>
            </a:effectRef>
            <a:fontRef idx="minor">
              <a:schemeClr val="dk1"/>
            </a:fontRef>
          </p:style>
          <p:txBody>
            <a:bodyPr vert="vert" rtlCol="0" anchor="ctr"/>
            <a:lstStyle/>
            <a:p>
              <a:pPr algn="ctr"/>
              <a:r>
                <a:rPr lang="zh-CN" altLang="en-US" sz="2400">
                  <a:solidFill>
                    <a:schemeClr val="tx1"/>
                  </a:solidFill>
                </a:rPr>
                <a:t>加载     内</a:t>
              </a:r>
              <a:r>
                <a:rPr lang="zh-CN" altLang="en-US" sz="2400" dirty="0">
                  <a:solidFill>
                    <a:schemeClr val="tx1"/>
                  </a:solidFill>
                </a:rPr>
                <a:t>核</a:t>
              </a:r>
            </a:p>
            <a:p>
              <a:pPr algn="ctr"/>
              <a:r>
                <a:rPr lang="zh-CN" altLang="en-US" sz="2400" dirty="0">
                  <a:solidFill>
                    <a:schemeClr val="tx1"/>
                  </a:solidFill>
                </a:rPr>
                <a:t>启动系统服务</a:t>
              </a:r>
            </a:p>
          </p:txBody>
        </p:sp>
        <p:sp>
          <p:nvSpPr>
            <p:cNvPr id="19" name="矩形 18"/>
            <p:cNvSpPr/>
            <p:nvPr/>
          </p:nvSpPr>
          <p:spPr>
            <a:xfrm>
              <a:off x="4497" y="8895"/>
              <a:ext cx="9299" cy="1248"/>
            </a:xfrm>
            <a:prstGeom prst="rect">
              <a:avLst/>
            </a:prstGeom>
            <a:grpFill/>
          </p:spPr>
          <p:style>
            <a:lnRef idx="2">
              <a:schemeClr val="dk1"/>
            </a:lnRef>
            <a:fillRef idx="1">
              <a:schemeClr val="lt1"/>
            </a:fillRef>
            <a:effectRef idx="0">
              <a:schemeClr val="dk1"/>
            </a:effectRef>
            <a:fontRef idx="minor">
              <a:schemeClr val="dk1"/>
            </a:fontRef>
          </p:style>
          <p:txBody>
            <a:bodyPr vert="vert" rtlCol="0" anchor="ctr"/>
            <a:lstStyle/>
            <a:p>
              <a:pPr algn="ctr"/>
              <a:r>
                <a:rPr lang="zh-CN" altLang="en-US" sz="2400">
                  <a:solidFill>
                    <a:schemeClr val="tx1"/>
                  </a:solidFill>
                </a:rPr>
                <a:t>登陆系统界面</a:t>
              </a:r>
            </a:p>
          </p:txBody>
        </p:sp>
        <p:cxnSp>
          <p:nvCxnSpPr>
            <p:cNvPr id="20" name="直接箭头连接符 19"/>
            <p:cNvCxnSpPr>
              <a:stCxn id="15" idx="2"/>
              <a:endCxn id="16" idx="0"/>
            </p:cNvCxnSpPr>
            <p:nvPr/>
          </p:nvCxnSpPr>
          <p:spPr>
            <a:xfrm rot="5400000">
              <a:off x="8888" y="3345"/>
              <a:ext cx="516" cy="0"/>
            </a:xfrm>
            <a:prstGeom prst="straightConnector1">
              <a:avLst/>
            </a:prstGeom>
            <a:grpFill/>
            <a:ln>
              <a:tailEnd type="arrow" w="med" len="med"/>
            </a:ln>
          </p:spPr>
          <p:style>
            <a:lnRef idx="2">
              <a:schemeClr val="dk1"/>
            </a:lnRef>
            <a:fillRef idx="1">
              <a:schemeClr val="lt1"/>
            </a:fillRef>
            <a:effectRef idx="0">
              <a:schemeClr val="dk1"/>
            </a:effectRef>
            <a:fontRef idx="minor">
              <a:schemeClr val="dk1"/>
            </a:fontRef>
          </p:style>
        </p:cxnSp>
        <p:cxnSp>
          <p:nvCxnSpPr>
            <p:cNvPr id="21" name="直接箭头连接符 20"/>
            <p:cNvCxnSpPr/>
            <p:nvPr/>
          </p:nvCxnSpPr>
          <p:spPr>
            <a:xfrm>
              <a:off x="9147" y="4851"/>
              <a:ext cx="0" cy="516"/>
            </a:xfrm>
            <a:prstGeom prst="straightConnector1">
              <a:avLst/>
            </a:prstGeom>
            <a:grpFill/>
            <a:ln>
              <a:tailEnd type="arrow" w="med" len="med"/>
            </a:ln>
          </p:spPr>
          <p:style>
            <a:lnRef idx="2">
              <a:schemeClr val="dk1"/>
            </a:lnRef>
            <a:fillRef idx="1">
              <a:schemeClr val="lt1"/>
            </a:fillRef>
            <a:effectRef idx="0">
              <a:schemeClr val="dk1"/>
            </a:effectRef>
            <a:fontRef idx="minor">
              <a:schemeClr val="dk1"/>
            </a:fontRef>
          </p:style>
        </p:cxnSp>
        <p:cxnSp>
          <p:nvCxnSpPr>
            <p:cNvPr id="22" name="直接箭头连接符 21"/>
            <p:cNvCxnSpPr/>
            <p:nvPr/>
          </p:nvCxnSpPr>
          <p:spPr>
            <a:xfrm>
              <a:off x="9148" y="6615"/>
              <a:ext cx="0" cy="516"/>
            </a:xfrm>
            <a:prstGeom prst="straightConnector1">
              <a:avLst/>
            </a:prstGeom>
            <a:grpFill/>
            <a:ln>
              <a:tailEnd type="arrow" w="med" len="med"/>
            </a:ln>
          </p:spPr>
          <p:style>
            <a:lnRef idx="2">
              <a:schemeClr val="dk1"/>
            </a:lnRef>
            <a:fillRef idx="1">
              <a:schemeClr val="lt1"/>
            </a:fillRef>
            <a:effectRef idx="0">
              <a:schemeClr val="dk1"/>
            </a:effectRef>
            <a:fontRef idx="minor">
              <a:schemeClr val="dk1"/>
            </a:fontRef>
          </p:style>
        </p:cxnSp>
        <p:cxnSp>
          <p:nvCxnSpPr>
            <p:cNvPr id="23" name="直接箭头连接符 22"/>
            <p:cNvCxnSpPr/>
            <p:nvPr/>
          </p:nvCxnSpPr>
          <p:spPr>
            <a:xfrm>
              <a:off x="9148" y="8379"/>
              <a:ext cx="0" cy="516"/>
            </a:xfrm>
            <a:prstGeom prst="straightConnector1">
              <a:avLst/>
            </a:prstGeom>
            <a:grpFill/>
            <a:ln>
              <a:tailEnd type="arrow" w="med" len="med"/>
            </a:ln>
          </p:spPr>
          <p:style>
            <a:lnRef idx="2">
              <a:schemeClr val="dk1"/>
            </a:lnRef>
            <a:fillRef idx="1">
              <a:schemeClr val="lt1"/>
            </a:fillRef>
            <a:effectRef idx="0">
              <a:schemeClr val="dk1"/>
            </a:effectRef>
            <a:fontRef idx="minor">
              <a:schemeClr val="dk1"/>
            </a:fontRef>
          </p:style>
        </p:cxnSp>
      </p:grpSp>
      <p:sp>
        <p:nvSpPr>
          <p:cNvPr id="11" name="文本框 10"/>
          <p:cNvSpPr txBox="1"/>
          <p:nvPr/>
        </p:nvSpPr>
        <p:spPr>
          <a:xfrm>
            <a:off x="2341245" y="44624"/>
            <a:ext cx="7550785" cy="645160"/>
          </a:xfrm>
          <a:prstGeom prst="rect">
            <a:avLst/>
          </a:prstGeom>
          <a:noFill/>
        </p:spPr>
        <p:txBody>
          <a:bodyPr wrap="square" rtlCol="0">
            <a:spAutoFit/>
          </a:bodyPr>
          <a:lstStyle/>
          <a:p>
            <a:pPr algn="ctr"/>
            <a:r>
              <a:rPr lang="en-US" altLang="zh-CN" sz="3600" b="1">
                <a:solidFill>
                  <a:srgbClr val="FFFFFF"/>
                </a:solidFill>
                <a:latin typeface="+mj-lt"/>
                <a:ea typeface="+mj-ea"/>
                <a:cs typeface="+mj-cs"/>
              </a:rPr>
              <a:t>1.3.4 </a:t>
            </a:r>
            <a:r>
              <a:rPr lang="zh-CN" altLang="en-US" sz="3600" b="1">
                <a:solidFill>
                  <a:srgbClr val="FFFFFF"/>
                </a:solidFill>
                <a:latin typeface="+mj-lt"/>
                <a:ea typeface="+mj-ea"/>
                <a:cs typeface="+mj-cs"/>
              </a:rPr>
              <a:t>计</a:t>
            </a:r>
            <a:r>
              <a:rPr lang="zh-CN" altLang="en-US" sz="3600" b="1" dirty="0">
                <a:solidFill>
                  <a:srgbClr val="FFFFFF"/>
                </a:solidFill>
                <a:latin typeface="+mj-lt"/>
                <a:ea typeface="+mj-ea"/>
                <a:cs typeface="+mj-cs"/>
              </a:rPr>
              <a:t>算机的启动</a:t>
            </a:r>
          </a:p>
        </p:txBody>
      </p:sp>
      <p:sp>
        <p:nvSpPr>
          <p:cNvPr id="7" name="内容占位符 2"/>
          <p:cNvSpPr>
            <a:spLocks noGrp="1"/>
          </p:cNvSpPr>
          <p:nvPr/>
        </p:nvSpPr>
        <p:spPr>
          <a:xfrm>
            <a:off x="708660" y="987425"/>
            <a:ext cx="10323195" cy="4599940"/>
          </a:xfrm>
          <a:prstGeom prst="rect">
            <a:avLst/>
          </a:prstGeom>
        </p:spPr>
        <p:txBody>
          <a:bodyPr vert="horz" lIns="91440" tIns="45720" rIns="91440" bIns="45720" rtlCol="0">
            <a:normAutofit/>
          </a:bodyPr>
          <a:lstStyle>
            <a:lvl1pPr marL="444500" indent="-444500" algn="l" defTabSz="914400" rtl="0" eaLnBrk="1" latinLnBrk="0" hangingPunct="1">
              <a:lnSpc>
                <a:spcPct val="90000"/>
              </a:lnSpc>
              <a:spcBef>
                <a:spcPts val="1000"/>
              </a:spcBef>
              <a:buClr>
                <a:srgbClr val="41914E"/>
              </a:buClr>
              <a:buFont typeface="Wingdings" panose="05000000000000000000" pitchFamily="2" charset="2"/>
              <a:buChar char="v"/>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FFC000"/>
              </a:buClr>
              <a:buSzPct val="100000"/>
              <a:buFont typeface="Wingdings" panose="05000000000000000000" pitchFamily="2" charset="2"/>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Calibri" panose="020F050202020403020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3200" dirty="0">
                <a:sym typeface="+mn-ea"/>
              </a:rPr>
              <a:t>1.</a:t>
            </a:r>
            <a:r>
              <a:rPr lang="zh-CN" altLang="en-US" sz="3200" dirty="0">
                <a:sym typeface="+mn-ea"/>
              </a:rPr>
              <a:t>加电启动</a:t>
            </a:r>
            <a:r>
              <a:rPr lang="en-US" altLang="zh-CN" sz="3200" dirty="0">
                <a:sym typeface="+mn-ea"/>
              </a:rPr>
              <a:t>BIOS</a:t>
            </a:r>
          </a:p>
          <a:p>
            <a:pPr>
              <a:lnSpc>
                <a:spcPct val="100000"/>
              </a:lnSpc>
            </a:pPr>
            <a:r>
              <a:rPr lang="en-US" altLang="zh-CN" sz="3200" dirty="0">
                <a:sym typeface="+mn-ea"/>
              </a:rPr>
              <a:t>2.</a:t>
            </a:r>
            <a:r>
              <a:rPr lang="zh-CN" altLang="en-US" sz="3200" dirty="0">
                <a:sym typeface="+mn-ea"/>
              </a:rPr>
              <a:t>系统引导</a:t>
            </a:r>
          </a:p>
          <a:p>
            <a:pPr>
              <a:lnSpc>
                <a:spcPct val="100000"/>
              </a:lnSpc>
            </a:pPr>
            <a:r>
              <a:rPr lang="en-US" altLang="zh-CN" sz="3200" dirty="0">
                <a:sym typeface="+mn-ea"/>
              </a:rPr>
              <a:t>3.</a:t>
            </a:r>
            <a:r>
              <a:rPr lang="zh-CN" altLang="en-US" sz="3200" dirty="0">
                <a:sym typeface="+mn-ea"/>
              </a:rPr>
              <a:t>操作系统启动</a:t>
            </a:r>
            <a:endParaRPr lang="zh-CN" sz="32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nvSpPr>
        <p:spPr>
          <a:xfrm>
            <a:off x="1062355" y="1272541"/>
            <a:ext cx="10090150" cy="5113252"/>
          </a:xfrm>
          <a:prstGeom prst="rect">
            <a:avLst/>
          </a:prstGeom>
        </p:spPr>
        <p:txBody>
          <a:bodyPr vert="horz" lIns="91440" tIns="45720" rIns="91440" bIns="45720" rtlCol="0">
            <a:normAutofit/>
          </a:bodyPr>
          <a:lstStyle>
            <a:lvl1pPr marL="444500" indent="-444500" algn="l" defTabSz="914400" rtl="0" eaLnBrk="1" latinLnBrk="0" hangingPunct="1">
              <a:lnSpc>
                <a:spcPct val="90000"/>
              </a:lnSpc>
              <a:spcBef>
                <a:spcPts val="1000"/>
              </a:spcBef>
              <a:buClr>
                <a:srgbClr val="41914E"/>
              </a:buClr>
              <a:buFont typeface="Wingdings" panose="05000000000000000000" pitchFamily="2" charset="2"/>
              <a:buChar char="v"/>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FFC000"/>
              </a:buClr>
              <a:buSzPct val="100000"/>
              <a:buFont typeface="Wingdings" panose="05000000000000000000" pitchFamily="2" charset="2"/>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Calibri" panose="020F050202020403020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zh-CN" altLang="en-US" sz="3200" b="1" dirty="0">
                <a:solidFill>
                  <a:schemeClr val="tx1">
                    <a:lumMod val="60000"/>
                    <a:lumOff val="40000"/>
                  </a:schemeClr>
                </a:solidFill>
                <a:sym typeface="+mn-ea"/>
              </a:rPr>
              <a:t>工作原理：</a:t>
            </a:r>
            <a:endParaRPr lang="zh-CN" altLang="en-US" sz="3200" b="1" dirty="0">
              <a:solidFill>
                <a:schemeClr val="tx1">
                  <a:lumMod val="60000"/>
                  <a:lumOff val="40000"/>
                </a:schemeClr>
              </a:solidFill>
            </a:endParaRPr>
          </a:p>
          <a:p>
            <a:pPr lvl="1">
              <a:lnSpc>
                <a:spcPct val="100000"/>
              </a:lnSpc>
              <a:spcBef>
                <a:spcPts val="600"/>
              </a:spcBef>
            </a:pPr>
            <a:r>
              <a:rPr lang="zh-CN" altLang="en-US" sz="2800" dirty="0">
                <a:sym typeface="+mn-ea"/>
              </a:rPr>
              <a:t>计算机的所有运算都会变成</a:t>
            </a:r>
            <a:r>
              <a:rPr lang="zh-CN" altLang="en-US" sz="2800" b="1" dirty="0">
                <a:solidFill>
                  <a:srgbClr val="FF0000"/>
                </a:solidFill>
                <a:sym typeface="+mn-ea"/>
              </a:rPr>
              <a:t>数学运算</a:t>
            </a:r>
            <a:r>
              <a:rPr lang="zh-CN" altLang="en-US" sz="2800" dirty="0">
                <a:sym typeface="+mn-ea"/>
              </a:rPr>
              <a:t>。</a:t>
            </a:r>
          </a:p>
          <a:p>
            <a:pPr lvl="1">
              <a:lnSpc>
                <a:spcPct val="100000"/>
              </a:lnSpc>
              <a:spcBef>
                <a:spcPts val="600"/>
              </a:spcBef>
            </a:pPr>
            <a:r>
              <a:rPr lang="zh-CN" altLang="en-US" sz="2800" dirty="0">
                <a:sym typeface="+mn-ea"/>
              </a:rPr>
              <a:t>工作过程是先将现实世界中的各种信息转换成计算机能够理解的二进制代码,然后保存在计算机的存储器中,再由运算器对数据进行处理。</a:t>
            </a:r>
            <a:endParaRPr lang="zh-CN" altLang="en-US" sz="2800" dirty="0"/>
          </a:p>
          <a:p>
            <a:pPr lvl="1">
              <a:lnSpc>
                <a:spcPct val="100000"/>
              </a:lnSpc>
              <a:spcBef>
                <a:spcPts val="600"/>
              </a:spcBef>
            </a:pPr>
            <a:r>
              <a:rPr lang="zh-CN" altLang="en-US" sz="2800" dirty="0">
                <a:sym typeface="+mn-ea"/>
              </a:rPr>
              <a:t>在计算机的工作过程中,需要完成信息编码、信息处理等过程。</a:t>
            </a:r>
          </a:p>
          <a:p>
            <a:pPr lvl="1">
              <a:lnSpc>
                <a:spcPct val="100000"/>
              </a:lnSpc>
              <a:spcBef>
                <a:spcPts val="600"/>
              </a:spcBef>
            </a:pPr>
            <a:r>
              <a:rPr lang="zh-CN" altLang="en-US" sz="2800" dirty="0">
                <a:sym typeface="+mn-ea"/>
              </a:rPr>
              <a:t>信息的编码和解码, 数据存储的位置,数据的计算等,都由计算机能够识别的</a:t>
            </a:r>
            <a:r>
              <a:rPr lang="zh-CN" altLang="en-US" sz="2800" b="1" dirty="0">
                <a:solidFill>
                  <a:srgbClr val="FF0000"/>
                </a:solidFill>
                <a:sym typeface="+mn-ea"/>
              </a:rPr>
              <a:t>机器指令(指令系统)</a:t>
            </a:r>
            <a:r>
              <a:rPr lang="zh-CN" altLang="en-US" sz="2800" dirty="0">
                <a:sym typeface="+mn-ea"/>
              </a:rPr>
              <a:t>控制和管理。</a:t>
            </a:r>
            <a:endParaRPr lang="zh-CN" altLang="en-US" sz="2800" dirty="0">
              <a:solidFill>
                <a:schemeClr val="tx1"/>
              </a:solidFill>
              <a:sym typeface="+mn-ea"/>
            </a:endParaRPr>
          </a:p>
        </p:txBody>
      </p:sp>
      <p:sp>
        <p:nvSpPr>
          <p:cNvPr id="11" name="文本框 10"/>
          <p:cNvSpPr txBox="1"/>
          <p:nvPr/>
        </p:nvSpPr>
        <p:spPr>
          <a:xfrm>
            <a:off x="2341245" y="44624"/>
            <a:ext cx="7550785" cy="645160"/>
          </a:xfrm>
          <a:prstGeom prst="rect">
            <a:avLst/>
          </a:prstGeom>
          <a:noFill/>
        </p:spPr>
        <p:txBody>
          <a:bodyPr wrap="square" rtlCol="0">
            <a:spAutoFit/>
          </a:bodyPr>
          <a:lstStyle/>
          <a:p>
            <a:pPr algn="ctr"/>
            <a:r>
              <a:rPr lang="en-US" altLang="zh-CN" sz="3600" b="1">
                <a:solidFill>
                  <a:srgbClr val="FFFFFF"/>
                </a:solidFill>
                <a:latin typeface="+mj-lt"/>
                <a:ea typeface="+mj-ea"/>
                <a:cs typeface="+mj-cs"/>
              </a:rPr>
              <a:t>1.3.5 </a:t>
            </a:r>
            <a:r>
              <a:rPr lang="zh-CN" altLang="en-US" sz="3600" b="1">
                <a:solidFill>
                  <a:srgbClr val="FFFFFF"/>
                </a:solidFill>
                <a:latin typeface="+mj-lt"/>
                <a:ea typeface="+mj-ea"/>
                <a:cs typeface="+mj-cs"/>
              </a:rPr>
              <a:t>计</a:t>
            </a:r>
            <a:r>
              <a:rPr lang="zh-CN" altLang="en-US" sz="3600" b="1" dirty="0">
                <a:solidFill>
                  <a:srgbClr val="FFFFFF"/>
                </a:solidFill>
                <a:latin typeface="+mj-lt"/>
                <a:ea typeface="+mj-ea"/>
                <a:cs typeface="+mj-cs"/>
              </a:rPr>
              <a:t>算机的计算原理</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nvSpPr>
        <p:spPr>
          <a:xfrm>
            <a:off x="697865" y="1028700"/>
            <a:ext cx="10430510" cy="6340475"/>
          </a:xfrm>
          <a:prstGeom prst="rect">
            <a:avLst/>
          </a:prstGeom>
        </p:spPr>
        <p:txBody>
          <a:bodyPr vert="horz" lIns="91440" tIns="45720" rIns="91440" bIns="45720" rtlCol="0">
            <a:normAutofit/>
          </a:bodyPr>
          <a:lstStyle>
            <a:lvl1pPr marL="444500" indent="-444500" algn="l" defTabSz="914400" rtl="0" eaLnBrk="1" latinLnBrk="0" hangingPunct="1">
              <a:lnSpc>
                <a:spcPct val="90000"/>
              </a:lnSpc>
              <a:spcBef>
                <a:spcPts val="1000"/>
              </a:spcBef>
              <a:buClr>
                <a:srgbClr val="41914E"/>
              </a:buClr>
              <a:buFont typeface="Wingdings" panose="05000000000000000000" pitchFamily="2" charset="2"/>
              <a:buChar char="v"/>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FFC000"/>
              </a:buClr>
              <a:buSzPct val="100000"/>
              <a:buFont typeface="Wingdings" panose="05000000000000000000" pitchFamily="2" charset="2"/>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Calibri" panose="020F050202020403020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457200">
              <a:lnSpc>
                <a:spcPct val="100000"/>
              </a:lnSpc>
            </a:pPr>
            <a:r>
              <a:rPr lang="zh-CN" altLang="en-US" sz="3200" b="1" dirty="0">
                <a:solidFill>
                  <a:schemeClr val="tx1">
                    <a:lumMod val="60000"/>
                    <a:lumOff val="40000"/>
                  </a:schemeClr>
                </a:solidFill>
                <a:sym typeface="+mn-ea"/>
              </a:rPr>
              <a:t>工作过程：</a:t>
            </a:r>
          </a:p>
          <a:p>
            <a:pPr lvl="1" indent="-457200">
              <a:lnSpc>
                <a:spcPct val="100000"/>
              </a:lnSpc>
            </a:pPr>
            <a:r>
              <a:rPr lang="zh-CN" altLang="en-US" sz="2800" dirty="0">
                <a:sym typeface="+mn-ea"/>
              </a:rPr>
              <a:t>计算机通过键盘和鼠标等输入设备将用户输入数据读入内存</a:t>
            </a:r>
          </a:p>
          <a:p>
            <a:pPr lvl="1" indent="-457200">
              <a:lnSpc>
                <a:spcPct val="100000"/>
              </a:lnSpc>
            </a:pPr>
            <a:r>
              <a:rPr lang="zh-CN" altLang="en-US" sz="2800" dirty="0">
                <a:sym typeface="+mn-ea"/>
              </a:rPr>
              <a:t>再经由中央处理器算术和逻辑单元运算处理</a:t>
            </a:r>
          </a:p>
          <a:p>
            <a:pPr lvl="1" indent="-457200">
              <a:lnSpc>
                <a:spcPct val="100000"/>
              </a:lnSpc>
            </a:pPr>
            <a:r>
              <a:rPr lang="zh-CN" altLang="en-US" sz="2800" dirty="0">
                <a:sym typeface="+mn-ea"/>
              </a:rPr>
              <a:t>输出到屏幕等输出设备或存储到硬盘等存储设备</a:t>
            </a:r>
          </a:p>
          <a:p>
            <a:pPr marL="444500" lvl="0" indent="-457200">
              <a:lnSpc>
                <a:spcPct val="100000"/>
              </a:lnSpc>
              <a:buFont typeface="Wingdings" panose="05000000000000000000" charset="0"/>
              <a:buChar char="v"/>
            </a:pPr>
            <a:r>
              <a:rPr lang="zh-CN" altLang="en-US" sz="3200" dirty="0">
                <a:solidFill>
                  <a:schemeClr val="tx1"/>
                </a:solidFill>
                <a:sym typeface="+mn-ea"/>
              </a:rPr>
              <a:t>整个过程是由计算机硬件和软件协同运作完成。</a:t>
            </a:r>
          </a:p>
          <a:p>
            <a:pPr marL="444500" lvl="0" indent="-457200">
              <a:lnSpc>
                <a:spcPct val="100000"/>
              </a:lnSpc>
              <a:buFont typeface="Wingdings" panose="05000000000000000000" charset="0"/>
              <a:buChar char="v"/>
            </a:pPr>
            <a:r>
              <a:rPr lang="zh-CN" altLang="en-US" sz="3200" dirty="0">
                <a:solidFill>
                  <a:schemeClr val="tx1"/>
                </a:solidFill>
                <a:sym typeface="+mn-ea"/>
              </a:rPr>
              <a:t>实例</a:t>
            </a:r>
          </a:p>
          <a:p>
            <a:pPr marL="685800" lvl="1" indent="-457200">
              <a:lnSpc>
                <a:spcPct val="100000"/>
              </a:lnSpc>
              <a:buFont typeface="Wingdings" panose="05000000000000000000" charset="0"/>
              <a:buChar char="§"/>
            </a:pPr>
            <a:r>
              <a:rPr lang="zh-CN" altLang="en-US" sz="2400" dirty="0">
                <a:sym typeface="+mn-ea"/>
              </a:rPr>
              <a:t>计算</a:t>
            </a:r>
            <a:r>
              <a:rPr lang="en-US" altLang="zh-CN" sz="2400" dirty="0">
                <a:sym typeface="+mn-ea"/>
              </a:rPr>
              <a:t>”</a:t>
            </a:r>
            <a:r>
              <a:rPr lang="zh-CN" altLang="en-US" sz="2400" dirty="0">
                <a:sym typeface="+mn-ea"/>
              </a:rPr>
              <a:t>2</a:t>
            </a:r>
            <a:r>
              <a:rPr lang="en-US" altLang="zh-CN" sz="2400" dirty="0">
                <a:sym typeface="+mn-ea"/>
              </a:rPr>
              <a:t>^</a:t>
            </a:r>
            <a:r>
              <a:rPr lang="zh-CN" altLang="en-US" sz="2400" dirty="0">
                <a:sym typeface="+mn-ea"/>
              </a:rPr>
              <a:t>3=?</a:t>
            </a:r>
            <a:r>
              <a:rPr lang="en-US" altLang="zh-CN" sz="2400" dirty="0">
                <a:sym typeface="+mn-ea"/>
              </a:rPr>
              <a:t>”</a:t>
            </a:r>
            <a:endParaRPr lang="zh-CN" altLang="en-US" sz="2400" dirty="0"/>
          </a:p>
          <a:p>
            <a:pPr marL="685800" lvl="1" indent="-457200">
              <a:lnSpc>
                <a:spcPct val="100000"/>
              </a:lnSpc>
              <a:buFont typeface="Wingdings" panose="05000000000000000000" charset="0"/>
              <a:buChar char="§"/>
            </a:pPr>
            <a:endParaRPr lang="zh-CN" altLang="en-US" sz="2400" dirty="0">
              <a:solidFill>
                <a:schemeClr val="tx1"/>
              </a:solidFill>
              <a:sym typeface="+mn-ea"/>
            </a:endParaRPr>
          </a:p>
        </p:txBody>
      </p:sp>
      <p:graphicFrame>
        <p:nvGraphicFramePr>
          <p:cNvPr id="6" name="Table 5"/>
          <p:cNvGraphicFramePr>
            <a:graphicFrameLocks noGrp="1"/>
          </p:cNvGraphicFramePr>
          <p:nvPr>
            <p:custDataLst>
              <p:tags r:id="rId1"/>
            </p:custDataLst>
            <p:extLst>
              <p:ext uri="{D42A27DB-BD31-4B8C-83A1-F6EECF244321}">
                <p14:modId xmlns:p14="http://schemas.microsoft.com/office/powerpoint/2010/main" val="590377366"/>
              </p:ext>
            </p:extLst>
          </p:nvPr>
        </p:nvGraphicFramePr>
        <p:xfrm>
          <a:off x="3935760" y="4005064"/>
          <a:ext cx="6555740" cy="2025650"/>
        </p:xfrm>
        <a:graphic>
          <a:graphicData uri="http://schemas.openxmlformats.org/drawingml/2006/table">
            <a:tbl>
              <a:tblPr firstRow="1" firstCol="1" bandRow="1">
                <a:tableStyleId>{5C22544A-7EE6-4342-B048-85BDC9FD1C3A}</a:tableStyleId>
              </a:tblPr>
              <a:tblGrid>
                <a:gridCol w="3277870">
                  <a:extLst>
                    <a:ext uri="{9D8B030D-6E8A-4147-A177-3AD203B41FA5}">
                      <a16:colId xmlns:a16="http://schemas.microsoft.com/office/drawing/2014/main" val="20000"/>
                    </a:ext>
                  </a:extLst>
                </a:gridCol>
                <a:gridCol w="3277870">
                  <a:extLst>
                    <a:ext uri="{9D8B030D-6E8A-4147-A177-3AD203B41FA5}">
                      <a16:colId xmlns:a16="http://schemas.microsoft.com/office/drawing/2014/main" val="20001"/>
                    </a:ext>
                  </a:extLst>
                </a:gridCol>
              </a:tblGrid>
              <a:tr h="318770">
                <a:tc>
                  <a:txBody>
                    <a:bodyPr/>
                    <a:lstStyle/>
                    <a:p>
                      <a:pPr indent="127000" algn="ctr">
                        <a:lnSpc>
                          <a:spcPct val="100000"/>
                        </a:lnSpc>
                        <a:spcAft>
                          <a:spcPts val="0"/>
                        </a:spcAft>
                      </a:pPr>
                      <a:r>
                        <a:rPr lang="zh-CN" sz="2000" b="0" kern="1050" dirty="0">
                          <a:solidFill>
                            <a:schemeClr val="bg1">
                              <a:lumMod val="10000"/>
                            </a:schemeClr>
                          </a:solidFill>
                          <a:effectLst/>
                        </a:rPr>
                        <a:t>人</a:t>
                      </a:r>
                      <a:endParaRPr lang="zh-CN" sz="2000" b="0" kern="1050" dirty="0">
                        <a:solidFill>
                          <a:schemeClr val="bg1">
                            <a:lumMod val="10000"/>
                          </a:schemeClr>
                        </a:solidFill>
                        <a:effectLst/>
                        <a:latin typeface="Times New Roman" panose="02020603050405020304" pitchFamily="18" charset="0"/>
                        <a:ea typeface="宋体" panose="02010600030101010101" pitchFamily="2" charset="-122"/>
                      </a:endParaRPr>
                    </a:p>
                  </a:txBody>
                  <a:tcPr marL="68580" marR="68580" marT="0" marB="0">
                    <a:solidFill>
                      <a:schemeClr val="tx1">
                        <a:lumMod val="40000"/>
                        <a:lumOff val="60000"/>
                      </a:schemeClr>
                    </a:solidFill>
                  </a:tcPr>
                </a:tc>
                <a:tc>
                  <a:txBody>
                    <a:bodyPr/>
                    <a:lstStyle/>
                    <a:p>
                      <a:pPr indent="127000" algn="ctr">
                        <a:lnSpc>
                          <a:spcPct val="100000"/>
                        </a:lnSpc>
                        <a:spcAft>
                          <a:spcPts val="0"/>
                        </a:spcAft>
                      </a:pPr>
                      <a:r>
                        <a:rPr lang="zh-CN" sz="2000" b="0" kern="1050" dirty="0">
                          <a:solidFill>
                            <a:schemeClr val="bg1">
                              <a:lumMod val="10000"/>
                            </a:schemeClr>
                          </a:solidFill>
                          <a:effectLst/>
                        </a:rPr>
                        <a:t>计算机</a:t>
                      </a:r>
                      <a:endParaRPr lang="zh-CN" sz="2000" b="0" kern="1050" dirty="0">
                        <a:solidFill>
                          <a:schemeClr val="bg1">
                            <a:lumMod val="10000"/>
                          </a:schemeClr>
                        </a:solidFill>
                        <a:effectLst/>
                        <a:latin typeface="Times New Roman" panose="02020603050405020304" pitchFamily="18" charset="0"/>
                        <a:ea typeface="宋体" panose="02010600030101010101" pitchFamily="2" charset="-122"/>
                      </a:endParaRPr>
                    </a:p>
                  </a:txBody>
                  <a:tcPr marL="68580" marR="68580" marT="0" marB="0">
                    <a:solidFill>
                      <a:schemeClr val="tx1">
                        <a:lumMod val="40000"/>
                        <a:lumOff val="60000"/>
                      </a:schemeClr>
                    </a:solidFill>
                  </a:tcPr>
                </a:tc>
                <a:extLst>
                  <a:ext uri="{0D108BD9-81ED-4DB2-BD59-A6C34878D82A}">
                    <a16:rowId xmlns:a16="http://schemas.microsoft.com/office/drawing/2014/main" val="10000"/>
                  </a:ext>
                </a:extLst>
              </a:tr>
              <a:tr h="318770">
                <a:tc>
                  <a:txBody>
                    <a:bodyPr/>
                    <a:lstStyle/>
                    <a:p>
                      <a:pPr marL="0" lvl="0" indent="0" algn="just">
                        <a:lnSpc>
                          <a:spcPct val="100000"/>
                        </a:lnSpc>
                        <a:spcAft>
                          <a:spcPts val="0"/>
                        </a:spcAft>
                        <a:buFont typeface="+mj-lt"/>
                        <a:buNone/>
                      </a:pPr>
                      <a:r>
                        <a:rPr lang="zh-CN" sz="2000" b="0" kern="1050" dirty="0">
                          <a:solidFill>
                            <a:schemeClr val="bg1">
                              <a:lumMod val="10000"/>
                            </a:schemeClr>
                          </a:solidFill>
                          <a:effectLst/>
                        </a:rPr>
                        <a:t>记下计算公式</a:t>
                      </a:r>
                      <a:endParaRPr lang="zh-CN" sz="2000" b="0" kern="1050" dirty="0">
                        <a:solidFill>
                          <a:schemeClr val="bg1">
                            <a:lumMod val="10000"/>
                          </a:schemeClr>
                        </a:solidFill>
                        <a:effectLst/>
                        <a:latin typeface="Times New Roman" panose="02020603050405020304" pitchFamily="18" charset="0"/>
                        <a:ea typeface="宋体" panose="02010600030101010101" pitchFamily="2" charset="-122"/>
                      </a:endParaRPr>
                    </a:p>
                  </a:txBody>
                  <a:tcPr marL="68580" marR="68580" marT="0" marB="0">
                    <a:solidFill>
                      <a:schemeClr val="bg2">
                        <a:lumMod val="20000"/>
                        <a:lumOff val="80000"/>
                      </a:schemeClr>
                    </a:solidFill>
                  </a:tcPr>
                </a:tc>
                <a:tc>
                  <a:txBody>
                    <a:bodyPr/>
                    <a:lstStyle/>
                    <a:p>
                      <a:pPr marL="0" lvl="0" indent="0" algn="just">
                        <a:lnSpc>
                          <a:spcPct val="100000"/>
                        </a:lnSpc>
                        <a:spcAft>
                          <a:spcPts val="0"/>
                        </a:spcAft>
                        <a:buFont typeface="+mj-lt"/>
                        <a:buNone/>
                      </a:pPr>
                      <a:r>
                        <a:rPr lang="zh-CN" sz="2000" b="0" kern="1050">
                          <a:solidFill>
                            <a:schemeClr val="bg1">
                              <a:lumMod val="10000"/>
                            </a:schemeClr>
                          </a:solidFill>
                          <a:effectLst/>
                        </a:rPr>
                        <a:t>获取输入</a:t>
                      </a:r>
                      <a:endParaRPr lang="zh-CN" sz="2000" b="0" kern="1050">
                        <a:solidFill>
                          <a:schemeClr val="bg1">
                            <a:lumMod val="10000"/>
                          </a:schemeClr>
                        </a:solidFill>
                        <a:effectLst/>
                        <a:latin typeface="Times New Roman" panose="02020603050405020304" pitchFamily="18" charset="0"/>
                        <a:ea typeface="宋体" panose="02010600030101010101" pitchFamily="2" charset="-122"/>
                      </a:endParaRPr>
                    </a:p>
                  </a:txBody>
                  <a:tcPr marL="68580" marR="68580" marT="0" marB="0">
                    <a:solidFill>
                      <a:schemeClr val="bg2">
                        <a:lumMod val="20000"/>
                        <a:lumOff val="80000"/>
                      </a:schemeClr>
                    </a:solidFill>
                  </a:tcPr>
                </a:tc>
                <a:extLst>
                  <a:ext uri="{0D108BD9-81ED-4DB2-BD59-A6C34878D82A}">
                    <a16:rowId xmlns:a16="http://schemas.microsoft.com/office/drawing/2014/main" val="10001"/>
                  </a:ext>
                </a:extLst>
              </a:tr>
              <a:tr h="750570">
                <a:tc>
                  <a:txBody>
                    <a:bodyPr/>
                    <a:lstStyle/>
                    <a:p>
                      <a:pPr marL="0" lvl="0" indent="0" algn="just">
                        <a:lnSpc>
                          <a:spcPct val="100000"/>
                        </a:lnSpc>
                        <a:spcAft>
                          <a:spcPts val="0"/>
                        </a:spcAft>
                        <a:buFont typeface="+mj-lt"/>
                        <a:buNone/>
                      </a:pPr>
                      <a:r>
                        <a:rPr lang="zh-CN" sz="2000" b="0" kern="1050" dirty="0">
                          <a:solidFill>
                            <a:schemeClr val="bg1">
                              <a:lumMod val="10000"/>
                            </a:schemeClr>
                          </a:solidFill>
                          <a:effectLst/>
                        </a:rPr>
                        <a:t>学习数学运算、了解运算规则、掌握乘法口诀表</a:t>
                      </a:r>
                      <a:endParaRPr lang="zh-CN" sz="2000" b="0" kern="1050" dirty="0">
                        <a:solidFill>
                          <a:schemeClr val="bg1">
                            <a:lumMod val="10000"/>
                          </a:schemeClr>
                        </a:solidFill>
                        <a:effectLst/>
                        <a:latin typeface="Times New Roman" panose="02020603050405020304" pitchFamily="18" charset="0"/>
                        <a:ea typeface="宋体" panose="02010600030101010101" pitchFamily="2" charset="-122"/>
                      </a:endParaRPr>
                    </a:p>
                  </a:txBody>
                  <a:tcPr marL="68580" marR="68580" marT="0" marB="0">
                    <a:solidFill>
                      <a:schemeClr val="bg2">
                        <a:lumMod val="20000"/>
                        <a:lumOff val="80000"/>
                      </a:schemeClr>
                    </a:solidFill>
                  </a:tcPr>
                </a:tc>
                <a:tc>
                  <a:txBody>
                    <a:bodyPr/>
                    <a:lstStyle/>
                    <a:p>
                      <a:pPr marL="0" lvl="0" indent="0" algn="just">
                        <a:lnSpc>
                          <a:spcPct val="100000"/>
                        </a:lnSpc>
                        <a:spcAft>
                          <a:spcPts val="0"/>
                        </a:spcAft>
                        <a:buFont typeface="+mj-lt"/>
                        <a:buNone/>
                      </a:pPr>
                      <a:r>
                        <a:rPr lang="zh-CN" sz="2000" b="0" kern="1050" dirty="0">
                          <a:solidFill>
                            <a:schemeClr val="bg1">
                              <a:lumMod val="10000"/>
                            </a:schemeClr>
                          </a:solidFill>
                          <a:effectLst/>
                        </a:rPr>
                        <a:t>提前需要掌握计算机的执行规则、编程来实现数学运算</a:t>
                      </a:r>
                      <a:endParaRPr lang="zh-CN" sz="2000" b="0" kern="1050" dirty="0">
                        <a:solidFill>
                          <a:schemeClr val="bg1">
                            <a:lumMod val="10000"/>
                          </a:schemeClr>
                        </a:solidFill>
                        <a:effectLst/>
                        <a:latin typeface="Times New Roman" panose="02020603050405020304" pitchFamily="18" charset="0"/>
                        <a:ea typeface="宋体" panose="02010600030101010101" pitchFamily="2" charset="-122"/>
                      </a:endParaRPr>
                    </a:p>
                  </a:txBody>
                  <a:tcPr marL="68580" marR="68580" marT="0" marB="0">
                    <a:solidFill>
                      <a:schemeClr val="bg2">
                        <a:lumMod val="20000"/>
                        <a:lumOff val="80000"/>
                      </a:schemeClr>
                    </a:solidFill>
                  </a:tcPr>
                </a:tc>
                <a:extLst>
                  <a:ext uri="{0D108BD9-81ED-4DB2-BD59-A6C34878D82A}">
                    <a16:rowId xmlns:a16="http://schemas.microsoft.com/office/drawing/2014/main" val="10002"/>
                  </a:ext>
                </a:extLst>
              </a:tr>
              <a:tr h="318770">
                <a:tc>
                  <a:txBody>
                    <a:bodyPr/>
                    <a:lstStyle/>
                    <a:p>
                      <a:pPr marL="0" lvl="0" indent="0" algn="just">
                        <a:lnSpc>
                          <a:spcPct val="100000"/>
                        </a:lnSpc>
                        <a:spcAft>
                          <a:spcPts val="0"/>
                        </a:spcAft>
                        <a:buFont typeface="+mj-lt"/>
                        <a:buNone/>
                      </a:pPr>
                      <a:r>
                        <a:rPr lang="zh-CN" sz="2000" b="0" kern="1050">
                          <a:solidFill>
                            <a:schemeClr val="bg1">
                              <a:lumMod val="10000"/>
                            </a:schemeClr>
                          </a:solidFill>
                          <a:effectLst/>
                        </a:rPr>
                        <a:t>脑子执行计算</a:t>
                      </a:r>
                      <a:endParaRPr lang="zh-CN" sz="2000" b="0" kern="1050">
                        <a:solidFill>
                          <a:schemeClr val="bg1">
                            <a:lumMod val="10000"/>
                          </a:schemeClr>
                        </a:solidFill>
                        <a:effectLst/>
                        <a:latin typeface="Times New Roman" panose="02020603050405020304" pitchFamily="18" charset="0"/>
                        <a:ea typeface="宋体" panose="02010600030101010101" pitchFamily="2" charset="-122"/>
                      </a:endParaRPr>
                    </a:p>
                  </a:txBody>
                  <a:tcPr marL="68580" marR="68580" marT="0" marB="0">
                    <a:solidFill>
                      <a:schemeClr val="bg2">
                        <a:lumMod val="20000"/>
                        <a:lumOff val="80000"/>
                      </a:schemeClr>
                    </a:solidFill>
                  </a:tcPr>
                </a:tc>
                <a:tc>
                  <a:txBody>
                    <a:bodyPr/>
                    <a:lstStyle/>
                    <a:p>
                      <a:pPr marL="0" lvl="0" indent="0" algn="just">
                        <a:lnSpc>
                          <a:spcPct val="100000"/>
                        </a:lnSpc>
                        <a:spcAft>
                          <a:spcPts val="0"/>
                        </a:spcAft>
                        <a:buFont typeface="+mj-lt"/>
                        <a:buNone/>
                      </a:pPr>
                      <a:r>
                        <a:rPr lang="zh-CN" sz="2000" b="0" kern="1050" dirty="0">
                          <a:solidFill>
                            <a:schemeClr val="bg1">
                              <a:lumMod val="10000"/>
                            </a:schemeClr>
                          </a:solidFill>
                          <a:effectLst/>
                        </a:rPr>
                        <a:t>程序实现计算</a:t>
                      </a:r>
                      <a:endParaRPr lang="zh-CN" sz="2000" b="0" kern="1050" dirty="0">
                        <a:solidFill>
                          <a:schemeClr val="bg1">
                            <a:lumMod val="10000"/>
                          </a:schemeClr>
                        </a:solidFill>
                        <a:effectLst/>
                        <a:latin typeface="Times New Roman" panose="02020603050405020304" pitchFamily="18" charset="0"/>
                        <a:ea typeface="宋体" panose="02010600030101010101" pitchFamily="2" charset="-122"/>
                      </a:endParaRPr>
                    </a:p>
                  </a:txBody>
                  <a:tcPr marL="68580" marR="68580" marT="0" marB="0">
                    <a:solidFill>
                      <a:schemeClr val="bg2">
                        <a:lumMod val="20000"/>
                        <a:lumOff val="80000"/>
                      </a:schemeClr>
                    </a:solidFill>
                  </a:tcPr>
                </a:tc>
                <a:extLst>
                  <a:ext uri="{0D108BD9-81ED-4DB2-BD59-A6C34878D82A}">
                    <a16:rowId xmlns:a16="http://schemas.microsoft.com/office/drawing/2014/main" val="10003"/>
                  </a:ext>
                </a:extLst>
              </a:tr>
              <a:tr h="318770">
                <a:tc>
                  <a:txBody>
                    <a:bodyPr/>
                    <a:lstStyle/>
                    <a:p>
                      <a:pPr marL="0" lvl="0" indent="0" algn="just">
                        <a:lnSpc>
                          <a:spcPct val="100000"/>
                        </a:lnSpc>
                        <a:spcAft>
                          <a:spcPts val="0"/>
                        </a:spcAft>
                        <a:buFont typeface="+mj-lt"/>
                        <a:buNone/>
                      </a:pPr>
                      <a:r>
                        <a:rPr lang="zh-CN" sz="2000" b="0" kern="1050" dirty="0">
                          <a:solidFill>
                            <a:schemeClr val="bg1">
                              <a:lumMod val="10000"/>
                            </a:schemeClr>
                          </a:solidFill>
                          <a:effectLst/>
                        </a:rPr>
                        <a:t>算出结果</a:t>
                      </a:r>
                      <a:endParaRPr lang="zh-CN" sz="2000" b="0" kern="1050" dirty="0">
                        <a:solidFill>
                          <a:schemeClr val="bg1">
                            <a:lumMod val="10000"/>
                          </a:schemeClr>
                        </a:solidFill>
                        <a:effectLst/>
                        <a:latin typeface="Times New Roman" panose="02020603050405020304" pitchFamily="18" charset="0"/>
                        <a:ea typeface="宋体" panose="02010600030101010101" pitchFamily="2" charset="-122"/>
                      </a:endParaRPr>
                    </a:p>
                  </a:txBody>
                  <a:tcPr marL="68580" marR="68580" marT="0" marB="0">
                    <a:solidFill>
                      <a:schemeClr val="bg2">
                        <a:lumMod val="20000"/>
                        <a:lumOff val="80000"/>
                      </a:schemeClr>
                    </a:solidFill>
                  </a:tcPr>
                </a:tc>
                <a:tc>
                  <a:txBody>
                    <a:bodyPr/>
                    <a:lstStyle/>
                    <a:p>
                      <a:pPr marL="0" lvl="0" indent="0" algn="just">
                        <a:lnSpc>
                          <a:spcPct val="100000"/>
                        </a:lnSpc>
                        <a:spcAft>
                          <a:spcPts val="0"/>
                        </a:spcAft>
                        <a:buFont typeface="+mj-lt"/>
                        <a:buNone/>
                      </a:pPr>
                      <a:r>
                        <a:rPr lang="zh-CN" sz="2000" b="0" kern="1050" dirty="0">
                          <a:solidFill>
                            <a:schemeClr val="bg1">
                              <a:lumMod val="10000"/>
                            </a:schemeClr>
                          </a:solidFill>
                          <a:effectLst/>
                        </a:rPr>
                        <a:t>输出结果</a:t>
                      </a:r>
                      <a:endParaRPr lang="zh-CN" sz="2000" b="0" kern="1050" dirty="0">
                        <a:solidFill>
                          <a:schemeClr val="bg1">
                            <a:lumMod val="10000"/>
                          </a:schemeClr>
                        </a:solidFill>
                        <a:effectLst/>
                        <a:latin typeface="Times New Roman" panose="02020603050405020304" pitchFamily="18" charset="0"/>
                        <a:ea typeface="宋体" panose="02010600030101010101" pitchFamily="2" charset="-122"/>
                      </a:endParaRPr>
                    </a:p>
                  </a:txBody>
                  <a:tcPr marL="68580" marR="68580" marT="0" marB="0">
                    <a:solidFill>
                      <a:schemeClr val="bg2">
                        <a:lumMod val="20000"/>
                        <a:lumOff val="80000"/>
                      </a:schemeClr>
                    </a:solidFill>
                  </a:tcPr>
                </a:tc>
                <a:extLst>
                  <a:ext uri="{0D108BD9-81ED-4DB2-BD59-A6C34878D82A}">
                    <a16:rowId xmlns:a16="http://schemas.microsoft.com/office/drawing/2014/main" val="10004"/>
                  </a:ext>
                </a:extLst>
              </a:tr>
            </a:tbl>
          </a:graphicData>
        </a:graphic>
      </p:graphicFrame>
      <p:sp>
        <p:nvSpPr>
          <p:cNvPr id="11" name="文本框 10"/>
          <p:cNvSpPr txBox="1"/>
          <p:nvPr/>
        </p:nvSpPr>
        <p:spPr>
          <a:xfrm>
            <a:off x="2320290" y="44624"/>
            <a:ext cx="7550785" cy="645160"/>
          </a:xfrm>
          <a:prstGeom prst="rect">
            <a:avLst/>
          </a:prstGeom>
          <a:noFill/>
        </p:spPr>
        <p:txBody>
          <a:bodyPr wrap="square" rtlCol="0">
            <a:spAutoFit/>
          </a:bodyPr>
          <a:lstStyle/>
          <a:p>
            <a:pPr algn="ctr"/>
            <a:r>
              <a:rPr lang="en-US" altLang="zh-CN" sz="3600" b="1" dirty="0">
                <a:solidFill>
                  <a:srgbClr val="FFFFFF"/>
                </a:solidFill>
                <a:latin typeface="+mj-lt"/>
                <a:ea typeface="+mj-ea"/>
                <a:cs typeface="+mj-cs"/>
              </a:rPr>
              <a:t>1.3.5 </a:t>
            </a:r>
            <a:r>
              <a:rPr lang="zh-CN" altLang="en-US" sz="3600" b="1" dirty="0">
                <a:solidFill>
                  <a:srgbClr val="FFFFFF"/>
                </a:solidFill>
                <a:latin typeface="+mj-lt"/>
                <a:ea typeface="+mj-ea"/>
                <a:cs typeface="+mj-cs"/>
              </a:rPr>
              <a:t>计算机的计算原理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strips(downLeft)">
                                      <p:cBhvr>
                                        <p:cTn id="7" dur="500"/>
                                        <p:tgtEl>
                                          <p:spTgt spid="5">
                                            <p:txEl>
                                              <p:pRg st="5" end="5"/>
                                            </p:txEl>
                                          </p:spTgt>
                                        </p:tgtEl>
                                      </p:cBhvr>
                                    </p:animEffect>
                                  </p:childTnLst>
                                </p:cTn>
                              </p:par>
                              <p:par>
                                <p:cTn id="8" presetID="18" presetClass="entr" presetSubtype="12" fill="hold" nodeType="withEffect">
                                  <p:stCondLst>
                                    <p:cond delay="0"/>
                                  </p:stCondLst>
                                  <p:childTnLst>
                                    <p:set>
                                      <p:cBhvr>
                                        <p:cTn id="9" dur="1" fill="hold">
                                          <p:stCondLst>
                                            <p:cond delay="0"/>
                                          </p:stCondLst>
                                        </p:cTn>
                                        <p:tgtEl>
                                          <p:spTgt spid="5">
                                            <p:txEl>
                                              <p:pRg st="6" end="6"/>
                                            </p:txEl>
                                          </p:spTgt>
                                        </p:tgtEl>
                                        <p:attrNameLst>
                                          <p:attrName>style.visibility</p:attrName>
                                        </p:attrNameLst>
                                      </p:cBhvr>
                                      <p:to>
                                        <p:strVal val="visible"/>
                                      </p:to>
                                    </p:set>
                                    <p:animEffect transition="in" filter="strips(downLeft)">
                                      <p:cBhvr>
                                        <p:cTn id="10" dur="500"/>
                                        <p:tgtEl>
                                          <p:spTgt spid="5">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12"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strips(downLeft)">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684530" y="1001395"/>
            <a:ext cx="10740062" cy="4875877"/>
          </a:xfrm>
        </p:spPr>
        <p:txBody>
          <a:bodyPr>
            <a:normAutofit/>
          </a:bodyPr>
          <a:lstStyle/>
          <a:p>
            <a:r>
              <a:rPr lang="zh-CN" altLang="en-US" sz="3200" b="1" dirty="0">
                <a:solidFill>
                  <a:schemeClr val="tx1">
                    <a:lumMod val="60000"/>
                    <a:lumOff val="40000"/>
                  </a:schemeClr>
                </a:solidFill>
                <a:sym typeface="+mn-ea"/>
              </a:rPr>
              <a:t>计算原理：</a:t>
            </a:r>
            <a:endParaRPr lang="zh-CN" altLang="en-US" sz="3200" dirty="0">
              <a:solidFill>
                <a:schemeClr val="tx1">
                  <a:lumMod val="60000"/>
                  <a:lumOff val="40000"/>
                </a:schemeClr>
              </a:solidFill>
            </a:endParaRPr>
          </a:p>
          <a:p>
            <a:pPr marL="971550" lvl="1" indent="-514350" latinLnBrk="0">
              <a:lnSpc>
                <a:spcPct val="150000"/>
              </a:lnSpc>
              <a:spcBef>
                <a:spcPts val="0"/>
              </a:spcBef>
              <a:buFont typeface="+mj-lt"/>
              <a:buAutoNum type="arabicPeriod"/>
            </a:pPr>
            <a:r>
              <a:rPr lang="zh-CN" altLang="en-US" sz="2800" dirty="0">
                <a:sym typeface="+mn-ea"/>
              </a:rPr>
              <a:t>计算机能解题是由于机器本身存在一种语言</a:t>
            </a:r>
            <a:r>
              <a:rPr lang="en-US" altLang="zh-CN" sz="2800" dirty="0">
                <a:sym typeface="+mn-ea"/>
              </a:rPr>
              <a:t>--</a:t>
            </a:r>
            <a:r>
              <a:rPr lang="zh-CN" altLang="en-US" sz="2800" dirty="0">
                <a:sym typeface="+mn-ea"/>
              </a:rPr>
              <a:t>机器语言。</a:t>
            </a:r>
          </a:p>
          <a:p>
            <a:pPr lvl="2">
              <a:lnSpc>
                <a:spcPct val="150000"/>
              </a:lnSpc>
              <a:spcBef>
                <a:spcPts val="0"/>
              </a:spcBef>
            </a:pPr>
            <a:r>
              <a:rPr lang="zh-CN" altLang="en-US" sz="2400" dirty="0">
                <a:sym typeface="+mn-ea"/>
              </a:rPr>
              <a:t>人们习惯把每条机器语言的语句称为机器指令,而又将全部机器指令的集合称为机器的指令系统</a:t>
            </a:r>
            <a:r>
              <a:rPr lang="en-US" altLang="zh-CN" sz="2400" dirty="0">
                <a:sym typeface="+mn-ea"/>
              </a:rPr>
              <a:t>.</a:t>
            </a:r>
            <a:endParaRPr lang="zh-CN" altLang="en-US" sz="2400" dirty="0"/>
          </a:p>
          <a:p>
            <a:pPr marL="971550" lvl="1" indent="-514350" latinLnBrk="0">
              <a:lnSpc>
                <a:spcPct val="150000"/>
              </a:lnSpc>
              <a:spcBef>
                <a:spcPts val="0"/>
              </a:spcBef>
              <a:buFont typeface="+mj-lt"/>
              <a:buAutoNum type="arabicPeriod"/>
            </a:pPr>
            <a:r>
              <a:rPr lang="zh-CN" altLang="en-US" sz="2800" dirty="0">
                <a:solidFill>
                  <a:schemeClr val="tx1"/>
                </a:solidFill>
                <a:sym typeface="+mn-ea"/>
              </a:rPr>
              <a:t>机器语言程序是由一条条指令（机器语句）构成的,每条指令又能准确表达某种语义。</a:t>
            </a:r>
          </a:p>
          <a:p>
            <a:pPr marL="971550" lvl="1" indent="-514350" latinLnBrk="0">
              <a:lnSpc>
                <a:spcPct val="150000"/>
              </a:lnSpc>
              <a:spcBef>
                <a:spcPts val="0"/>
              </a:spcBef>
              <a:buFont typeface="+mj-lt"/>
              <a:buAutoNum type="arabicPeriod"/>
            </a:pPr>
            <a:r>
              <a:rPr lang="zh-CN" altLang="en-US" sz="2800" dirty="0">
                <a:sym typeface="+mn-ea"/>
              </a:rPr>
              <a:t>计算机就是连续执行每条机器语句而实现全自动工作的。</a:t>
            </a:r>
          </a:p>
          <a:p>
            <a:endParaRPr lang="zh-CN" altLang="en-US" sz="2800" dirty="0">
              <a:solidFill>
                <a:schemeClr val="tx1"/>
              </a:solidFill>
            </a:endParaRPr>
          </a:p>
        </p:txBody>
      </p:sp>
      <p:sp>
        <p:nvSpPr>
          <p:cNvPr id="11" name="文本框 10"/>
          <p:cNvSpPr txBox="1"/>
          <p:nvPr/>
        </p:nvSpPr>
        <p:spPr>
          <a:xfrm>
            <a:off x="2341245" y="44624"/>
            <a:ext cx="7550785" cy="645160"/>
          </a:xfrm>
          <a:prstGeom prst="rect">
            <a:avLst/>
          </a:prstGeom>
          <a:noFill/>
        </p:spPr>
        <p:txBody>
          <a:bodyPr wrap="square" rtlCol="0">
            <a:spAutoFit/>
          </a:bodyPr>
          <a:lstStyle/>
          <a:p>
            <a:pPr algn="ctr"/>
            <a:r>
              <a:rPr lang="en-US" altLang="zh-CN" sz="3600" b="1" dirty="0">
                <a:solidFill>
                  <a:srgbClr val="FFFFFF"/>
                </a:solidFill>
                <a:latin typeface="+mj-lt"/>
                <a:ea typeface="+mj-ea"/>
                <a:cs typeface="+mj-cs"/>
              </a:rPr>
              <a:t>1.3.5 </a:t>
            </a:r>
            <a:r>
              <a:rPr lang="zh-CN" altLang="en-US" sz="3600" b="1" dirty="0">
                <a:solidFill>
                  <a:srgbClr val="FFFFFF"/>
                </a:solidFill>
                <a:latin typeface="+mj-lt"/>
                <a:ea typeface="+mj-ea"/>
                <a:cs typeface="+mj-cs"/>
              </a:rPr>
              <a:t>计算机的计算原理</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图片 1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0050" y="1586230"/>
            <a:ext cx="8930640" cy="4621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p:cNvSpPr txBox="1"/>
          <p:nvPr/>
        </p:nvSpPr>
        <p:spPr>
          <a:xfrm>
            <a:off x="2341245" y="44624"/>
            <a:ext cx="7550785" cy="645160"/>
          </a:xfrm>
          <a:prstGeom prst="rect">
            <a:avLst/>
          </a:prstGeom>
          <a:noFill/>
        </p:spPr>
        <p:txBody>
          <a:bodyPr wrap="square" rtlCol="0">
            <a:spAutoFit/>
          </a:bodyPr>
          <a:lstStyle/>
          <a:p>
            <a:pPr algn="ctr"/>
            <a:r>
              <a:rPr lang="en-US" altLang="zh-CN" sz="3600" b="1">
                <a:solidFill>
                  <a:srgbClr val="FFFFFF"/>
                </a:solidFill>
                <a:latin typeface="+mj-lt"/>
                <a:ea typeface="+mj-ea"/>
                <a:cs typeface="+mj-cs"/>
              </a:rPr>
              <a:t>1.3.6 </a:t>
            </a:r>
            <a:r>
              <a:rPr lang="zh-CN" altLang="en-US" sz="3600" b="1">
                <a:solidFill>
                  <a:srgbClr val="FFFFFF"/>
                </a:solidFill>
                <a:latin typeface="+mj-lt"/>
                <a:ea typeface="+mj-ea"/>
                <a:cs typeface="+mj-cs"/>
              </a:rPr>
              <a:t>计</a:t>
            </a:r>
            <a:r>
              <a:rPr lang="zh-CN" altLang="en-US" sz="3600" b="1" dirty="0">
                <a:solidFill>
                  <a:srgbClr val="FFFFFF"/>
                </a:solidFill>
                <a:latin typeface="+mj-lt"/>
                <a:ea typeface="+mj-ea"/>
                <a:cs typeface="+mj-cs"/>
              </a:rPr>
              <a:t>算机数据的处理过程</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712470" y="1035050"/>
            <a:ext cx="10307955" cy="5183505"/>
          </a:xfrm>
        </p:spPr>
        <p:txBody>
          <a:bodyPr>
            <a:normAutofit/>
          </a:bodyPr>
          <a:lstStyle/>
          <a:p>
            <a:pPr indent="-457200" latinLnBrk="0">
              <a:lnSpc>
                <a:spcPct val="100000"/>
              </a:lnSpc>
              <a:spcBef>
                <a:spcPts val="0"/>
              </a:spcBef>
            </a:pPr>
            <a:r>
              <a:rPr lang="zh-CN" altLang="en-US" sz="3200" b="1" dirty="0">
                <a:solidFill>
                  <a:schemeClr val="tx1">
                    <a:lumMod val="60000"/>
                    <a:lumOff val="40000"/>
                  </a:schemeClr>
                </a:solidFill>
                <a:sym typeface="+mn-ea"/>
              </a:rPr>
              <a:t>计算机指令：</a:t>
            </a:r>
            <a:endParaRPr lang="zh-CN" altLang="en-US" sz="3200" b="1" dirty="0">
              <a:solidFill>
                <a:schemeClr val="tx1">
                  <a:lumMod val="60000"/>
                  <a:lumOff val="40000"/>
                </a:schemeClr>
              </a:solidFill>
            </a:endParaRPr>
          </a:p>
          <a:p>
            <a:pPr lvl="1" indent="-457200" latinLnBrk="0">
              <a:lnSpc>
                <a:spcPct val="150000"/>
              </a:lnSpc>
              <a:spcBef>
                <a:spcPts val="0"/>
              </a:spcBef>
            </a:pPr>
            <a:r>
              <a:rPr lang="zh-CN" altLang="en-US" sz="2800" dirty="0">
                <a:sym typeface="+mn-ea"/>
              </a:rPr>
              <a:t>是给计算机下达的一道命令,它告诉计算机每一步要进行什么操</a:t>
            </a:r>
            <a:r>
              <a:rPr lang="zh-CN" altLang="en-US" sz="2800">
                <a:sym typeface="+mn-ea"/>
              </a:rPr>
              <a:t>作、 参</a:t>
            </a:r>
            <a:r>
              <a:rPr lang="zh-CN" altLang="en-US" sz="2800" dirty="0">
                <a:sym typeface="+mn-ea"/>
              </a:rPr>
              <a:t>与此项操作的数据来自何处、操作结果又将送往哪里。</a:t>
            </a:r>
            <a:endParaRPr lang="zh-CN" altLang="en-US" sz="2800" dirty="0"/>
          </a:p>
          <a:p>
            <a:pPr indent="-457200" latinLnBrk="0">
              <a:lnSpc>
                <a:spcPct val="150000"/>
              </a:lnSpc>
              <a:spcBef>
                <a:spcPts val="0"/>
              </a:spcBef>
            </a:pPr>
            <a:r>
              <a:rPr lang="zh-CN" altLang="en-US" sz="3200" b="1" dirty="0">
                <a:solidFill>
                  <a:schemeClr val="tx1">
                    <a:lumMod val="60000"/>
                    <a:lumOff val="40000"/>
                  </a:schemeClr>
                </a:solidFill>
                <a:sym typeface="+mn-ea"/>
              </a:rPr>
              <a:t>程序：</a:t>
            </a:r>
            <a:endParaRPr lang="zh-CN" altLang="en-US" sz="3200" b="1" dirty="0">
              <a:solidFill>
                <a:schemeClr val="tx1">
                  <a:lumMod val="60000"/>
                  <a:lumOff val="40000"/>
                </a:schemeClr>
              </a:solidFill>
            </a:endParaRPr>
          </a:p>
          <a:p>
            <a:pPr lvl="1" indent="-457200" latinLnBrk="0">
              <a:lnSpc>
                <a:spcPct val="150000"/>
              </a:lnSpc>
              <a:spcBef>
                <a:spcPts val="0"/>
              </a:spcBef>
            </a:pPr>
            <a:r>
              <a:rPr lang="zh-CN" altLang="en-US" sz="2800" dirty="0">
                <a:sym typeface="+mn-ea"/>
              </a:rPr>
              <a:t>完成某个任务的若干条指令的有序集合。</a:t>
            </a:r>
            <a:endParaRPr lang="zh-CN" altLang="en-US" sz="2800" dirty="0"/>
          </a:p>
          <a:p>
            <a:endParaRPr lang="zh-CN" altLang="en-US" sz="2800" dirty="0"/>
          </a:p>
        </p:txBody>
      </p:sp>
      <p:sp>
        <p:nvSpPr>
          <p:cNvPr id="11" name="文本框 10"/>
          <p:cNvSpPr txBox="1"/>
          <p:nvPr/>
        </p:nvSpPr>
        <p:spPr>
          <a:xfrm>
            <a:off x="2341245" y="44624"/>
            <a:ext cx="7550785" cy="645160"/>
          </a:xfrm>
          <a:prstGeom prst="rect">
            <a:avLst/>
          </a:prstGeom>
          <a:noFill/>
        </p:spPr>
        <p:txBody>
          <a:bodyPr wrap="square" rtlCol="0">
            <a:spAutoFit/>
          </a:bodyPr>
          <a:lstStyle/>
          <a:p>
            <a:pPr algn="ctr"/>
            <a:r>
              <a:rPr lang="en-US" altLang="zh-CN" sz="3600" b="1">
                <a:solidFill>
                  <a:srgbClr val="FFFFFF"/>
                </a:solidFill>
                <a:latin typeface="+mj-lt"/>
                <a:ea typeface="+mj-ea"/>
                <a:cs typeface="+mj-cs"/>
              </a:rPr>
              <a:t>1.3.6 </a:t>
            </a:r>
            <a:r>
              <a:rPr lang="zh-CN" altLang="en-US" sz="3600" b="1">
                <a:solidFill>
                  <a:srgbClr val="FFFFFF"/>
                </a:solidFill>
                <a:latin typeface="+mj-lt"/>
                <a:ea typeface="+mj-ea"/>
                <a:cs typeface="+mj-cs"/>
              </a:rPr>
              <a:t>计</a:t>
            </a:r>
            <a:r>
              <a:rPr lang="zh-CN" altLang="en-US" sz="3600" b="1" dirty="0">
                <a:solidFill>
                  <a:srgbClr val="FFFFFF"/>
                </a:solidFill>
                <a:latin typeface="+mj-lt"/>
                <a:ea typeface="+mj-ea"/>
                <a:cs typeface="+mj-cs"/>
              </a:rPr>
              <a:t>算机指令以及程序</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4294967295"/>
          </p:nvPr>
        </p:nvSpPr>
        <p:spPr>
          <a:xfrm>
            <a:off x="706120" y="1027430"/>
            <a:ext cx="10317480" cy="5358130"/>
          </a:xfrm>
        </p:spPr>
        <p:txBody>
          <a:bodyPr>
            <a:normAutofit/>
          </a:bodyPr>
          <a:lstStyle/>
          <a:p>
            <a:r>
              <a:rPr lang="zh-CN" altLang="en-US" sz="3200" b="1" dirty="0">
                <a:solidFill>
                  <a:schemeClr val="tx1">
                    <a:lumMod val="60000"/>
                    <a:lumOff val="40000"/>
                  </a:schemeClr>
                </a:solidFill>
                <a:sym typeface="+mn-ea"/>
              </a:rPr>
              <a:t>指令</a:t>
            </a:r>
            <a:r>
              <a:rPr lang="zh-CN" altLang="en-US" sz="3200" dirty="0">
                <a:sym typeface="+mn-ea"/>
              </a:rPr>
              <a:t>是由操作码和地址码两部分组成的。</a:t>
            </a:r>
            <a:endParaRPr lang="zh-CN" altLang="en-US" sz="3200" dirty="0"/>
          </a:p>
          <a:p>
            <a:r>
              <a:rPr lang="zh-CN" altLang="en-US" sz="3200" b="1" dirty="0">
                <a:solidFill>
                  <a:schemeClr val="tx1">
                    <a:lumMod val="60000"/>
                    <a:lumOff val="40000"/>
                  </a:schemeClr>
                </a:solidFill>
                <a:sym typeface="+mn-ea"/>
              </a:rPr>
              <a:t>操作码</a:t>
            </a:r>
            <a:r>
              <a:rPr lang="zh-CN" altLang="en-US" sz="3200" dirty="0">
                <a:sym typeface="+mn-ea"/>
              </a:rPr>
              <a:t>用来指明该指令所要完成的操作。</a:t>
            </a:r>
            <a:endParaRPr lang="zh-CN" altLang="en-US" sz="3200" dirty="0"/>
          </a:p>
          <a:p>
            <a:r>
              <a:rPr lang="zh-CN" altLang="en-US" sz="3200" b="1" dirty="0">
                <a:solidFill>
                  <a:schemeClr val="tx1">
                    <a:lumMod val="60000"/>
                    <a:lumOff val="40000"/>
                  </a:schemeClr>
                </a:solidFill>
                <a:sym typeface="+mn-ea"/>
              </a:rPr>
              <a:t>地址码</a:t>
            </a:r>
            <a:r>
              <a:rPr lang="zh-CN" altLang="en-US" sz="3200" dirty="0">
                <a:sym typeface="+mn-ea"/>
              </a:rPr>
              <a:t>用来指出该指令源操作数的地址(一个或两个)、结果的地址。</a:t>
            </a:r>
            <a:endParaRPr lang="zh-CN" altLang="en-US" sz="3200" dirty="0"/>
          </a:p>
          <a:p>
            <a:r>
              <a:rPr lang="zh-CN" altLang="en-US" sz="3200" dirty="0">
                <a:sym typeface="+mn-ea"/>
              </a:rPr>
              <a:t>一个指令字中包含二进制代码的位数称为</a:t>
            </a:r>
            <a:r>
              <a:rPr lang="zh-CN" altLang="en-US" sz="3200" b="1" dirty="0">
                <a:solidFill>
                  <a:schemeClr val="tx1">
                    <a:lumMod val="60000"/>
                    <a:lumOff val="40000"/>
                  </a:schemeClr>
                </a:solidFill>
                <a:sym typeface="+mn-ea"/>
              </a:rPr>
              <a:t>指令字长</a:t>
            </a:r>
            <a:r>
              <a:rPr lang="zh-CN" altLang="en-US" sz="3200" dirty="0">
                <a:sym typeface="+mn-ea"/>
              </a:rPr>
              <a:t>。如右图所示：</a:t>
            </a:r>
          </a:p>
        </p:txBody>
      </p:sp>
      <p:grpSp>
        <p:nvGrpSpPr>
          <p:cNvPr id="6" name="组合 5"/>
          <p:cNvGrpSpPr/>
          <p:nvPr/>
        </p:nvGrpSpPr>
        <p:grpSpPr>
          <a:xfrm>
            <a:off x="4549140" y="4189095"/>
            <a:ext cx="2560955" cy="1742440"/>
            <a:chOff x="14006" y="6436"/>
            <a:chExt cx="4033" cy="2744"/>
          </a:xfrm>
        </p:grpSpPr>
        <p:sp>
          <p:nvSpPr>
            <p:cNvPr id="13" name="文本框 12"/>
            <p:cNvSpPr txBox="1"/>
            <p:nvPr/>
          </p:nvSpPr>
          <p:spPr>
            <a:xfrm>
              <a:off x="14209" y="8309"/>
              <a:ext cx="3830" cy="628"/>
            </a:xfrm>
            <a:prstGeom prst="rect">
              <a:avLst/>
            </a:prstGeom>
            <a:noFill/>
          </p:spPr>
          <p:txBody>
            <a:bodyPr wrap="square" rtlCol="0">
              <a:spAutoFit/>
            </a:bodyPr>
            <a:lstStyle/>
            <a:p>
              <a:r>
                <a:rPr lang="zh-CN" altLang="en-US" sz="2000" b="1" dirty="0"/>
                <a:t>操</a:t>
              </a:r>
              <a:r>
                <a:rPr lang="zh-CN" altLang="en-US" sz="2000" b="1"/>
                <a:t>作码        地</a:t>
              </a:r>
              <a:r>
                <a:rPr lang="zh-CN" altLang="en-US" sz="2000" b="1" dirty="0"/>
                <a:t>址码</a:t>
              </a:r>
            </a:p>
          </p:txBody>
        </p:sp>
        <p:grpSp>
          <p:nvGrpSpPr>
            <p:cNvPr id="7" name="组合 6"/>
            <p:cNvGrpSpPr/>
            <p:nvPr/>
          </p:nvGrpSpPr>
          <p:grpSpPr>
            <a:xfrm>
              <a:off x="14006" y="6436"/>
              <a:ext cx="3788" cy="2744"/>
              <a:chOff x="14006" y="6436"/>
              <a:chExt cx="3788" cy="2744"/>
            </a:xfrm>
          </p:grpSpPr>
          <p:grpSp>
            <p:nvGrpSpPr>
              <p:cNvPr id="9" name="组合 8"/>
              <p:cNvGrpSpPr/>
              <p:nvPr/>
            </p:nvGrpSpPr>
            <p:grpSpPr>
              <a:xfrm>
                <a:off x="14008" y="8066"/>
                <a:ext cx="3785" cy="1114"/>
                <a:chOff x="13964" y="7571"/>
                <a:chExt cx="3785" cy="1114"/>
              </a:xfrm>
            </p:grpSpPr>
            <p:sp>
              <p:nvSpPr>
                <p:cNvPr id="15" name="矩形 14"/>
                <p:cNvSpPr/>
                <p:nvPr/>
              </p:nvSpPr>
              <p:spPr>
                <a:xfrm>
                  <a:off x="13964" y="7571"/>
                  <a:ext cx="1893" cy="1114"/>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5857" y="7571"/>
                  <a:ext cx="1893" cy="1114"/>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左大括号 16"/>
              <p:cNvSpPr/>
              <p:nvPr/>
            </p:nvSpPr>
            <p:spPr>
              <a:xfrm rot="5400000">
                <a:off x="15599" y="5753"/>
                <a:ext cx="601" cy="3788"/>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8" name="文本框 17"/>
              <p:cNvSpPr txBox="1"/>
              <p:nvPr/>
            </p:nvSpPr>
            <p:spPr>
              <a:xfrm>
                <a:off x="14987" y="6436"/>
                <a:ext cx="2562" cy="628"/>
              </a:xfrm>
              <a:prstGeom prst="rect">
                <a:avLst/>
              </a:prstGeom>
              <a:noFill/>
            </p:spPr>
            <p:txBody>
              <a:bodyPr wrap="square" rtlCol="0">
                <a:spAutoFit/>
              </a:bodyPr>
              <a:lstStyle/>
              <a:p>
                <a:r>
                  <a:rPr lang="zh-CN" altLang="en-US" sz="2000" b="1"/>
                  <a:t>指令字长</a:t>
                </a:r>
              </a:p>
            </p:txBody>
          </p:sp>
        </p:grpSp>
      </p:grpSp>
      <p:sp>
        <p:nvSpPr>
          <p:cNvPr id="11" name="文本框 10"/>
          <p:cNvSpPr txBox="1"/>
          <p:nvPr/>
        </p:nvSpPr>
        <p:spPr>
          <a:xfrm>
            <a:off x="2341245" y="44624"/>
            <a:ext cx="7550785" cy="645160"/>
          </a:xfrm>
          <a:prstGeom prst="rect">
            <a:avLst/>
          </a:prstGeom>
          <a:noFill/>
        </p:spPr>
        <p:txBody>
          <a:bodyPr wrap="square" rtlCol="0">
            <a:spAutoFit/>
          </a:bodyPr>
          <a:lstStyle/>
          <a:p>
            <a:pPr algn="ctr"/>
            <a:r>
              <a:rPr lang="en-US" altLang="zh-CN" sz="3600" b="1">
                <a:solidFill>
                  <a:srgbClr val="FFFFFF"/>
                </a:solidFill>
                <a:latin typeface="+mj-lt"/>
                <a:ea typeface="+mj-ea"/>
                <a:cs typeface="+mj-cs"/>
              </a:rPr>
              <a:t>1.3.6 </a:t>
            </a:r>
            <a:r>
              <a:rPr lang="zh-CN" altLang="en-US" sz="3600" b="1">
                <a:solidFill>
                  <a:srgbClr val="FFFFFF"/>
                </a:solidFill>
                <a:latin typeface="+mj-lt"/>
                <a:ea typeface="+mj-ea"/>
                <a:cs typeface="+mj-cs"/>
              </a:rPr>
              <a:t>计</a:t>
            </a:r>
            <a:r>
              <a:rPr lang="zh-CN" altLang="en-US" sz="3600" b="1" dirty="0">
                <a:solidFill>
                  <a:srgbClr val="FFFFFF"/>
                </a:solidFill>
                <a:latin typeface="+mj-lt"/>
                <a:ea typeface="+mj-ea"/>
                <a:cs typeface="+mj-cs"/>
              </a:rPr>
              <a:t>算机指令的构造和字长</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Grp="1" noChangeArrowheads="1"/>
          </p:cNvSpPr>
          <p:nvPr>
            <p:ph idx="1"/>
          </p:nvPr>
        </p:nvSpPr>
        <p:spPr>
          <a:xfrm>
            <a:off x="709295" y="1061720"/>
            <a:ext cx="10323830" cy="5906135"/>
          </a:xfrm>
        </p:spPr>
        <p:txBody>
          <a:bodyPr>
            <a:normAutofit/>
          </a:bodyPr>
          <a:lstStyle/>
          <a:p>
            <a:pPr marL="417195" indent="-416560" eaLnBrk="1" hangingPunct="1"/>
            <a:r>
              <a:rPr lang="zh-CN" altLang="en-US" sz="3200" b="1" dirty="0">
                <a:solidFill>
                  <a:schemeClr val="accent4">
                    <a:lumMod val="75000"/>
                  </a:schemeClr>
                </a:solidFill>
                <a:sym typeface="+mn-ea"/>
              </a:rPr>
              <a:t>计算机的定义</a:t>
            </a:r>
            <a:endParaRPr lang="zh-CN" altLang="en-US" sz="3200" dirty="0">
              <a:solidFill>
                <a:schemeClr val="accent4">
                  <a:lumMod val="75000"/>
                </a:schemeClr>
              </a:solidFill>
            </a:endParaRPr>
          </a:p>
          <a:p>
            <a:pPr lvl="1" eaLnBrk="1" hangingPunct="1"/>
            <a:r>
              <a:rPr lang="zh-CN" altLang="en-US" dirty="0">
                <a:solidFill>
                  <a:schemeClr val="tx1"/>
                </a:solidFill>
                <a:sym typeface="+mn-ea"/>
              </a:rPr>
              <a:t>能够执行计算的机器。</a:t>
            </a:r>
            <a:endParaRPr dirty="0">
              <a:solidFill>
                <a:schemeClr val="tx1"/>
              </a:solidFill>
              <a:sym typeface="+mn-ea"/>
            </a:endParaRPr>
          </a:p>
          <a:p>
            <a:pPr lvl="1" eaLnBrk="1" hangingPunct="1"/>
            <a:r>
              <a:rPr lang="zh-CN" altLang="en-US" dirty="0">
                <a:solidFill>
                  <a:schemeClr val="tx1"/>
                </a:solidFill>
                <a:sym typeface="+mn-ea"/>
              </a:rPr>
              <a:t>能够根据一系列指令处理数据的机器。</a:t>
            </a:r>
          </a:p>
          <a:p>
            <a:pPr lvl="1" eaLnBrk="1" hangingPunct="1"/>
            <a:r>
              <a:rPr lang="zh-CN" altLang="en-US" dirty="0">
                <a:solidFill>
                  <a:schemeClr val="tx1"/>
                </a:solidFill>
                <a:sym typeface="+mn-ea"/>
              </a:rPr>
              <a:t>当人们给予计算机正确的指令时,计算机就会进行相应的计算操作。</a:t>
            </a:r>
            <a:endParaRPr lang="zh-CN" altLang="en-US" dirty="0">
              <a:solidFill>
                <a:srgbClr val="00B0F0"/>
              </a:solidFill>
            </a:endParaRPr>
          </a:p>
          <a:p>
            <a:pPr eaLnBrk="1" hangingPunct="1">
              <a:buNone/>
            </a:pPr>
            <a:endParaRPr lang="zh-CN" altLang="en-US" dirty="0">
              <a:solidFill>
                <a:srgbClr val="00B0F0"/>
              </a:solidFill>
            </a:endParaRPr>
          </a:p>
        </p:txBody>
      </p:sp>
      <p:sp>
        <p:nvSpPr>
          <p:cNvPr id="44036" name="Text Box 4"/>
          <p:cNvSpPr txBox="1">
            <a:spLocks noChangeArrowheads="1"/>
          </p:cNvSpPr>
          <p:nvPr/>
        </p:nvSpPr>
        <p:spPr bwMode="auto">
          <a:xfrm>
            <a:off x="1847404" y="2979638"/>
            <a:ext cx="184716" cy="523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6" rIns="91433" bIns="45716">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latin typeface="Tahoma" panose="020B0604030504040204" pitchFamily="34" charset="0"/>
            </a:endParaRPr>
          </a:p>
        </p:txBody>
      </p:sp>
      <p:sp>
        <p:nvSpPr>
          <p:cNvPr id="280" name="Freeform 311"/>
          <p:cNvSpPr/>
          <p:nvPr/>
        </p:nvSpPr>
        <p:spPr bwMode="auto">
          <a:xfrm>
            <a:off x="4133215" y="5546725"/>
            <a:ext cx="494665" cy="339090"/>
          </a:xfrm>
          <a:custGeom>
            <a:avLst/>
            <a:gdLst>
              <a:gd name="T0" fmla="*/ 166 w 211"/>
              <a:gd name="T1" fmla="*/ 38 h 152"/>
              <a:gd name="T2" fmla="*/ 122 w 211"/>
              <a:gd name="T3" fmla="*/ 0 h 152"/>
              <a:gd name="T4" fmla="*/ 122 w 211"/>
              <a:gd name="T5" fmla="*/ 46 h 152"/>
              <a:gd name="T6" fmla="*/ 0 w 211"/>
              <a:gd name="T7" fmla="*/ 46 h 152"/>
              <a:gd name="T8" fmla="*/ 0 w 211"/>
              <a:gd name="T9" fmla="*/ 106 h 152"/>
              <a:gd name="T10" fmla="*/ 122 w 211"/>
              <a:gd name="T11" fmla="*/ 106 h 152"/>
              <a:gd name="T12" fmla="*/ 122 w 211"/>
              <a:gd name="T13" fmla="*/ 152 h 152"/>
              <a:gd name="T14" fmla="*/ 166 w 211"/>
              <a:gd name="T15" fmla="*/ 115 h 152"/>
              <a:gd name="T16" fmla="*/ 211 w 211"/>
              <a:gd name="T17" fmla="*/ 75 h 152"/>
              <a:gd name="T18" fmla="*/ 166 w 211"/>
              <a:gd name="T19" fmla="*/ 3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1" h="152">
                <a:moveTo>
                  <a:pt x="166" y="38"/>
                </a:moveTo>
                <a:lnTo>
                  <a:pt x="122" y="0"/>
                </a:lnTo>
                <a:lnTo>
                  <a:pt x="122" y="46"/>
                </a:lnTo>
                <a:lnTo>
                  <a:pt x="0" y="46"/>
                </a:lnTo>
                <a:lnTo>
                  <a:pt x="0" y="106"/>
                </a:lnTo>
                <a:lnTo>
                  <a:pt x="122" y="106"/>
                </a:lnTo>
                <a:lnTo>
                  <a:pt x="122" y="152"/>
                </a:lnTo>
                <a:lnTo>
                  <a:pt x="166" y="115"/>
                </a:lnTo>
                <a:lnTo>
                  <a:pt x="211" y="75"/>
                </a:lnTo>
                <a:lnTo>
                  <a:pt x="166" y="38"/>
                </a:lnTo>
                <a:close/>
              </a:path>
            </a:pathLst>
          </a:custGeom>
          <a:solidFill>
            <a:srgbClr val="5C52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 name="Freeform 311"/>
          <p:cNvSpPr/>
          <p:nvPr/>
        </p:nvSpPr>
        <p:spPr bwMode="auto">
          <a:xfrm>
            <a:off x="7278370" y="5546725"/>
            <a:ext cx="494665" cy="339090"/>
          </a:xfrm>
          <a:custGeom>
            <a:avLst/>
            <a:gdLst>
              <a:gd name="T0" fmla="*/ 166 w 211"/>
              <a:gd name="T1" fmla="*/ 38 h 152"/>
              <a:gd name="T2" fmla="*/ 122 w 211"/>
              <a:gd name="T3" fmla="*/ 0 h 152"/>
              <a:gd name="T4" fmla="*/ 122 w 211"/>
              <a:gd name="T5" fmla="*/ 46 h 152"/>
              <a:gd name="T6" fmla="*/ 0 w 211"/>
              <a:gd name="T7" fmla="*/ 46 h 152"/>
              <a:gd name="T8" fmla="*/ 0 w 211"/>
              <a:gd name="T9" fmla="*/ 106 h 152"/>
              <a:gd name="T10" fmla="*/ 122 w 211"/>
              <a:gd name="T11" fmla="*/ 106 h 152"/>
              <a:gd name="T12" fmla="*/ 122 w 211"/>
              <a:gd name="T13" fmla="*/ 152 h 152"/>
              <a:gd name="T14" fmla="*/ 166 w 211"/>
              <a:gd name="T15" fmla="*/ 115 h 152"/>
              <a:gd name="T16" fmla="*/ 211 w 211"/>
              <a:gd name="T17" fmla="*/ 75 h 152"/>
              <a:gd name="T18" fmla="*/ 166 w 211"/>
              <a:gd name="T19" fmla="*/ 3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1" h="152">
                <a:moveTo>
                  <a:pt x="166" y="38"/>
                </a:moveTo>
                <a:lnTo>
                  <a:pt x="122" y="0"/>
                </a:lnTo>
                <a:lnTo>
                  <a:pt x="122" y="46"/>
                </a:lnTo>
                <a:lnTo>
                  <a:pt x="0" y="46"/>
                </a:lnTo>
                <a:lnTo>
                  <a:pt x="0" y="106"/>
                </a:lnTo>
                <a:lnTo>
                  <a:pt x="122" y="106"/>
                </a:lnTo>
                <a:lnTo>
                  <a:pt x="122" y="152"/>
                </a:lnTo>
                <a:lnTo>
                  <a:pt x="166" y="115"/>
                </a:lnTo>
                <a:lnTo>
                  <a:pt x="211" y="75"/>
                </a:lnTo>
                <a:lnTo>
                  <a:pt x="166" y="38"/>
                </a:lnTo>
                <a:close/>
              </a:path>
            </a:pathLst>
          </a:custGeom>
          <a:solidFill>
            <a:srgbClr val="5C52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nvGrpSpPr>
          <p:cNvPr id="2" name="组合 1"/>
          <p:cNvGrpSpPr/>
          <p:nvPr/>
        </p:nvGrpSpPr>
        <p:grpSpPr>
          <a:xfrm>
            <a:off x="1665605" y="4125595"/>
            <a:ext cx="2295525" cy="1990090"/>
            <a:chOff x="2623" y="6497"/>
            <a:chExt cx="3615" cy="3134"/>
          </a:xfrm>
        </p:grpSpPr>
        <p:grpSp>
          <p:nvGrpSpPr>
            <p:cNvPr id="9" name="组合 8"/>
            <p:cNvGrpSpPr/>
            <p:nvPr/>
          </p:nvGrpSpPr>
          <p:grpSpPr>
            <a:xfrm>
              <a:off x="2623" y="6497"/>
              <a:ext cx="3615" cy="2270"/>
              <a:chOff x="2930" y="6691"/>
              <a:chExt cx="3615" cy="2270"/>
            </a:xfrm>
          </p:grpSpPr>
          <p:sp>
            <p:nvSpPr>
              <p:cNvPr id="444" name="Freeform 108"/>
              <p:cNvSpPr/>
              <p:nvPr/>
            </p:nvSpPr>
            <p:spPr bwMode="auto">
              <a:xfrm>
                <a:off x="2931" y="6697"/>
                <a:ext cx="3615" cy="2264"/>
              </a:xfrm>
              <a:custGeom>
                <a:avLst/>
                <a:gdLst>
                  <a:gd name="T0" fmla="*/ 1360 w 1360"/>
                  <a:gd name="T1" fmla="*/ 784 h 852"/>
                  <a:gd name="T2" fmla="*/ 1292 w 1360"/>
                  <a:gd name="T3" fmla="*/ 852 h 852"/>
                  <a:gd name="T4" fmla="*/ 72 w 1360"/>
                  <a:gd name="T5" fmla="*/ 852 h 852"/>
                  <a:gd name="T6" fmla="*/ 0 w 1360"/>
                  <a:gd name="T7" fmla="*/ 784 h 852"/>
                  <a:gd name="T8" fmla="*/ 0 w 1360"/>
                  <a:gd name="T9" fmla="*/ 36 h 852"/>
                  <a:gd name="T10" fmla="*/ 36 w 1360"/>
                  <a:gd name="T11" fmla="*/ 0 h 852"/>
                  <a:gd name="T12" fmla="*/ 1324 w 1360"/>
                  <a:gd name="T13" fmla="*/ 0 h 852"/>
                  <a:gd name="T14" fmla="*/ 1360 w 1360"/>
                  <a:gd name="T15" fmla="*/ 36 h 852"/>
                  <a:gd name="T16" fmla="*/ 1360 w 1360"/>
                  <a:gd name="T17" fmla="*/ 784 h 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0" h="852">
                    <a:moveTo>
                      <a:pt x="1360" y="784"/>
                    </a:moveTo>
                    <a:cubicBezTo>
                      <a:pt x="1360" y="822"/>
                      <a:pt x="1330" y="852"/>
                      <a:pt x="1292" y="852"/>
                    </a:cubicBezTo>
                    <a:cubicBezTo>
                      <a:pt x="72" y="852"/>
                      <a:pt x="72" y="852"/>
                      <a:pt x="72" y="852"/>
                    </a:cubicBezTo>
                    <a:cubicBezTo>
                      <a:pt x="34" y="852"/>
                      <a:pt x="0" y="822"/>
                      <a:pt x="0" y="784"/>
                    </a:cubicBezTo>
                    <a:cubicBezTo>
                      <a:pt x="0" y="784"/>
                      <a:pt x="0" y="72"/>
                      <a:pt x="0" y="36"/>
                    </a:cubicBezTo>
                    <a:cubicBezTo>
                      <a:pt x="0" y="0"/>
                      <a:pt x="36" y="0"/>
                      <a:pt x="36" y="0"/>
                    </a:cubicBezTo>
                    <a:cubicBezTo>
                      <a:pt x="1324" y="0"/>
                      <a:pt x="1324" y="0"/>
                      <a:pt x="1324" y="0"/>
                    </a:cubicBezTo>
                    <a:cubicBezTo>
                      <a:pt x="1324" y="0"/>
                      <a:pt x="1360" y="0"/>
                      <a:pt x="1360" y="36"/>
                    </a:cubicBezTo>
                    <a:cubicBezTo>
                      <a:pt x="1360" y="72"/>
                      <a:pt x="1360" y="784"/>
                      <a:pt x="1360" y="784"/>
                    </a:cubicBezTo>
                  </a:path>
                </a:pathLst>
              </a:custGeom>
              <a:solidFill>
                <a:srgbClr val="DCE4E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6" name="Freeform 110"/>
              <p:cNvSpPr/>
              <p:nvPr/>
            </p:nvSpPr>
            <p:spPr bwMode="auto">
              <a:xfrm>
                <a:off x="2930" y="6691"/>
                <a:ext cx="3615" cy="1670"/>
              </a:xfrm>
              <a:custGeom>
                <a:avLst/>
                <a:gdLst>
                  <a:gd name="T0" fmla="*/ 1324 w 1360"/>
                  <a:gd name="T1" fmla="*/ 0 h 628"/>
                  <a:gd name="T2" fmla="*/ 36 w 1360"/>
                  <a:gd name="T3" fmla="*/ 0 h 628"/>
                  <a:gd name="T4" fmla="*/ 0 w 1360"/>
                  <a:gd name="T5" fmla="*/ 36 h 628"/>
                  <a:gd name="T6" fmla="*/ 0 w 1360"/>
                  <a:gd name="T7" fmla="*/ 628 h 628"/>
                  <a:gd name="T8" fmla="*/ 1360 w 1360"/>
                  <a:gd name="T9" fmla="*/ 68 h 628"/>
                  <a:gd name="T10" fmla="*/ 1360 w 1360"/>
                  <a:gd name="T11" fmla="*/ 36 h 628"/>
                  <a:gd name="T12" fmla="*/ 1324 w 1360"/>
                  <a:gd name="T13" fmla="*/ 0 h 628"/>
                </a:gdLst>
                <a:ahLst/>
                <a:cxnLst>
                  <a:cxn ang="0">
                    <a:pos x="T0" y="T1"/>
                  </a:cxn>
                  <a:cxn ang="0">
                    <a:pos x="T2" y="T3"/>
                  </a:cxn>
                  <a:cxn ang="0">
                    <a:pos x="T4" y="T5"/>
                  </a:cxn>
                  <a:cxn ang="0">
                    <a:pos x="T6" y="T7"/>
                  </a:cxn>
                  <a:cxn ang="0">
                    <a:pos x="T8" y="T9"/>
                  </a:cxn>
                  <a:cxn ang="0">
                    <a:pos x="T10" y="T11"/>
                  </a:cxn>
                  <a:cxn ang="0">
                    <a:pos x="T12" y="T13"/>
                  </a:cxn>
                </a:cxnLst>
                <a:rect l="0" t="0" r="r" b="b"/>
                <a:pathLst>
                  <a:path w="1360" h="628">
                    <a:moveTo>
                      <a:pt x="1324" y="0"/>
                    </a:moveTo>
                    <a:cubicBezTo>
                      <a:pt x="36" y="0"/>
                      <a:pt x="36" y="0"/>
                      <a:pt x="36" y="0"/>
                    </a:cubicBezTo>
                    <a:cubicBezTo>
                      <a:pt x="36" y="0"/>
                      <a:pt x="0" y="0"/>
                      <a:pt x="0" y="36"/>
                    </a:cubicBezTo>
                    <a:cubicBezTo>
                      <a:pt x="0" y="72"/>
                      <a:pt x="0" y="628"/>
                      <a:pt x="0" y="628"/>
                    </a:cubicBezTo>
                    <a:cubicBezTo>
                      <a:pt x="1360" y="68"/>
                      <a:pt x="1360" y="68"/>
                      <a:pt x="1360" y="68"/>
                    </a:cubicBezTo>
                    <a:cubicBezTo>
                      <a:pt x="1360" y="51"/>
                      <a:pt x="1360" y="40"/>
                      <a:pt x="1360" y="36"/>
                    </a:cubicBezTo>
                    <a:cubicBezTo>
                      <a:pt x="1360" y="0"/>
                      <a:pt x="1324" y="0"/>
                      <a:pt x="1324" y="0"/>
                    </a:cubicBezTo>
                  </a:path>
                </a:pathLst>
              </a:custGeom>
              <a:solidFill>
                <a:srgbClr val="C9D3D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8" name="组合 7"/>
              <p:cNvGrpSpPr/>
              <p:nvPr/>
            </p:nvGrpSpPr>
            <p:grpSpPr>
              <a:xfrm>
                <a:off x="3457" y="7016"/>
                <a:ext cx="2561" cy="1754"/>
                <a:chOff x="9549" y="3884"/>
                <a:chExt cx="2561" cy="1754"/>
              </a:xfrm>
            </p:grpSpPr>
            <p:sp>
              <p:nvSpPr>
                <p:cNvPr id="449" name="Rectangle 113"/>
                <p:cNvSpPr>
                  <a:spLocks noChangeArrowheads="1"/>
                </p:cNvSpPr>
                <p:nvPr/>
              </p:nvSpPr>
              <p:spPr bwMode="auto">
                <a:xfrm>
                  <a:off x="10344" y="5150"/>
                  <a:ext cx="988" cy="489"/>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50" name="Rectangle 114"/>
                <p:cNvSpPr>
                  <a:spLocks noChangeArrowheads="1"/>
                </p:cNvSpPr>
                <p:nvPr/>
              </p:nvSpPr>
              <p:spPr bwMode="auto">
                <a:xfrm>
                  <a:off x="9578" y="3884"/>
                  <a:ext cx="192" cy="129"/>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51" name="Rectangle 115"/>
                <p:cNvSpPr>
                  <a:spLocks noChangeArrowheads="1"/>
                </p:cNvSpPr>
                <p:nvPr/>
              </p:nvSpPr>
              <p:spPr bwMode="auto">
                <a:xfrm>
                  <a:off x="9578" y="4086"/>
                  <a:ext cx="192" cy="180"/>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52" name="Rectangle 116"/>
                <p:cNvSpPr>
                  <a:spLocks noChangeArrowheads="1"/>
                </p:cNvSpPr>
                <p:nvPr/>
              </p:nvSpPr>
              <p:spPr bwMode="auto">
                <a:xfrm>
                  <a:off x="9549" y="4342"/>
                  <a:ext cx="319" cy="202"/>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53" name="Rectangle 117"/>
                <p:cNvSpPr>
                  <a:spLocks noChangeArrowheads="1"/>
                </p:cNvSpPr>
                <p:nvPr/>
              </p:nvSpPr>
              <p:spPr bwMode="auto">
                <a:xfrm>
                  <a:off x="9578" y="4607"/>
                  <a:ext cx="458" cy="180"/>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54" name="Rectangle 118"/>
                <p:cNvSpPr>
                  <a:spLocks noChangeArrowheads="1"/>
                </p:cNvSpPr>
                <p:nvPr/>
              </p:nvSpPr>
              <p:spPr bwMode="auto">
                <a:xfrm>
                  <a:off x="9833" y="4086"/>
                  <a:ext cx="202" cy="180"/>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55" name="Rectangle 119"/>
                <p:cNvSpPr>
                  <a:spLocks noChangeArrowheads="1"/>
                </p:cNvSpPr>
                <p:nvPr/>
              </p:nvSpPr>
              <p:spPr bwMode="auto">
                <a:xfrm>
                  <a:off x="9962" y="4342"/>
                  <a:ext cx="202" cy="202"/>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56" name="Rectangle 120"/>
                <p:cNvSpPr>
                  <a:spLocks noChangeArrowheads="1"/>
                </p:cNvSpPr>
                <p:nvPr/>
              </p:nvSpPr>
              <p:spPr bwMode="auto">
                <a:xfrm>
                  <a:off x="10099" y="4607"/>
                  <a:ext cx="202" cy="180"/>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57" name="Rectangle 121"/>
                <p:cNvSpPr>
                  <a:spLocks noChangeArrowheads="1"/>
                </p:cNvSpPr>
                <p:nvPr/>
              </p:nvSpPr>
              <p:spPr bwMode="auto">
                <a:xfrm>
                  <a:off x="10354" y="4607"/>
                  <a:ext cx="192" cy="180"/>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58" name="Rectangle 122"/>
                <p:cNvSpPr>
                  <a:spLocks noChangeArrowheads="1"/>
                </p:cNvSpPr>
                <p:nvPr/>
              </p:nvSpPr>
              <p:spPr bwMode="auto">
                <a:xfrm>
                  <a:off x="10620" y="4607"/>
                  <a:ext cx="192" cy="180"/>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59" name="Rectangle 123"/>
                <p:cNvSpPr>
                  <a:spLocks noChangeArrowheads="1"/>
                </p:cNvSpPr>
                <p:nvPr/>
              </p:nvSpPr>
              <p:spPr bwMode="auto">
                <a:xfrm>
                  <a:off x="10875" y="4607"/>
                  <a:ext cx="192" cy="180"/>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60" name="Rectangle 124"/>
                <p:cNvSpPr>
                  <a:spLocks noChangeArrowheads="1"/>
                </p:cNvSpPr>
                <p:nvPr/>
              </p:nvSpPr>
              <p:spPr bwMode="auto">
                <a:xfrm>
                  <a:off x="11141" y="4607"/>
                  <a:ext cx="192" cy="180"/>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61" name="Rectangle 125"/>
                <p:cNvSpPr>
                  <a:spLocks noChangeArrowheads="1"/>
                </p:cNvSpPr>
                <p:nvPr/>
              </p:nvSpPr>
              <p:spPr bwMode="auto">
                <a:xfrm>
                  <a:off x="11386" y="4607"/>
                  <a:ext cx="202" cy="180"/>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62" name="Rectangle 126"/>
                <p:cNvSpPr>
                  <a:spLocks noChangeArrowheads="1"/>
                </p:cNvSpPr>
                <p:nvPr/>
              </p:nvSpPr>
              <p:spPr bwMode="auto">
                <a:xfrm>
                  <a:off x="11652" y="4607"/>
                  <a:ext cx="458" cy="180"/>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63" name="Rectangle 127"/>
                <p:cNvSpPr>
                  <a:spLocks noChangeArrowheads="1"/>
                </p:cNvSpPr>
                <p:nvPr/>
              </p:nvSpPr>
              <p:spPr bwMode="auto">
                <a:xfrm>
                  <a:off x="10227" y="4342"/>
                  <a:ext cx="190" cy="202"/>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64" name="Rectangle 128"/>
                <p:cNvSpPr>
                  <a:spLocks noChangeArrowheads="1"/>
                </p:cNvSpPr>
                <p:nvPr/>
              </p:nvSpPr>
              <p:spPr bwMode="auto">
                <a:xfrm>
                  <a:off x="10483" y="4342"/>
                  <a:ext cx="202" cy="202"/>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65" name="Rectangle 129"/>
                <p:cNvSpPr>
                  <a:spLocks noChangeArrowheads="1"/>
                </p:cNvSpPr>
                <p:nvPr/>
              </p:nvSpPr>
              <p:spPr bwMode="auto">
                <a:xfrm>
                  <a:off x="10748" y="4342"/>
                  <a:ext cx="190" cy="202"/>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66" name="Rectangle 130"/>
                <p:cNvSpPr>
                  <a:spLocks noChangeArrowheads="1"/>
                </p:cNvSpPr>
                <p:nvPr/>
              </p:nvSpPr>
              <p:spPr bwMode="auto">
                <a:xfrm>
                  <a:off x="11004" y="4342"/>
                  <a:ext cx="202" cy="202"/>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67" name="Rectangle 131"/>
                <p:cNvSpPr>
                  <a:spLocks noChangeArrowheads="1"/>
                </p:cNvSpPr>
                <p:nvPr/>
              </p:nvSpPr>
              <p:spPr bwMode="auto">
                <a:xfrm>
                  <a:off x="11269" y="4342"/>
                  <a:ext cx="190" cy="202"/>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68" name="Rectangle 132"/>
                <p:cNvSpPr>
                  <a:spLocks noChangeArrowheads="1"/>
                </p:cNvSpPr>
                <p:nvPr/>
              </p:nvSpPr>
              <p:spPr bwMode="auto">
                <a:xfrm>
                  <a:off x="11525" y="4342"/>
                  <a:ext cx="202" cy="202"/>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69" name="Rectangle 133"/>
                <p:cNvSpPr>
                  <a:spLocks noChangeArrowheads="1"/>
                </p:cNvSpPr>
                <p:nvPr/>
              </p:nvSpPr>
              <p:spPr bwMode="auto">
                <a:xfrm>
                  <a:off x="11790" y="4342"/>
                  <a:ext cx="319" cy="202"/>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70" name="Rectangle 134"/>
                <p:cNvSpPr>
                  <a:spLocks noChangeArrowheads="1"/>
                </p:cNvSpPr>
                <p:nvPr/>
              </p:nvSpPr>
              <p:spPr bwMode="auto">
                <a:xfrm>
                  <a:off x="10099" y="4086"/>
                  <a:ext cx="202" cy="180"/>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71" name="Rectangle 135"/>
                <p:cNvSpPr>
                  <a:spLocks noChangeArrowheads="1"/>
                </p:cNvSpPr>
                <p:nvPr/>
              </p:nvSpPr>
              <p:spPr bwMode="auto">
                <a:xfrm>
                  <a:off x="10354" y="4086"/>
                  <a:ext cx="192" cy="180"/>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72" name="Rectangle 136"/>
                <p:cNvSpPr>
                  <a:spLocks noChangeArrowheads="1"/>
                </p:cNvSpPr>
                <p:nvPr/>
              </p:nvSpPr>
              <p:spPr bwMode="auto">
                <a:xfrm>
                  <a:off x="10620" y="4086"/>
                  <a:ext cx="192" cy="180"/>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73" name="Rectangle 137"/>
                <p:cNvSpPr>
                  <a:spLocks noChangeArrowheads="1"/>
                </p:cNvSpPr>
                <p:nvPr/>
              </p:nvSpPr>
              <p:spPr bwMode="auto">
                <a:xfrm>
                  <a:off x="10875" y="4086"/>
                  <a:ext cx="192" cy="180"/>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74" name="Rectangle 138"/>
                <p:cNvSpPr>
                  <a:spLocks noChangeArrowheads="1"/>
                </p:cNvSpPr>
                <p:nvPr/>
              </p:nvSpPr>
              <p:spPr bwMode="auto">
                <a:xfrm>
                  <a:off x="11141" y="4086"/>
                  <a:ext cx="192" cy="180"/>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75" name="Rectangle 139"/>
                <p:cNvSpPr>
                  <a:spLocks noChangeArrowheads="1"/>
                </p:cNvSpPr>
                <p:nvPr/>
              </p:nvSpPr>
              <p:spPr bwMode="auto">
                <a:xfrm>
                  <a:off x="11386" y="4086"/>
                  <a:ext cx="202" cy="180"/>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76" name="Rectangle 140"/>
                <p:cNvSpPr>
                  <a:spLocks noChangeArrowheads="1"/>
                </p:cNvSpPr>
                <p:nvPr/>
              </p:nvSpPr>
              <p:spPr bwMode="auto">
                <a:xfrm>
                  <a:off x="11652" y="4086"/>
                  <a:ext cx="458" cy="180"/>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77" name="Rectangle 141"/>
                <p:cNvSpPr>
                  <a:spLocks noChangeArrowheads="1"/>
                </p:cNvSpPr>
                <p:nvPr/>
              </p:nvSpPr>
              <p:spPr bwMode="auto">
                <a:xfrm>
                  <a:off x="9578" y="4853"/>
                  <a:ext cx="192" cy="202"/>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78" name="Rectangle 142"/>
                <p:cNvSpPr>
                  <a:spLocks noChangeArrowheads="1"/>
                </p:cNvSpPr>
                <p:nvPr/>
              </p:nvSpPr>
              <p:spPr bwMode="auto">
                <a:xfrm>
                  <a:off x="9833" y="4853"/>
                  <a:ext cx="202" cy="202"/>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79" name="Rectangle 143"/>
                <p:cNvSpPr>
                  <a:spLocks noChangeArrowheads="1"/>
                </p:cNvSpPr>
                <p:nvPr/>
              </p:nvSpPr>
              <p:spPr bwMode="auto">
                <a:xfrm>
                  <a:off x="10099" y="4853"/>
                  <a:ext cx="1234" cy="202"/>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80" name="Rectangle 144"/>
                <p:cNvSpPr>
                  <a:spLocks noChangeArrowheads="1"/>
                </p:cNvSpPr>
                <p:nvPr/>
              </p:nvSpPr>
              <p:spPr bwMode="auto">
                <a:xfrm>
                  <a:off x="11386" y="4853"/>
                  <a:ext cx="202" cy="202"/>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81" name="Rectangle 145"/>
                <p:cNvSpPr>
                  <a:spLocks noChangeArrowheads="1"/>
                </p:cNvSpPr>
                <p:nvPr/>
              </p:nvSpPr>
              <p:spPr bwMode="auto">
                <a:xfrm>
                  <a:off x="11652" y="4853"/>
                  <a:ext cx="202" cy="202"/>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82" name="Rectangle 146"/>
                <p:cNvSpPr>
                  <a:spLocks noChangeArrowheads="1"/>
                </p:cNvSpPr>
                <p:nvPr/>
              </p:nvSpPr>
              <p:spPr bwMode="auto">
                <a:xfrm>
                  <a:off x="11917" y="4853"/>
                  <a:ext cx="192" cy="202"/>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83" name="Rectangle 147"/>
                <p:cNvSpPr>
                  <a:spLocks noChangeArrowheads="1"/>
                </p:cNvSpPr>
                <p:nvPr/>
              </p:nvSpPr>
              <p:spPr bwMode="auto">
                <a:xfrm>
                  <a:off x="9833" y="3884"/>
                  <a:ext cx="202" cy="129"/>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84" name="Rectangle 148"/>
                <p:cNvSpPr>
                  <a:spLocks noChangeArrowheads="1"/>
                </p:cNvSpPr>
                <p:nvPr/>
              </p:nvSpPr>
              <p:spPr bwMode="auto">
                <a:xfrm>
                  <a:off x="10099" y="3884"/>
                  <a:ext cx="202" cy="129"/>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85" name="Rectangle 149"/>
                <p:cNvSpPr>
                  <a:spLocks noChangeArrowheads="1"/>
                </p:cNvSpPr>
                <p:nvPr/>
              </p:nvSpPr>
              <p:spPr bwMode="auto">
                <a:xfrm>
                  <a:off x="10354" y="3884"/>
                  <a:ext cx="192" cy="129"/>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86" name="Rectangle 150"/>
                <p:cNvSpPr>
                  <a:spLocks noChangeArrowheads="1"/>
                </p:cNvSpPr>
                <p:nvPr/>
              </p:nvSpPr>
              <p:spPr bwMode="auto">
                <a:xfrm>
                  <a:off x="10620" y="3884"/>
                  <a:ext cx="192" cy="129"/>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87" name="Rectangle 151"/>
                <p:cNvSpPr>
                  <a:spLocks noChangeArrowheads="1"/>
                </p:cNvSpPr>
                <p:nvPr/>
              </p:nvSpPr>
              <p:spPr bwMode="auto">
                <a:xfrm>
                  <a:off x="10875" y="3884"/>
                  <a:ext cx="192" cy="129"/>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88" name="Rectangle 152"/>
                <p:cNvSpPr>
                  <a:spLocks noChangeArrowheads="1"/>
                </p:cNvSpPr>
                <p:nvPr/>
              </p:nvSpPr>
              <p:spPr bwMode="auto">
                <a:xfrm>
                  <a:off x="11141" y="3884"/>
                  <a:ext cx="192" cy="129"/>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89" name="Rectangle 153"/>
                <p:cNvSpPr>
                  <a:spLocks noChangeArrowheads="1"/>
                </p:cNvSpPr>
                <p:nvPr/>
              </p:nvSpPr>
              <p:spPr bwMode="auto">
                <a:xfrm>
                  <a:off x="11386" y="3884"/>
                  <a:ext cx="202" cy="129"/>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90" name="Rectangle 154"/>
                <p:cNvSpPr>
                  <a:spLocks noChangeArrowheads="1"/>
                </p:cNvSpPr>
                <p:nvPr/>
              </p:nvSpPr>
              <p:spPr bwMode="auto">
                <a:xfrm>
                  <a:off x="11652" y="3884"/>
                  <a:ext cx="202" cy="129"/>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91" name="Rectangle 155"/>
                <p:cNvSpPr>
                  <a:spLocks noChangeArrowheads="1"/>
                </p:cNvSpPr>
                <p:nvPr/>
              </p:nvSpPr>
              <p:spPr bwMode="auto">
                <a:xfrm>
                  <a:off x="11917" y="3884"/>
                  <a:ext cx="192" cy="129"/>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grpSp>
        <p:sp>
          <p:nvSpPr>
            <p:cNvPr id="15" name="文本框 14"/>
            <p:cNvSpPr txBox="1"/>
            <p:nvPr/>
          </p:nvSpPr>
          <p:spPr>
            <a:xfrm>
              <a:off x="3267" y="8809"/>
              <a:ext cx="2584" cy="822"/>
            </a:xfrm>
            <a:prstGeom prst="rect">
              <a:avLst/>
            </a:prstGeom>
            <a:noFill/>
          </p:spPr>
          <p:txBody>
            <a:bodyPr wrap="square" rtlCol="0">
              <a:spAutoFit/>
            </a:bodyPr>
            <a:lstStyle/>
            <a:p>
              <a:r>
                <a:rPr lang="zh-CN" altLang="en-US" sz="2800" b="1" dirty="0"/>
                <a:t>输入数据</a:t>
              </a:r>
            </a:p>
          </p:txBody>
        </p:sp>
      </p:grpSp>
      <p:grpSp>
        <p:nvGrpSpPr>
          <p:cNvPr id="3" name="组合 2"/>
          <p:cNvGrpSpPr/>
          <p:nvPr/>
        </p:nvGrpSpPr>
        <p:grpSpPr>
          <a:xfrm>
            <a:off x="7916545" y="4055110"/>
            <a:ext cx="2926715" cy="2190750"/>
            <a:chOff x="12467" y="6386"/>
            <a:chExt cx="4609" cy="3450"/>
          </a:xfrm>
        </p:grpSpPr>
        <p:sp>
          <p:nvSpPr>
            <p:cNvPr id="3437" name="Freeform 4434"/>
            <p:cNvSpPr/>
            <p:nvPr/>
          </p:nvSpPr>
          <p:spPr bwMode="auto">
            <a:xfrm>
              <a:off x="14139" y="8309"/>
              <a:ext cx="857" cy="709"/>
            </a:xfrm>
            <a:custGeom>
              <a:avLst/>
              <a:gdLst>
                <a:gd name="T0" fmla="*/ 155 w 155"/>
                <a:gd name="T1" fmla="*/ 116 h 116"/>
                <a:gd name="T2" fmla="*/ 0 w 155"/>
                <a:gd name="T3" fmla="*/ 116 h 116"/>
                <a:gd name="T4" fmla="*/ 19 w 155"/>
                <a:gd name="T5" fmla="*/ 0 h 116"/>
                <a:gd name="T6" fmla="*/ 136 w 155"/>
                <a:gd name="T7" fmla="*/ 0 h 116"/>
                <a:gd name="T8" fmla="*/ 155 w 155"/>
                <a:gd name="T9" fmla="*/ 116 h 116"/>
              </a:gdLst>
              <a:ahLst/>
              <a:cxnLst>
                <a:cxn ang="0">
                  <a:pos x="T0" y="T1"/>
                </a:cxn>
                <a:cxn ang="0">
                  <a:pos x="T2" y="T3"/>
                </a:cxn>
                <a:cxn ang="0">
                  <a:pos x="T4" y="T5"/>
                </a:cxn>
                <a:cxn ang="0">
                  <a:pos x="T6" y="T7"/>
                </a:cxn>
                <a:cxn ang="0">
                  <a:pos x="T8" y="T9"/>
                </a:cxn>
              </a:cxnLst>
              <a:rect l="0" t="0" r="r" b="b"/>
              <a:pathLst>
                <a:path w="155" h="116">
                  <a:moveTo>
                    <a:pt x="155" y="116"/>
                  </a:moveTo>
                  <a:lnTo>
                    <a:pt x="0" y="116"/>
                  </a:lnTo>
                  <a:lnTo>
                    <a:pt x="19" y="0"/>
                  </a:lnTo>
                  <a:lnTo>
                    <a:pt x="136" y="0"/>
                  </a:lnTo>
                  <a:lnTo>
                    <a:pt x="155" y="11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10" name="组合 9"/>
            <p:cNvGrpSpPr/>
            <p:nvPr/>
          </p:nvGrpSpPr>
          <p:grpSpPr>
            <a:xfrm>
              <a:off x="12467" y="6386"/>
              <a:ext cx="4609" cy="2598"/>
              <a:chOff x="13283" y="6420"/>
              <a:chExt cx="2570" cy="1534"/>
            </a:xfrm>
          </p:grpSpPr>
          <p:sp>
            <p:nvSpPr>
              <p:cNvPr id="3440" name="Rectangle 4437"/>
              <p:cNvSpPr>
                <a:spLocks noChangeArrowheads="1"/>
              </p:cNvSpPr>
              <p:nvPr/>
            </p:nvSpPr>
            <p:spPr bwMode="auto">
              <a:xfrm>
                <a:off x="13283" y="6420"/>
                <a:ext cx="2570" cy="1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43" name="Rectangle 4440"/>
              <p:cNvSpPr>
                <a:spLocks noChangeArrowheads="1"/>
              </p:cNvSpPr>
              <p:nvPr/>
            </p:nvSpPr>
            <p:spPr bwMode="auto">
              <a:xfrm>
                <a:off x="13283" y="6420"/>
                <a:ext cx="2570" cy="1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44" name="Rectangle 4441"/>
              <p:cNvSpPr>
                <a:spLocks noChangeArrowheads="1"/>
              </p:cNvSpPr>
              <p:nvPr/>
            </p:nvSpPr>
            <p:spPr bwMode="auto">
              <a:xfrm>
                <a:off x="13338" y="6475"/>
                <a:ext cx="2459" cy="1424"/>
              </a:xfrm>
              <a:prstGeom prst="rect">
                <a:avLst/>
              </a:prstGeom>
              <a:solidFill>
                <a:srgbClr val="D3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45" name="Rectangle 4442"/>
              <p:cNvSpPr>
                <a:spLocks noChangeArrowheads="1"/>
              </p:cNvSpPr>
              <p:nvPr/>
            </p:nvSpPr>
            <p:spPr bwMode="auto">
              <a:xfrm>
                <a:off x="13658" y="6597"/>
                <a:ext cx="1603" cy="12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46" name="Rectangle 4443"/>
              <p:cNvSpPr>
                <a:spLocks noChangeArrowheads="1"/>
              </p:cNvSpPr>
              <p:nvPr/>
            </p:nvSpPr>
            <p:spPr bwMode="auto">
              <a:xfrm>
                <a:off x="13968" y="6903"/>
                <a:ext cx="575" cy="630"/>
              </a:xfrm>
              <a:prstGeom prst="rect">
                <a:avLst/>
              </a:prstGeom>
              <a:solidFill>
                <a:srgbClr val="FF64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47" name="Oval 4444"/>
              <p:cNvSpPr>
                <a:spLocks noChangeArrowheads="1"/>
              </p:cNvSpPr>
              <p:nvPr/>
            </p:nvSpPr>
            <p:spPr bwMode="auto">
              <a:xfrm>
                <a:off x="14288" y="7099"/>
                <a:ext cx="497" cy="550"/>
              </a:xfrm>
              <a:prstGeom prst="ellipse">
                <a:avLst/>
              </a:prstGeom>
              <a:solidFill>
                <a:srgbClr val="08191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48" name="Freeform 4445"/>
              <p:cNvSpPr/>
              <p:nvPr/>
            </p:nvSpPr>
            <p:spPr bwMode="auto">
              <a:xfrm>
                <a:off x="14681" y="7080"/>
                <a:ext cx="287" cy="312"/>
              </a:xfrm>
              <a:custGeom>
                <a:avLst/>
                <a:gdLst>
                  <a:gd name="T0" fmla="*/ 52 w 52"/>
                  <a:gd name="T1" fmla="*/ 51 h 51"/>
                  <a:gd name="T2" fmla="*/ 0 w 52"/>
                  <a:gd name="T3" fmla="*/ 51 h 51"/>
                  <a:gd name="T4" fmla="*/ 26 w 52"/>
                  <a:gd name="T5" fmla="*/ 0 h 51"/>
                  <a:gd name="T6" fmla="*/ 52 w 52"/>
                  <a:gd name="T7" fmla="*/ 51 h 51"/>
                </a:gdLst>
                <a:ahLst/>
                <a:cxnLst>
                  <a:cxn ang="0">
                    <a:pos x="T0" y="T1"/>
                  </a:cxn>
                  <a:cxn ang="0">
                    <a:pos x="T2" y="T3"/>
                  </a:cxn>
                  <a:cxn ang="0">
                    <a:pos x="T4" y="T5"/>
                  </a:cxn>
                  <a:cxn ang="0">
                    <a:pos x="T6" y="T7"/>
                  </a:cxn>
                </a:cxnLst>
                <a:rect l="0" t="0" r="r" b="b"/>
                <a:pathLst>
                  <a:path w="52" h="51">
                    <a:moveTo>
                      <a:pt x="52" y="51"/>
                    </a:moveTo>
                    <a:lnTo>
                      <a:pt x="0" y="51"/>
                    </a:lnTo>
                    <a:lnTo>
                      <a:pt x="26" y="0"/>
                    </a:lnTo>
                    <a:lnTo>
                      <a:pt x="52" y="51"/>
                    </a:lnTo>
                    <a:close/>
                  </a:path>
                </a:pathLst>
              </a:custGeom>
              <a:solidFill>
                <a:srgbClr val="FFCE3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49" name="Rectangle 4446"/>
              <p:cNvSpPr>
                <a:spLocks noChangeArrowheads="1"/>
              </p:cNvSpPr>
              <p:nvPr/>
            </p:nvSpPr>
            <p:spPr bwMode="auto">
              <a:xfrm>
                <a:off x="13658" y="6597"/>
                <a:ext cx="1603" cy="116"/>
              </a:xfrm>
              <a:prstGeom prst="rect">
                <a:avLst/>
              </a:prstGeom>
              <a:solidFill>
                <a:srgbClr val="0819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50" name="Rectangle 4447"/>
              <p:cNvSpPr>
                <a:spLocks noChangeArrowheads="1"/>
              </p:cNvSpPr>
              <p:nvPr/>
            </p:nvSpPr>
            <p:spPr bwMode="auto">
              <a:xfrm>
                <a:off x="13393" y="6652"/>
                <a:ext cx="210" cy="4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51" name="Rectangle 4448"/>
              <p:cNvSpPr>
                <a:spLocks noChangeArrowheads="1"/>
              </p:cNvSpPr>
              <p:nvPr/>
            </p:nvSpPr>
            <p:spPr bwMode="auto">
              <a:xfrm>
                <a:off x="13393" y="7129"/>
                <a:ext cx="210" cy="4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52" name="Rectangle 4449"/>
              <p:cNvSpPr>
                <a:spLocks noChangeArrowheads="1"/>
              </p:cNvSpPr>
              <p:nvPr/>
            </p:nvSpPr>
            <p:spPr bwMode="auto">
              <a:xfrm>
                <a:off x="13393" y="6597"/>
                <a:ext cx="210" cy="55"/>
              </a:xfrm>
              <a:prstGeom prst="rect">
                <a:avLst/>
              </a:prstGeom>
              <a:solidFill>
                <a:srgbClr val="0819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53" name="Rectangle 4450"/>
              <p:cNvSpPr>
                <a:spLocks noChangeArrowheads="1"/>
              </p:cNvSpPr>
              <p:nvPr/>
            </p:nvSpPr>
            <p:spPr bwMode="auto">
              <a:xfrm>
                <a:off x="13493" y="6652"/>
                <a:ext cx="11" cy="948"/>
              </a:xfrm>
              <a:prstGeom prst="rect">
                <a:avLst/>
              </a:prstGeom>
              <a:solidFill>
                <a:srgbClr val="D3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54" name="Rectangle 4451"/>
              <p:cNvSpPr>
                <a:spLocks noChangeArrowheads="1"/>
              </p:cNvSpPr>
              <p:nvPr/>
            </p:nvSpPr>
            <p:spPr bwMode="auto">
              <a:xfrm>
                <a:off x="13393" y="7478"/>
                <a:ext cx="210" cy="6"/>
              </a:xfrm>
              <a:prstGeom prst="rect">
                <a:avLst/>
              </a:prstGeom>
              <a:solidFill>
                <a:srgbClr val="D3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55" name="Rectangle 4452"/>
              <p:cNvSpPr>
                <a:spLocks noChangeArrowheads="1"/>
              </p:cNvSpPr>
              <p:nvPr/>
            </p:nvSpPr>
            <p:spPr bwMode="auto">
              <a:xfrm>
                <a:off x="13393" y="7362"/>
                <a:ext cx="210" cy="6"/>
              </a:xfrm>
              <a:prstGeom prst="rect">
                <a:avLst/>
              </a:prstGeom>
              <a:solidFill>
                <a:srgbClr val="D3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56" name="Rectangle 4453"/>
              <p:cNvSpPr>
                <a:spLocks noChangeArrowheads="1"/>
              </p:cNvSpPr>
              <p:nvPr/>
            </p:nvSpPr>
            <p:spPr bwMode="auto">
              <a:xfrm>
                <a:off x="13393" y="7245"/>
                <a:ext cx="210" cy="6"/>
              </a:xfrm>
              <a:prstGeom prst="rect">
                <a:avLst/>
              </a:prstGeom>
              <a:solidFill>
                <a:srgbClr val="D3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57" name="Rectangle 4454"/>
              <p:cNvSpPr>
                <a:spLocks noChangeArrowheads="1"/>
              </p:cNvSpPr>
              <p:nvPr/>
            </p:nvSpPr>
            <p:spPr bwMode="auto">
              <a:xfrm>
                <a:off x="13393" y="7123"/>
                <a:ext cx="210" cy="6"/>
              </a:xfrm>
              <a:prstGeom prst="rect">
                <a:avLst/>
              </a:prstGeom>
              <a:solidFill>
                <a:srgbClr val="D3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58" name="Rectangle 4455"/>
              <p:cNvSpPr>
                <a:spLocks noChangeArrowheads="1"/>
              </p:cNvSpPr>
              <p:nvPr/>
            </p:nvSpPr>
            <p:spPr bwMode="auto">
              <a:xfrm>
                <a:off x="13393" y="7007"/>
                <a:ext cx="210" cy="6"/>
              </a:xfrm>
              <a:prstGeom prst="rect">
                <a:avLst/>
              </a:prstGeom>
              <a:solidFill>
                <a:srgbClr val="D3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59" name="Rectangle 4456"/>
              <p:cNvSpPr>
                <a:spLocks noChangeArrowheads="1"/>
              </p:cNvSpPr>
              <p:nvPr/>
            </p:nvSpPr>
            <p:spPr bwMode="auto">
              <a:xfrm>
                <a:off x="13393" y="6885"/>
                <a:ext cx="210" cy="12"/>
              </a:xfrm>
              <a:prstGeom prst="rect">
                <a:avLst/>
              </a:prstGeom>
              <a:solidFill>
                <a:srgbClr val="D3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60" name="Rectangle 4457"/>
              <p:cNvSpPr>
                <a:spLocks noChangeArrowheads="1"/>
              </p:cNvSpPr>
              <p:nvPr/>
            </p:nvSpPr>
            <p:spPr bwMode="auto">
              <a:xfrm>
                <a:off x="13393" y="6769"/>
                <a:ext cx="210" cy="6"/>
              </a:xfrm>
              <a:prstGeom prst="rect">
                <a:avLst/>
              </a:prstGeom>
              <a:solidFill>
                <a:srgbClr val="D3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61" name="Freeform 4458"/>
              <p:cNvSpPr>
                <a:spLocks noEditPoints="1"/>
              </p:cNvSpPr>
              <p:nvPr/>
            </p:nvSpPr>
            <p:spPr bwMode="auto">
              <a:xfrm>
                <a:off x="13520" y="6915"/>
                <a:ext cx="61" cy="67"/>
              </a:xfrm>
              <a:custGeom>
                <a:avLst/>
                <a:gdLst>
                  <a:gd name="T0" fmla="*/ 11 w 11"/>
                  <a:gd name="T1" fmla="*/ 11 h 11"/>
                  <a:gd name="T2" fmla="*/ 0 w 11"/>
                  <a:gd name="T3" fmla="*/ 11 h 11"/>
                  <a:gd name="T4" fmla="*/ 0 w 11"/>
                  <a:gd name="T5" fmla="*/ 0 h 11"/>
                  <a:gd name="T6" fmla="*/ 11 w 11"/>
                  <a:gd name="T7" fmla="*/ 0 h 11"/>
                  <a:gd name="T8" fmla="*/ 11 w 11"/>
                  <a:gd name="T9" fmla="*/ 11 h 11"/>
                  <a:gd name="T10" fmla="*/ 1 w 11"/>
                  <a:gd name="T11" fmla="*/ 10 h 11"/>
                  <a:gd name="T12" fmla="*/ 10 w 11"/>
                  <a:gd name="T13" fmla="*/ 10 h 11"/>
                  <a:gd name="T14" fmla="*/ 10 w 11"/>
                  <a:gd name="T15" fmla="*/ 2 h 11"/>
                  <a:gd name="T16" fmla="*/ 1 w 11"/>
                  <a:gd name="T17" fmla="*/ 2 h 11"/>
                  <a:gd name="T18" fmla="*/ 1 w 11"/>
                  <a:gd name="T19"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1">
                    <a:moveTo>
                      <a:pt x="11" y="11"/>
                    </a:moveTo>
                    <a:lnTo>
                      <a:pt x="0" y="11"/>
                    </a:lnTo>
                    <a:lnTo>
                      <a:pt x="0" y="0"/>
                    </a:lnTo>
                    <a:lnTo>
                      <a:pt x="11" y="0"/>
                    </a:lnTo>
                    <a:lnTo>
                      <a:pt x="11" y="11"/>
                    </a:lnTo>
                    <a:close/>
                    <a:moveTo>
                      <a:pt x="1" y="10"/>
                    </a:moveTo>
                    <a:lnTo>
                      <a:pt x="10" y="10"/>
                    </a:lnTo>
                    <a:lnTo>
                      <a:pt x="10" y="2"/>
                    </a:lnTo>
                    <a:lnTo>
                      <a:pt x="1" y="2"/>
                    </a:lnTo>
                    <a:lnTo>
                      <a:pt x="1" y="10"/>
                    </a:lnTo>
                    <a:close/>
                  </a:path>
                </a:pathLst>
              </a:custGeom>
              <a:solidFill>
                <a:srgbClr val="D3D2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62" name="Freeform 4459"/>
              <p:cNvSpPr>
                <a:spLocks noEditPoints="1"/>
              </p:cNvSpPr>
              <p:nvPr/>
            </p:nvSpPr>
            <p:spPr bwMode="auto">
              <a:xfrm>
                <a:off x="13415" y="7270"/>
                <a:ext cx="61" cy="67"/>
              </a:xfrm>
              <a:custGeom>
                <a:avLst/>
                <a:gdLst>
                  <a:gd name="T0" fmla="*/ 11 w 11"/>
                  <a:gd name="T1" fmla="*/ 11 h 11"/>
                  <a:gd name="T2" fmla="*/ 0 w 11"/>
                  <a:gd name="T3" fmla="*/ 11 h 11"/>
                  <a:gd name="T4" fmla="*/ 0 w 11"/>
                  <a:gd name="T5" fmla="*/ 0 h 11"/>
                  <a:gd name="T6" fmla="*/ 11 w 11"/>
                  <a:gd name="T7" fmla="*/ 0 h 11"/>
                  <a:gd name="T8" fmla="*/ 11 w 11"/>
                  <a:gd name="T9" fmla="*/ 11 h 11"/>
                  <a:gd name="T10" fmla="*/ 1 w 11"/>
                  <a:gd name="T11" fmla="*/ 10 h 11"/>
                  <a:gd name="T12" fmla="*/ 10 w 11"/>
                  <a:gd name="T13" fmla="*/ 10 h 11"/>
                  <a:gd name="T14" fmla="*/ 10 w 11"/>
                  <a:gd name="T15" fmla="*/ 2 h 11"/>
                  <a:gd name="T16" fmla="*/ 1 w 11"/>
                  <a:gd name="T17" fmla="*/ 2 h 11"/>
                  <a:gd name="T18" fmla="*/ 1 w 11"/>
                  <a:gd name="T19"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1">
                    <a:moveTo>
                      <a:pt x="11" y="11"/>
                    </a:moveTo>
                    <a:lnTo>
                      <a:pt x="0" y="11"/>
                    </a:lnTo>
                    <a:lnTo>
                      <a:pt x="0" y="0"/>
                    </a:lnTo>
                    <a:lnTo>
                      <a:pt x="11" y="0"/>
                    </a:lnTo>
                    <a:lnTo>
                      <a:pt x="11" y="11"/>
                    </a:lnTo>
                    <a:close/>
                    <a:moveTo>
                      <a:pt x="1" y="10"/>
                    </a:moveTo>
                    <a:lnTo>
                      <a:pt x="10" y="10"/>
                    </a:lnTo>
                    <a:lnTo>
                      <a:pt x="10" y="2"/>
                    </a:lnTo>
                    <a:lnTo>
                      <a:pt x="1" y="2"/>
                    </a:lnTo>
                    <a:lnTo>
                      <a:pt x="1" y="10"/>
                    </a:lnTo>
                    <a:close/>
                  </a:path>
                </a:pathLst>
              </a:custGeom>
              <a:solidFill>
                <a:srgbClr val="D3D2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63" name="Freeform 4460"/>
              <p:cNvSpPr>
                <a:spLocks noEditPoints="1"/>
              </p:cNvSpPr>
              <p:nvPr/>
            </p:nvSpPr>
            <p:spPr bwMode="auto">
              <a:xfrm>
                <a:off x="13520" y="6683"/>
                <a:ext cx="61" cy="61"/>
              </a:xfrm>
              <a:custGeom>
                <a:avLst/>
                <a:gdLst>
                  <a:gd name="T0" fmla="*/ 11 w 11"/>
                  <a:gd name="T1" fmla="*/ 10 h 10"/>
                  <a:gd name="T2" fmla="*/ 0 w 11"/>
                  <a:gd name="T3" fmla="*/ 10 h 10"/>
                  <a:gd name="T4" fmla="*/ 0 w 11"/>
                  <a:gd name="T5" fmla="*/ 0 h 10"/>
                  <a:gd name="T6" fmla="*/ 11 w 11"/>
                  <a:gd name="T7" fmla="*/ 0 h 10"/>
                  <a:gd name="T8" fmla="*/ 11 w 11"/>
                  <a:gd name="T9" fmla="*/ 10 h 10"/>
                  <a:gd name="T10" fmla="*/ 1 w 11"/>
                  <a:gd name="T11" fmla="*/ 9 h 10"/>
                  <a:gd name="T12" fmla="*/ 10 w 11"/>
                  <a:gd name="T13" fmla="*/ 9 h 10"/>
                  <a:gd name="T14" fmla="*/ 10 w 11"/>
                  <a:gd name="T15" fmla="*/ 1 h 10"/>
                  <a:gd name="T16" fmla="*/ 1 w 11"/>
                  <a:gd name="T17" fmla="*/ 1 h 10"/>
                  <a:gd name="T18" fmla="*/ 1 w 11"/>
                  <a:gd name="T19"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0">
                    <a:moveTo>
                      <a:pt x="11" y="10"/>
                    </a:moveTo>
                    <a:lnTo>
                      <a:pt x="0" y="10"/>
                    </a:lnTo>
                    <a:lnTo>
                      <a:pt x="0" y="0"/>
                    </a:lnTo>
                    <a:lnTo>
                      <a:pt x="11" y="0"/>
                    </a:lnTo>
                    <a:lnTo>
                      <a:pt x="11" y="10"/>
                    </a:lnTo>
                    <a:close/>
                    <a:moveTo>
                      <a:pt x="1" y="9"/>
                    </a:moveTo>
                    <a:lnTo>
                      <a:pt x="10" y="9"/>
                    </a:lnTo>
                    <a:lnTo>
                      <a:pt x="10" y="1"/>
                    </a:lnTo>
                    <a:lnTo>
                      <a:pt x="1" y="1"/>
                    </a:lnTo>
                    <a:lnTo>
                      <a:pt x="1" y="9"/>
                    </a:lnTo>
                    <a:close/>
                  </a:path>
                </a:pathLst>
              </a:custGeom>
              <a:solidFill>
                <a:srgbClr val="D3D2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64" name="Rectangle 4461"/>
              <p:cNvSpPr>
                <a:spLocks noChangeArrowheads="1"/>
              </p:cNvSpPr>
              <p:nvPr/>
            </p:nvSpPr>
            <p:spPr bwMode="auto">
              <a:xfrm>
                <a:off x="13548" y="6683"/>
                <a:ext cx="6" cy="61"/>
              </a:xfrm>
              <a:prstGeom prst="rect">
                <a:avLst/>
              </a:prstGeom>
              <a:solidFill>
                <a:srgbClr val="D3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65" name="Rectangle 4462"/>
              <p:cNvSpPr>
                <a:spLocks noChangeArrowheads="1"/>
              </p:cNvSpPr>
              <p:nvPr/>
            </p:nvSpPr>
            <p:spPr bwMode="auto">
              <a:xfrm>
                <a:off x="13415" y="6805"/>
                <a:ext cx="55" cy="55"/>
              </a:xfrm>
              <a:prstGeom prst="rect">
                <a:avLst/>
              </a:prstGeom>
              <a:solidFill>
                <a:srgbClr val="D3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66" name="Freeform 4463"/>
              <p:cNvSpPr>
                <a:spLocks noEditPoints="1"/>
              </p:cNvSpPr>
              <p:nvPr/>
            </p:nvSpPr>
            <p:spPr bwMode="auto">
              <a:xfrm>
                <a:off x="13415" y="6799"/>
                <a:ext cx="61" cy="67"/>
              </a:xfrm>
              <a:custGeom>
                <a:avLst/>
                <a:gdLst>
                  <a:gd name="T0" fmla="*/ 11 w 11"/>
                  <a:gd name="T1" fmla="*/ 11 h 11"/>
                  <a:gd name="T2" fmla="*/ 0 w 11"/>
                  <a:gd name="T3" fmla="*/ 11 h 11"/>
                  <a:gd name="T4" fmla="*/ 0 w 11"/>
                  <a:gd name="T5" fmla="*/ 0 h 11"/>
                  <a:gd name="T6" fmla="*/ 11 w 11"/>
                  <a:gd name="T7" fmla="*/ 0 h 11"/>
                  <a:gd name="T8" fmla="*/ 11 w 11"/>
                  <a:gd name="T9" fmla="*/ 11 h 11"/>
                  <a:gd name="T10" fmla="*/ 1 w 11"/>
                  <a:gd name="T11" fmla="*/ 10 h 11"/>
                  <a:gd name="T12" fmla="*/ 10 w 11"/>
                  <a:gd name="T13" fmla="*/ 10 h 11"/>
                  <a:gd name="T14" fmla="*/ 10 w 11"/>
                  <a:gd name="T15" fmla="*/ 1 h 11"/>
                  <a:gd name="T16" fmla="*/ 1 w 11"/>
                  <a:gd name="T17" fmla="*/ 1 h 11"/>
                  <a:gd name="T18" fmla="*/ 1 w 11"/>
                  <a:gd name="T19"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1">
                    <a:moveTo>
                      <a:pt x="11" y="11"/>
                    </a:moveTo>
                    <a:lnTo>
                      <a:pt x="0" y="11"/>
                    </a:lnTo>
                    <a:lnTo>
                      <a:pt x="0" y="0"/>
                    </a:lnTo>
                    <a:lnTo>
                      <a:pt x="11" y="0"/>
                    </a:lnTo>
                    <a:lnTo>
                      <a:pt x="11" y="11"/>
                    </a:lnTo>
                    <a:close/>
                    <a:moveTo>
                      <a:pt x="1" y="10"/>
                    </a:moveTo>
                    <a:lnTo>
                      <a:pt x="10" y="10"/>
                    </a:lnTo>
                    <a:lnTo>
                      <a:pt x="10" y="1"/>
                    </a:lnTo>
                    <a:lnTo>
                      <a:pt x="1" y="1"/>
                    </a:lnTo>
                    <a:lnTo>
                      <a:pt x="1" y="10"/>
                    </a:lnTo>
                    <a:close/>
                  </a:path>
                </a:pathLst>
              </a:custGeom>
              <a:solidFill>
                <a:srgbClr val="D3D2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67" name="Freeform 4464"/>
              <p:cNvSpPr/>
              <p:nvPr/>
            </p:nvSpPr>
            <p:spPr bwMode="auto">
              <a:xfrm>
                <a:off x="13526" y="6811"/>
                <a:ext cx="44" cy="43"/>
              </a:xfrm>
              <a:custGeom>
                <a:avLst/>
                <a:gdLst>
                  <a:gd name="T0" fmla="*/ 2 w 8"/>
                  <a:gd name="T1" fmla="*/ 7 h 7"/>
                  <a:gd name="T2" fmla="*/ 0 w 8"/>
                  <a:gd name="T3" fmla="*/ 6 h 7"/>
                  <a:gd name="T4" fmla="*/ 8 w 8"/>
                  <a:gd name="T5" fmla="*/ 0 h 7"/>
                  <a:gd name="T6" fmla="*/ 8 w 8"/>
                  <a:gd name="T7" fmla="*/ 0 h 7"/>
                  <a:gd name="T8" fmla="*/ 2 w 8"/>
                  <a:gd name="T9" fmla="*/ 7 h 7"/>
                </a:gdLst>
                <a:ahLst/>
                <a:cxnLst>
                  <a:cxn ang="0">
                    <a:pos x="T0" y="T1"/>
                  </a:cxn>
                  <a:cxn ang="0">
                    <a:pos x="T2" y="T3"/>
                  </a:cxn>
                  <a:cxn ang="0">
                    <a:pos x="T4" y="T5"/>
                  </a:cxn>
                  <a:cxn ang="0">
                    <a:pos x="T6" y="T7"/>
                  </a:cxn>
                  <a:cxn ang="0">
                    <a:pos x="T8" y="T9"/>
                  </a:cxn>
                </a:cxnLst>
                <a:rect l="0" t="0" r="r" b="b"/>
                <a:pathLst>
                  <a:path w="8" h="7">
                    <a:moveTo>
                      <a:pt x="2" y="7"/>
                    </a:moveTo>
                    <a:lnTo>
                      <a:pt x="0" y="6"/>
                    </a:lnTo>
                    <a:lnTo>
                      <a:pt x="8" y="0"/>
                    </a:lnTo>
                    <a:lnTo>
                      <a:pt x="8" y="0"/>
                    </a:lnTo>
                    <a:lnTo>
                      <a:pt x="2" y="7"/>
                    </a:lnTo>
                    <a:close/>
                  </a:path>
                </a:pathLst>
              </a:custGeom>
              <a:solidFill>
                <a:srgbClr val="D3D2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68" name="Freeform 4465"/>
              <p:cNvSpPr>
                <a:spLocks noEditPoints="1"/>
              </p:cNvSpPr>
              <p:nvPr/>
            </p:nvSpPr>
            <p:spPr bwMode="auto">
              <a:xfrm>
                <a:off x="13415" y="7166"/>
                <a:ext cx="61" cy="37"/>
              </a:xfrm>
              <a:custGeom>
                <a:avLst/>
                <a:gdLst>
                  <a:gd name="T0" fmla="*/ 11 w 11"/>
                  <a:gd name="T1" fmla="*/ 6 h 6"/>
                  <a:gd name="T2" fmla="*/ 0 w 11"/>
                  <a:gd name="T3" fmla="*/ 6 h 6"/>
                  <a:gd name="T4" fmla="*/ 0 w 11"/>
                  <a:gd name="T5" fmla="*/ 0 h 6"/>
                  <a:gd name="T6" fmla="*/ 11 w 11"/>
                  <a:gd name="T7" fmla="*/ 0 h 6"/>
                  <a:gd name="T8" fmla="*/ 11 w 11"/>
                  <a:gd name="T9" fmla="*/ 6 h 6"/>
                  <a:gd name="T10" fmla="*/ 1 w 11"/>
                  <a:gd name="T11" fmla="*/ 5 h 6"/>
                  <a:gd name="T12" fmla="*/ 10 w 11"/>
                  <a:gd name="T13" fmla="*/ 5 h 6"/>
                  <a:gd name="T14" fmla="*/ 10 w 11"/>
                  <a:gd name="T15" fmla="*/ 2 h 6"/>
                  <a:gd name="T16" fmla="*/ 1 w 11"/>
                  <a:gd name="T17" fmla="*/ 2 h 6"/>
                  <a:gd name="T18" fmla="*/ 1 w 11"/>
                  <a:gd name="T1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6">
                    <a:moveTo>
                      <a:pt x="11" y="6"/>
                    </a:moveTo>
                    <a:lnTo>
                      <a:pt x="0" y="6"/>
                    </a:lnTo>
                    <a:lnTo>
                      <a:pt x="0" y="0"/>
                    </a:lnTo>
                    <a:lnTo>
                      <a:pt x="11" y="0"/>
                    </a:lnTo>
                    <a:lnTo>
                      <a:pt x="11" y="6"/>
                    </a:lnTo>
                    <a:close/>
                    <a:moveTo>
                      <a:pt x="1" y="5"/>
                    </a:moveTo>
                    <a:lnTo>
                      <a:pt x="10" y="5"/>
                    </a:lnTo>
                    <a:lnTo>
                      <a:pt x="10" y="2"/>
                    </a:lnTo>
                    <a:lnTo>
                      <a:pt x="1" y="2"/>
                    </a:lnTo>
                    <a:lnTo>
                      <a:pt x="1" y="5"/>
                    </a:lnTo>
                    <a:close/>
                  </a:path>
                </a:pathLst>
              </a:custGeom>
              <a:solidFill>
                <a:srgbClr val="D3D2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69" name="Rectangle 4466"/>
              <p:cNvSpPr>
                <a:spLocks noChangeArrowheads="1"/>
              </p:cNvSpPr>
              <p:nvPr/>
            </p:nvSpPr>
            <p:spPr bwMode="auto">
              <a:xfrm>
                <a:off x="13443" y="6921"/>
                <a:ext cx="6" cy="61"/>
              </a:xfrm>
              <a:prstGeom prst="rect">
                <a:avLst/>
              </a:prstGeom>
              <a:solidFill>
                <a:srgbClr val="D3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70" name="Rectangle 4467"/>
              <p:cNvSpPr>
                <a:spLocks noChangeArrowheads="1"/>
              </p:cNvSpPr>
              <p:nvPr/>
            </p:nvSpPr>
            <p:spPr bwMode="auto">
              <a:xfrm>
                <a:off x="13415" y="7056"/>
                <a:ext cx="28" cy="31"/>
              </a:xfrm>
              <a:prstGeom prst="rect">
                <a:avLst/>
              </a:prstGeom>
              <a:solidFill>
                <a:srgbClr val="D3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71" name="Freeform 4468"/>
              <p:cNvSpPr>
                <a:spLocks noEditPoints="1"/>
              </p:cNvSpPr>
              <p:nvPr/>
            </p:nvSpPr>
            <p:spPr bwMode="auto">
              <a:xfrm>
                <a:off x="13415" y="7050"/>
                <a:ext cx="33" cy="37"/>
              </a:xfrm>
              <a:custGeom>
                <a:avLst/>
                <a:gdLst>
                  <a:gd name="T0" fmla="*/ 6 w 6"/>
                  <a:gd name="T1" fmla="*/ 6 h 6"/>
                  <a:gd name="T2" fmla="*/ 0 w 6"/>
                  <a:gd name="T3" fmla="*/ 6 h 6"/>
                  <a:gd name="T4" fmla="*/ 0 w 6"/>
                  <a:gd name="T5" fmla="*/ 0 h 6"/>
                  <a:gd name="T6" fmla="*/ 6 w 6"/>
                  <a:gd name="T7" fmla="*/ 0 h 6"/>
                  <a:gd name="T8" fmla="*/ 6 w 6"/>
                  <a:gd name="T9" fmla="*/ 6 h 6"/>
                  <a:gd name="T10" fmla="*/ 1 w 6"/>
                  <a:gd name="T11" fmla="*/ 5 h 6"/>
                  <a:gd name="T12" fmla="*/ 5 w 6"/>
                  <a:gd name="T13" fmla="*/ 5 h 6"/>
                  <a:gd name="T14" fmla="*/ 5 w 6"/>
                  <a:gd name="T15" fmla="*/ 1 h 6"/>
                  <a:gd name="T16" fmla="*/ 1 w 6"/>
                  <a:gd name="T17" fmla="*/ 1 h 6"/>
                  <a:gd name="T18" fmla="*/ 1 w 6"/>
                  <a:gd name="T1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6" y="6"/>
                    </a:moveTo>
                    <a:lnTo>
                      <a:pt x="0" y="6"/>
                    </a:lnTo>
                    <a:lnTo>
                      <a:pt x="0" y="0"/>
                    </a:lnTo>
                    <a:lnTo>
                      <a:pt x="6" y="0"/>
                    </a:lnTo>
                    <a:lnTo>
                      <a:pt x="6" y="6"/>
                    </a:lnTo>
                    <a:close/>
                    <a:moveTo>
                      <a:pt x="1" y="5"/>
                    </a:moveTo>
                    <a:lnTo>
                      <a:pt x="5" y="5"/>
                    </a:lnTo>
                    <a:lnTo>
                      <a:pt x="5" y="1"/>
                    </a:lnTo>
                    <a:lnTo>
                      <a:pt x="1" y="1"/>
                    </a:lnTo>
                    <a:lnTo>
                      <a:pt x="1" y="5"/>
                    </a:lnTo>
                    <a:close/>
                  </a:path>
                </a:pathLst>
              </a:custGeom>
              <a:solidFill>
                <a:srgbClr val="D3D2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72" name="Rectangle 4469"/>
              <p:cNvSpPr>
                <a:spLocks noChangeArrowheads="1"/>
              </p:cNvSpPr>
              <p:nvPr/>
            </p:nvSpPr>
            <p:spPr bwMode="auto">
              <a:xfrm>
                <a:off x="13443" y="7056"/>
                <a:ext cx="28" cy="31"/>
              </a:xfrm>
              <a:prstGeom prst="rect">
                <a:avLst/>
              </a:prstGeom>
              <a:solidFill>
                <a:srgbClr val="D3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73" name="Freeform 4470"/>
              <p:cNvSpPr>
                <a:spLocks noEditPoints="1"/>
              </p:cNvSpPr>
              <p:nvPr/>
            </p:nvSpPr>
            <p:spPr bwMode="auto">
              <a:xfrm>
                <a:off x="13443" y="7050"/>
                <a:ext cx="33" cy="37"/>
              </a:xfrm>
              <a:custGeom>
                <a:avLst/>
                <a:gdLst>
                  <a:gd name="T0" fmla="*/ 6 w 6"/>
                  <a:gd name="T1" fmla="*/ 6 h 6"/>
                  <a:gd name="T2" fmla="*/ 0 w 6"/>
                  <a:gd name="T3" fmla="*/ 6 h 6"/>
                  <a:gd name="T4" fmla="*/ 0 w 6"/>
                  <a:gd name="T5" fmla="*/ 0 h 6"/>
                  <a:gd name="T6" fmla="*/ 6 w 6"/>
                  <a:gd name="T7" fmla="*/ 0 h 6"/>
                  <a:gd name="T8" fmla="*/ 6 w 6"/>
                  <a:gd name="T9" fmla="*/ 6 h 6"/>
                  <a:gd name="T10" fmla="*/ 1 w 6"/>
                  <a:gd name="T11" fmla="*/ 5 h 6"/>
                  <a:gd name="T12" fmla="*/ 5 w 6"/>
                  <a:gd name="T13" fmla="*/ 5 h 6"/>
                  <a:gd name="T14" fmla="*/ 5 w 6"/>
                  <a:gd name="T15" fmla="*/ 1 h 6"/>
                  <a:gd name="T16" fmla="*/ 1 w 6"/>
                  <a:gd name="T17" fmla="*/ 1 h 6"/>
                  <a:gd name="T18" fmla="*/ 1 w 6"/>
                  <a:gd name="T1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6" y="6"/>
                    </a:moveTo>
                    <a:lnTo>
                      <a:pt x="0" y="6"/>
                    </a:lnTo>
                    <a:lnTo>
                      <a:pt x="0" y="0"/>
                    </a:lnTo>
                    <a:lnTo>
                      <a:pt x="6" y="0"/>
                    </a:lnTo>
                    <a:lnTo>
                      <a:pt x="6" y="6"/>
                    </a:lnTo>
                    <a:close/>
                    <a:moveTo>
                      <a:pt x="1" y="5"/>
                    </a:moveTo>
                    <a:lnTo>
                      <a:pt x="5" y="5"/>
                    </a:lnTo>
                    <a:lnTo>
                      <a:pt x="5" y="1"/>
                    </a:lnTo>
                    <a:lnTo>
                      <a:pt x="1" y="1"/>
                    </a:lnTo>
                    <a:lnTo>
                      <a:pt x="1" y="5"/>
                    </a:lnTo>
                    <a:close/>
                  </a:path>
                </a:pathLst>
              </a:custGeom>
              <a:solidFill>
                <a:srgbClr val="D3D2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74" name="Rectangle 4471"/>
              <p:cNvSpPr>
                <a:spLocks noChangeArrowheads="1"/>
              </p:cNvSpPr>
              <p:nvPr/>
            </p:nvSpPr>
            <p:spPr bwMode="auto">
              <a:xfrm>
                <a:off x="13443" y="6952"/>
                <a:ext cx="28" cy="31"/>
              </a:xfrm>
              <a:prstGeom prst="rect">
                <a:avLst/>
              </a:prstGeom>
              <a:solidFill>
                <a:srgbClr val="D3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75" name="Freeform 4472"/>
              <p:cNvSpPr>
                <a:spLocks noEditPoints="1"/>
              </p:cNvSpPr>
              <p:nvPr/>
            </p:nvSpPr>
            <p:spPr bwMode="auto">
              <a:xfrm>
                <a:off x="13443" y="6946"/>
                <a:ext cx="33" cy="37"/>
              </a:xfrm>
              <a:custGeom>
                <a:avLst/>
                <a:gdLst>
                  <a:gd name="T0" fmla="*/ 6 w 6"/>
                  <a:gd name="T1" fmla="*/ 6 h 6"/>
                  <a:gd name="T2" fmla="*/ 0 w 6"/>
                  <a:gd name="T3" fmla="*/ 6 h 6"/>
                  <a:gd name="T4" fmla="*/ 0 w 6"/>
                  <a:gd name="T5" fmla="*/ 0 h 6"/>
                  <a:gd name="T6" fmla="*/ 6 w 6"/>
                  <a:gd name="T7" fmla="*/ 0 h 6"/>
                  <a:gd name="T8" fmla="*/ 6 w 6"/>
                  <a:gd name="T9" fmla="*/ 6 h 6"/>
                  <a:gd name="T10" fmla="*/ 1 w 6"/>
                  <a:gd name="T11" fmla="*/ 5 h 6"/>
                  <a:gd name="T12" fmla="*/ 5 w 6"/>
                  <a:gd name="T13" fmla="*/ 5 h 6"/>
                  <a:gd name="T14" fmla="*/ 5 w 6"/>
                  <a:gd name="T15" fmla="*/ 1 h 6"/>
                  <a:gd name="T16" fmla="*/ 1 w 6"/>
                  <a:gd name="T17" fmla="*/ 1 h 6"/>
                  <a:gd name="T18" fmla="*/ 1 w 6"/>
                  <a:gd name="T1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6" y="6"/>
                    </a:moveTo>
                    <a:lnTo>
                      <a:pt x="0" y="6"/>
                    </a:lnTo>
                    <a:lnTo>
                      <a:pt x="0" y="0"/>
                    </a:lnTo>
                    <a:lnTo>
                      <a:pt x="6" y="0"/>
                    </a:lnTo>
                    <a:lnTo>
                      <a:pt x="6" y="6"/>
                    </a:lnTo>
                    <a:close/>
                    <a:moveTo>
                      <a:pt x="1" y="5"/>
                    </a:moveTo>
                    <a:lnTo>
                      <a:pt x="5" y="5"/>
                    </a:lnTo>
                    <a:lnTo>
                      <a:pt x="5" y="1"/>
                    </a:lnTo>
                    <a:lnTo>
                      <a:pt x="1" y="1"/>
                    </a:lnTo>
                    <a:lnTo>
                      <a:pt x="1" y="5"/>
                    </a:lnTo>
                    <a:close/>
                  </a:path>
                </a:pathLst>
              </a:custGeom>
              <a:solidFill>
                <a:srgbClr val="D3D2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76" name="Freeform 4473"/>
              <p:cNvSpPr>
                <a:spLocks noEditPoints="1"/>
              </p:cNvSpPr>
              <p:nvPr/>
            </p:nvSpPr>
            <p:spPr bwMode="auto">
              <a:xfrm>
                <a:off x="13415" y="6915"/>
                <a:ext cx="33" cy="37"/>
              </a:xfrm>
              <a:custGeom>
                <a:avLst/>
                <a:gdLst>
                  <a:gd name="T0" fmla="*/ 6 w 6"/>
                  <a:gd name="T1" fmla="*/ 6 h 6"/>
                  <a:gd name="T2" fmla="*/ 0 w 6"/>
                  <a:gd name="T3" fmla="*/ 6 h 6"/>
                  <a:gd name="T4" fmla="*/ 0 w 6"/>
                  <a:gd name="T5" fmla="*/ 0 h 6"/>
                  <a:gd name="T6" fmla="*/ 6 w 6"/>
                  <a:gd name="T7" fmla="*/ 0 h 6"/>
                  <a:gd name="T8" fmla="*/ 6 w 6"/>
                  <a:gd name="T9" fmla="*/ 6 h 6"/>
                  <a:gd name="T10" fmla="*/ 1 w 6"/>
                  <a:gd name="T11" fmla="*/ 5 h 6"/>
                  <a:gd name="T12" fmla="*/ 5 w 6"/>
                  <a:gd name="T13" fmla="*/ 5 h 6"/>
                  <a:gd name="T14" fmla="*/ 5 w 6"/>
                  <a:gd name="T15" fmla="*/ 2 h 6"/>
                  <a:gd name="T16" fmla="*/ 1 w 6"/>
                  <a:gd name="T17" fmla="*/ 2 h 6"/>
                  <a:gd name="T18" fmla="*/ 1 w 6"/>
                  <a:gd name="T1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6" y="6"/>
                    </a:moveTo>
                    <a:lnTo>
                      <a:pt x="0" y="6"/>
                    </a:lnTo>
                    <a:lnTo>
                      <a:pt x="0" y="0"/>
                    </a:lnTo>
                    <a:lnTo>
                      <a:pt x="6" y="0"/>
                    </a:lnTo>
                    <a:lnTo>
                      <a:pt x="6" y="6"/>
                    </a:lnTo>
                    <a:close/>
                    <a:moveTo>
                      <a:pt x="1" y="5"/>
                    </a:moveTo>
                    <a:lnTo>
                      <a:pt x="5" y="5"/>
                    </a:lnTo>
                    <a:lnTo>
                      <a:pt x="5" y="2"/>
                    </a:lnTo>
                    <a:lnTo>
                      <a:pt x="1" y="2"/>
                    </a:lnTo>
                    <a:lnTo>
                      <a:pt x="1" y="5"/>
                    </a:lnTo>
                    <a:close/>
                  </a:path>
                </a:pathLst>
              </a:custGeom>
              <a:solidFill>
                <a:srgbClr val="D3D2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77" name="Freeform 4474"/>
              <p:cNvSpPr>
                <a:spLocks noEditPoints="1"/>
              </p:cNvSpPr>
              <p:nvPr/>
            </p:nvSpPr>
            <p:spPr bwMode="auto">
              <a:xfrm>
                <a:off x="13520" y="7038"/>
                <a:ext cx="61" cy="67"/>
              </a:xfrm>
              <a:custGeom>
                <a:avLst/>
                <a:gdLst>
                  <a:gd name="T0" fmla="*/ 9 w 18"/>
                  <a:gd name="T1" fmla="*/ 18 h 18"/>
                  <a:gd name="T2" fmla="*/ 0 w 18"/>
                  <a:gd name="T3" fmla="*/ 9 h 18"/>
                  <a:gd name="T4" fmla="*/ 9 w 18"/>
                  <a:gd name="T5" fmla="*/ 0 h 18"/>
                  <a:gd name="T6" fmla="*/ 18 w 18"/>
                  <a:gd name="T7" fmla="*/ 9 h 18"/>
                  <a:gd name="T8" fmla="*/ 9 w 18"/>
                  <a:gd name="T9" fmla="*/ 18 h 18"/>
                  <a:gd name="T10" fmla="*/ 9 w 18"/>
                  <a:gd name="T11" fmla="*/ 2 h 18"/>
                  <a:gd name="T12" fmla="*/ 2 w 18"/>
                  <a:gd name="T13" fmla="*/ 9 h 18"/>
                  <a:gd name="T14" fmla="*/ 9 w 18"/>
                  <a:gd name="T15" fmla="*/ 16 h 18"/>
                  <a:gd name="T16" fmla="*/ 16 w 18"/>
                  <a:gd name="T17" fmla="*/ 9 h 18"/>
                  <a:gd name="T18" fmla="*/ 9 w 18"/>
                  <a:gd name="T19"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9" y="18"/>
                    </a:moveTo>
                    <a:cubicBezTo>
                      <a:pt x="4" y="18"/>
                      <a:pt x="0" y="14"/>
                      <a:pt x="0" y="9"/>
                    </a:cubicBezTo>
                    <a:cubicBezTo>
                      <a:pt x="0" y="4"/>
                      <a:pt x="4" y="0"/>
                      <a:pt x="9" y="0"/>
                    </a:cubicBezTo>
                    <a:cubicBezTo>
                      <a:pt x="14" y="0"/>
                      <a:pt x="18" y="4"/>
                      <a:pt x="18" y="9"/>
                    </a:cubicBezTo>
                    <a:cubicBezTo>
                      <a:pt x="18" y="14"/>
                      <a:pt x="14" y="18"/>
                      <a:pt x="9" y="18"/>
                    </a:cubicBezTo>
                    <a:close/>
                    <a:moveTo>
                      <a:pt x="9" y="2"/>
                    </a:moveTo>
                    <a:cubicBezTo>
                      <a:pt x="5" y="2"/>
                      <a:pt x="2" y="5"/>
                      <a:pt x="2" y="9"/>
                    </a:cubicBezTo>
                    <a:cubicBezTo>
                      <a:pt x="2" y="13"/>
                      <a:pt x="5" y="16"/>
                      <a:pt x="9" y="16"/>
                    </a:cubicBezTo>
                    <a:cubicBezTo>
                      <a:pt x="13" y="16"/>
                      <a:pt x="16" y="13"/>
                      <a:pt x="16" y="9"/>
                    </a:cubicBezTo>
                    <a:cubicBezTo>
                      <a:pt x="16" y="5"/>
                      <a:pt x="13" y="2"/>
                      <a:pt x="9" y="2"/>
                    </a:cubicBezTo>
                    <a:close/>
                  </a:path>
                </a:pathLst>
              </a:custGeom>
              <a:solidFill>
                <a:srgbClr val="D3D2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78" name="Freeform 4475"/>
              <p:cNvSpPr>
                <a:spLocks noEditPoints="1"/>
              </p:cNvSpPr>
              <p:nvPr/>
            </p:nvSpPr>
            <p:spPr bwMode="auto">
              <a:xfrm>
                <a:off x="13520" y="7038"/>
                <a:ext cx="61" cy="67"/>
              </a:xfrm>
              <a:custGeom>
                <a:avLst/>
                <a:gdLst>
                  <a:gd name="T0" fmla="*/ 9 w 18"/>
                  <a:gd name="T1" fmla="*/ 18 h 18"/>
                  <a:gd name="T2" fmla="*/ 0 w 18"/>
                  <a:gd name="T3" fmla="*/ 9 h 18"/>
                  <a:gd name="T4" fmla="*/ 9 w 18"/>
                  <a:gd name="T5" fmla="*/ 0 h 18"/>
                  <a:gd name="T6" fmla="*/ 18 w 18"/>
                  <a:gd name="T7" fmla="*/ 9 h 18"/>
                  <a:gd name="T8" fmla="*/ 9 w 18"/>
                  <a:gd name="T9" fmla="*/ 18 h 18"/>
                  <a:gd name="T10" fmla="*/ 9 w 18"/>
                  <a:gd name="T11" fmla="*/ 2 h 18"/>
                  <a:gd name="T12" fmla="*/ 2 w 18"/>
                  <a:gd name="T13" fmla="*/ 9 h 18"/>
                  <a:gd name="T14" fmla="*/ 9 w 18"/>
                  <a:gd name="T15" fmla="*/ 16 h 18"/>
                  <a:gd name="T16" fmla="*/ 16 w 18"/>
                  <a:gd name="T17" fmla="*/ 9 h 18"/>
                  <a:gd name="T18" fmla="*/ 9 w 18"/>
                  <a:gd name="T19"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9" y="18"/>
                    </a:moveTo>
                    <a:cubicBezTo>
                      <a:pt x="4" y="18"/>
                      <a:pt x="0" y="14"/>
                      <a:pt x="0" y="9"/>
                    </a:cubicBezTo>
                    <a:cubicBezTo>
                      <a:pt x="0" y="4"/>
                      <a:pt x="4" y="0"/>
                      <a:pt x="9" y="0"/>
                    </a:cubicBezTo>
                    <a:cubicBezTo>
                      <a:pt x="14" y="0"/>
                      <a:pt x="18" y="4"/>
                      <a:pt x="18" y="9"/>
                    </a:cubicBezTo>
                    <a:cubicBezTo>
                      <a:pt x="18" y="14"/>
                      <a:pt x="14" y="18"/>
                      <a:pt x="9" y="18"/>
                    </a:cubicBezTo>
                    <a:close/>
                    <a:moveTo>
                      <a:pt x="9" y="2"/>
                    </a:moveTo>
                    <a:cubicBezTo>
                      <a:pt x="5" y="2"/>
                      <a:pt x="2" y="5"/>
                      <a:pt x="2" y="9"/>
                    </a:cubicBezTo>
                    <a:cubicBezTo>
                      <a:pt x="2" y="13"/>
                      <a:pt x="5" y="16"/>
                      <a:pt x="9" y="16"/>
                    </a:cubicBezTo>
                    <a:cubicBezTo>
                      <a:pt x="13" y="16"/>
                      <a:pt x="16" y="13"/>
                      <a:pt x="16" y="9"/>
                    </a:cubicBezTo>
                    <a:cubicBezTo>
                      <a:pt x="16" y="5"/>
                      <a:pt x="13" y="2"/>
                      <a:pt x="9" y="2"/>
                    </a:cubicBezTo>
                    <a:close/>
                  </a:path>
                </a:pathLst>
              </a:custGeom>
              <a:solidFill>
                <a:srgbClr val="D3D2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79" name="Freeform 4476"/>
              <p:cNvSpPr>
                <a:spLocks noEditPoints="1"/>
              </p:cNvSpPr>
              <p:nvPr/>
            </p:nvSpPr>
            <p:spPr bwMode="auto">
              <a:xfrm>
                <a:off x="13415" y="6683"/>
                <a:ext cx="61" cy="61"/>
              </a:xfrm>
              <a:custGeom>
                <a:avLst/>
                <a:gdLst>
                  <a:gd name="T0" fmla="*/ 9 w 18"/>
                  <a:gd name="T1" fmla="*/ 18 h 18"/>
                  <a:gd name="T2" fmla="*/ 0 w 18"/>
                  <a:gd name="T3" fmla="*/ 9 h 18"/>
                  <a:gd name="T4" fmla="*/ 9 w 18"/>
                  <a:gd name="T5" fmla="*/ 0 h 18"/>
                  <a:gd name="T6" fmla="*/ 18 w 18"/>
                  <a:gd name="T7" fmla="*/ 9 h 18"/>
                  <a:gd name="T8" fmla="*/ 9 w 18"/>
                  <a:gd name="T9" fmla="*/ 18 h 18"/>
                  <a:gd name="T10" fmla="*/ 9 w 18"/>
                  <a:gd name="T11" fmla="*/ 2 h 18"/>
                  <a:gd name="T12" fmla="*/ 2 w 18"/>
                  <a:gd name="T13" fmla="*/ 9 h 18"/>
                  <a:gd name="T14" fmla="*/ 9 w 18"/>
                  <a:gd name="T15" fmla="*/ 16 h 18"/>
                  <a:gd name="T16" fmla="*/ 16 w 18"/>
                  <a:gd name="T17" fmla="*/ 9 h 18"/>
                  <a:gd name="T18" fmla="*/ 9 w 18"/>
                  <a:gd name="T19"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9" y="18"/>
                    </a:moveTo>
                    <a:cubicBezTo>
                      <a:pt x="4" y="18"/>
                      <a:pt x="0" y="14"/>
                      <a:pt x="0" y="9"/>
                    </a:cubicBezTo>
                    <a:cubicBezTo>
                      <a:pt x="0" y="4"/>
                      <a:pt x="4" y="0"/>
                      <a:pt x="9" y="0"/>
                    </a:cubicBezTo>
                    <a:cubicBezTo>
                      <a:pt x="14" y="0"/>
                      <a:pt x="18" y="4"/>
                      <a:pt x="18" y="9"/>
                    </a:cubicBezTo>
                    <a:cubicBezTo>
                      <a:pt x="18" y="14"/>
                      <a:pt x="14" y="18"/>
                      <a:pt x="9" y="18"/>
                    </a:cubicBezTo>
                    <a:close/>
                    <a:moveTo>
                      <a:pt x="9" y="2"/>
                    </a:moveTo>
                    <a:cubicBezTo>
                      <a:pt x="5" y="2"/>
                      <a:pt x="2" y="5"/>
                      <a:pt x="2" y="9"/>
                    </a:cubicBezTo>
                    <a:cubicBezTo>
                      <a:pt x="2" y="13"/>
                      <a:pt x="5" y="16"/>
                      <a:pt x="9" y="16"/>
                    </a:cubicBezTo>
                    <a:cubicBezTo>
                      <a:pt x="13" y="16"/>
                      <a:pt x="16" y="13"/>
                      <a:pt x="16" y="9"/>
                    </a:cubicBezTo>
                    <a:cubicBezTo>
                      <a:pt x="16" y="5"/>
                      <a:pt x="13" y="2"/>
                      <a:pt x="9" y="2"/>
                    </a:cubicBezTo>
                    <a:close/>
                  </a:path>
                </a:pathLst>
              </a:custGeom>
              <a:solidFill>
                <a:srgbClr val="D3D2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80" name="Freeform 4477"/>
              <p:cNvSpPr>
                <a:spLocks noEditPoints="1"/>
              </p:cNvSpPr>
              <p:nvPr/>
            </p:nvSpPr>
            <p:spPr bwMode="auto">
              <a:xfrm>
                <a:off x="13520" y="7392"/>
                <a:ext cx="61" cy="67"/>
              </a:xfrm>
              <a:custGeom>
                <a:avLst/>
                <a:gdLst>
                  <a:gd name="T0" fmla="*/ 11 w 11"/>
                  <a:gd name="T1" fmla="*/ 11 h 11"/>
                  <a:gd name="T2" fmla="*/ 0 w 11"/>
                  <a:gd name="T3" fmla="*/ 11 h 11"/>
                  <a:gd name="T4" fmla="*/ 0 w 11"/>
                  <a:gd name="T5" fmla="*/ 0 h 11"/>
                  <a:gd name="T6" fmla="*/ 11 w 11"/>
                  <a:gd name="T7" fmla="*/ 0 h 11"/>
                  <a:gd name="T8" fmla="*/ 11 w 11"/>
                  <a:gd name="T9" fmla="*/ 11 h 11"/>
                  <a:gd name="T10" fmla="*/ 1 w 11"/>
                  <a:gd name="T11" fmla="*/ 9 h 11"/>
                  <a:gd name="T12" fmla="*/ 10 w 11"/>
                  <a:gd name="T13" fmla="*/ 9 h 11"/>
                  <a:gd name="T14" fmla="*/ 10 w 11"/>
                  <a:gd name="T15" fmla="*/ 1 h 11"/>
                  <a:gd name="T16" fmla="*/ 1 w 11"/>
                  <a:gd name="T17" fmla="*/ 1 h 11"/>
                  <a:gd name="T18" fmla="*/ 1 w 11"/>
                  <a:gd name="T19"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1">
                    <a:moveTo>
                      <a:pt x="11" y="11"/>
                    </a:moveTo>
                    <a:lnTo>
                      <a:pt x="0" y="11"/>
                    </a:lnTo>
                    <a:lnTo>
                      <a:pt x="0" y="0"/>
                    </a:lnTo>
                    <a:lnTo>
                      <a:pt x="11" y="0"/>
                    </a:lnTo>
                    <a:lnTo>
                      <a:pt x="11" y="11"/>
                    </a:lnTo>
                    <a:close/>
                    <a:moveTo>
                      <a:pt x="1" y="9"/>
                    </a:moveTo>
                    <a:lnTo>
                      <a:pt x="10" y="9"/>
                    </a:lnTo>
                    <a:lnTo>
                      <a:pt x="10" y="1"/>
                    </a:lnTo>
                    <a:lnTo>
                      <a:pt x="1" y="1"/>
                    </a:lnTo>
                    <a:lnTo>
                      <a:pt x="1" y="9"/>
                    </a:lnTo>
                    <a:close/>
                  </a:path>
                </a:pathLst>
              </a:custGeom>
              <a:solidFill>
                <a:srgbClr val="D3D2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81" name="Rectangle 4478"/>
              <p:cNvSpPr>
                <a:spLocks noChangeArrowheads="1"/>
              </p:cNvSpPr>
              <p:nvPr/>
            </p:nvSpPr>
            <p:spPr bwMode="auto">
              <a:xfrm>
                <a:off x="13415" y="7514"/>
                <a:ext cx="55" cy="55"/>
              </a:xfrm>
              <a:prstGeom prst="rect">
                <a:avLst/>
              </a:prstGeom>
              <a:solidFill>
                <a:srgbClr val="D3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82" name="Freeform 4479"/>
              <p:cNvSpPr>
                <a:spLocks noEditPoints="1"/>
              </p:cNvSpPr>
              <p:nvPr/>
            </p:nvSpPr>
            <p:spPr bwMode="auto">
              <a:xfrm>
                <a:off x="13415" y="7508"/>
                <a:ext cx="61" cy="67"/>
              </a:xfrm>
              <a:custGeom>
                <a:avLst/>
                <a:gdLst>
                  <a:gd name="T0" fmla="*/ 11 w 11"/>
                  <a:gd name="T1" fmla="*/ 11 h 11"/>
                  <a:gd name="T2" fmla="*/ 0 w 11"/>
                  <a:gd name="T3" fmla="*/ 11 h 11"/>
                  <a:gd name="T4" fmla="*/ 0 w 11"/>
                  <a:gd name="T5" fmla="*/ 0 h 11"/>
                  <a:gd name="T6" fmla="*/ 11 w 11"/>
                  <a:gd name="T7" fmla="*/ 0 h 11"/>
                  <a:gd name="T8" fmla="*/ 11 w 11"/>
                  <a:gd name="T9" fmla="*/ 11 h 11"/>
                  <a:gd name="T10" fmla="*/ 1 w 11"/>
                  <a:gd name="T11" fmla="*/ 10 h 11"/>
                  <a:gd name="T12" fmla="*/ 10 w 11"/>
                  <a:gd name="T13" fmla="*/ 10 h 11"/>
                  <a:gd name="T14" fmla="*/ 10 w 11"/>
                  <a:gd name="T15" fmla="*/ 1 h 11"/>
                  <a:gd name="T16" fmla="*/ 1 w 11"/>
                  <a:gd name="T17" fmla="*/ 1 h 11"/>
                  <a:gd name="T18" fmla="*/ 1 w 11"/>
                  <a:gd name="T19"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1">
                    <a:moveTo>
                      <a:pt x="11" y="11"/>
                    </a:moveTo>
                    <a:lnTo>
                      <a:pt x="0" y="11"/>
                    </a:lnTo>
                    <a:lnTo>
                      <a:pt x="0" y="0"/>
                    </a:lnTo>
                    <a:lnTo>
                      <a:pt x="11" y="0"/>
                    </a:lnTo>
                    <a:lnTo>
                      <a:pt x="11" y="11"/>
                    </a:lnTo>
                    <a:close/>
                    <a:moveTo>
                      <a:pt x="1" y="10"/>
                    </a:moveTo>
                    <a:lnTo>
                      <a:pt x="10" y="10"/>
                    </a:lnTo>
                    <a:lnTo>
                      <a:pt x="10" y="1"/>
                    </a:lnTo>
                    <a:lnTo>
                      <a:pt x="1" y="1"/>
                    </a:lnTo>
                    <a:lnTo>
                      <a:pt x="1" y="10"/>
                    </a:lnTo>
                    <a:close/>
                  </a:path>
                </a:pathLst>
              </a:custGeom>
              <a:solidFill>
                <a:srgbClr val="D3D2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83" name="Rectangle 4480"/>
              <p:cNvSpPr>
                <a:spLocks noChangeArrowheads="1"/>
              </p:cNvSpPr>
              <p:nvPr/>
            </p:nvSpPr>
            <p:spPr bwMode="auto">
              <a:xfrm>
                <a:off x="13432" y="7527"/>
                <a:ext cx="28" cy="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84" name="Rectangle 4481"/>
              <p:cNvSpPr>
                <a:spLocks noChangeArrowheads="1"/>
              </p:cNvSpPr>
              <p:nvPr/>
            </p:nvSpPr>
            <p:spPr bwMode="auto">
              <a:xfrm>
                <a:off x="13537" y="7527"/>
                <a:ext cx="28" cy="31"/>
              </a:xfrm>
              <a:prstGeom prst="rect">
                <a:avLst/>
              </a:prstGeom>
              <a:solidFill>
                <a:srgbClr val="D3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85" name="Freeform 4482"/>
              <p:cNvSpPr>
                <a:spLocks noEditPoints="1"/>
              </p:cNvSpPr>
              <p:nvPr/>
            </p:nvSpPr>
            <p:spPr bwMode="auto">
              <a:xfrm>
                <a:off x="13537" y="7520"/>
                <a:ext cx="33" cy="43"/>
              </a:xfrm>
              <a:custGeom>
                <a:avLst/>
                <a:gdLst>
                  <a:gd name="T0" fmla="*/ 6 w 6"/>
                  <a:gd name="T1" fmla="*/ 7 h 7"/>
                  <a:gd name="T2" fmla="*/ 0 w 6"/>
                  <a:gd name="T3" fmla="*/ 7 h 7"/>
                  <a:gd name="T4" fmla="*/ 0 w 6"/>
                  <a:gd name="T5" fmla="*/ 0 h 7"/>
                  <a:gd name="T6" fmla="*/ 6 w 6"/>
                  <a:gd name="T7" fmla="*/ 0 h 7"/>
                  <a:gd name="T8" fmla="*/ 6 w 6"/>
                  <a:gd name="T9" fmla="*/ 7 h 7"/>
                  <a:gd name="T10" fmla="*/ 1 w 6"/>
                  <a:gd name="T11" fmla="*/ 5 h 7"/>
                  <a:gd name="T12" fmla="*/ 4 w 6"/>
                  <a:gd name="T13" fmla="*/ 5 h 7"/>
                  <a:gd name="T14" fmla="*/ 4 w 6"/>
                  <a:gd name="T15" fmla="*/ 2 h 7"/>
                  <a:gd name="T16" fmla="*/ 1 w 6"/>
                  <a:gd name="T17" fmla="*/ 2 h 7"/>
                  <a:gd name="T18" fmla="*/ 1 w 6"/>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6" y="7"/>
                    </a:moveTo>
                    <a:lnTo>
                      <a:pt x="0" y="7"/>
                    </a:lnTo>
                    <a:lnTo>
                      <a:pt x="0" y="0"/>
                    </a:lnTo>
                    <a:lnTo>
                      <a:pt x="6" y="0"/>
                    </a:lnTo>
                    <a:lnTo>
                      <a:pt x="6" y="7"/>
                    </a:lnTo>
                    <a:close/>
                    <a:moveTo>
                      <a:pt x="1" y="5"/>
                    </a:moveTo>
                    <a:lnTo>
                      <a:pt x="4" y="5"/>
                    </a:lnTo>
                    <a:lnTo>
                      <a:pt x="4" y="2"/>
                    </a:lnTo>
                    <a:lnTo>
                      <a:pt x="1" y="2"/>
                    </a:lnTo>
                    <a:lnTo>
                      <a:pt x="1" y="5"/>
                    </a:lnTo>
                    <a:close/>
                  </a:path>
                </a:pathLst>
              </a:custGeom>
              <a:solidFill>
                <a:srgbClr val="D3D2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86" name="Freeform 4483"/>
              <p:cNvSpPr>
                <a:spLocks noEditPoints="1"/>
              </p:cNvSpPr>
              <p:nvPr/>
            </p:nvSpPr>
            <p:spPr bwMode="auto">
              <a:xfrm>
                <a:off x="13415" y="7392"/>
                <a:ext cx="61" cy="67"/>
              </a:xfrm>
              <a:custGeom>
                <a:avLst/>
                <a:gdLst>
                  <a:gd name="T0" fmla="*/ 9 w 18"/>
                  <a:gd name="T1" fmla="*/ 18 h 18"/>
                  <a:gd name="T2" fmla="*/ 0 w 18"/>
                  <a:gd name="T3" fmla="*/ 9 h 18"/>
                  <a:gd name="T4" fmla="*/ 9 w 18"/>
                  <a:gd name="T5" fmla="*/ 0 h 18"/>
                  <a:gd name="T6" fmla="*/ 18 w 18"/>
                  <a:gd name="T7" fmla="*/ 9 h 18"/>
                  <a:gd name="T8" fmla="*/ 9 w 18"/>
                  <a:gd name="T9" fmla="*/ 18 h 18"/>
                  <a:gd name="T10" fmla="*/ 9 w 18"/>
                  <a:gd name="T11" fmla="*/ 2 h 18"/>
                  <a:gd name="T12" fmla="*/ 2 w 18"/>
                  <a:gd name="T13" fmla="*/ 9 h 18"/>
                  <a:gd name="T14" fmla="*/ 9 w 18"/>
                  <a:gd name="T15" fmla="*/ 16 h 18"/>
                  <a:gd name="T16" fmla="*/ 16 w 18"/>
                  <a:gd name="T17" fmla="*/ 9 h 18"/>
                  <a:gd name="T18" fmla="*/ 9 w 18"/>
                  <a:gd name="T19"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9" y="18"/>
                    </a:moveTo>
                    <a:cubicBezTo>
                      <a:pt x="4" y="18"/>
                      <a:pt x="0" y="14"/>
                      <a:pt x="0" y="9"/>
                    </a:cubicBezTo>
                    <a:cubicBezTo>
                      <a:pt x="0" y="4"/>
                      <a:pt x="4" y="0"/>
                      <a:pt x="9" y="0"/>
                    </a:cubicBezTo>
                    <a:cubicBezTo>
                      <a:pt x="14" y="0"/>
                      <a:pt x="18" y="4"/>
                      <a:pt x="18" y="9"/>
                    </a:cubicBezTo>
                    <a:cubicBezTo>
                      <a:pt x="18" y="14"/>
                      <a:pt x="14" y="18"/>
                      <a:pt x="9" y="18"/>
                    </a:cubicBezTo>
                    <a:close/>
                    <a:moveTo>
                      <a:pt x="9" y="2"/>
                    </a:moveTo>
                    <a:cubicBezTo>
                      <a:pt x="5" y="2"/>
                      <a:pt x="2" y="5"/>
                      <a:pt x="2" y="9"/>
                    </a:cubicBezTo>
                    <a:cubicBezTo>
                      <a:pt x="2" y="13"/>
                      <a:pt x="5" y="16"/>
                      <a:pt x="9" y="16"/>
                    </a:cubicBezTo>
                    <a:cubicBezTo>
                      <a:pt x="13" y="16"/>
                      <a:pt x="16" y="13"/>
                      <a:pt x="16" y="9"/>
                    </a:cubicBezTo>
                    <a:cubicBezTo>
                      <a:pt x="16" y="5"/>
                      <a:pt x="13" y="2"/>
                      <a:pt x="9" y="2"/>
                    </a:cubicBezTo>
                    <a:close/>
                  </a:path>
                </a:pathLst>
              </a:custGeom>
              <a:solidFill>
                <a:srgbClr val="D3D2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87" name="Freeform 4484"/>
              <p:cNvSpPr/>
              <p:nvPr/>
            </p:nvSpPr>
            <p:spPr bwMode="auto">
              <a:xfrm>
                <a:off x="13526" y="7038"/>
                <a:ext cx="28" cy="61"/>
              </a:xfrm>
              <a:custGeom>
                <a:avLst/>
                <a:gdLst>
                  <a:gd name="T0" fmla="*/ 8 w 8"/>
                  <a:gd name="T1" fmla="*/ 16 h 16"/>
                  <a:gd name="T2" fmla="*/ 0 w 8"/>
                  <a:gd name="T3" fmla="*/ 8 h 16"/>
                  <a:gd name="T4" fmla="*/ 8 w 8"/>
                  <a:gd name="T5" fmla="*/ 0 h 16"/>
                  <a:gd name="T6" fmla="*/ 8 w 8"/>
                  <a:gd name="T7" fmla="*/ 16 h 16"/>
                </a:gdLst>
                <a:ahLst/>
                <a:cxnLst>
                  <a:cxn ang="0">
                    <a:pos x="T0" y="T1"/>
                  </a:cxn>
                  <a:cxn ang="0">
                    <a:pos x="T2" y="T3"/>
                  </a:cxn>
                  <a:cxn ang="0">
                    <a:pos x="T4" y="T5"/>
                  </a:cxn>
                  <a:cxn ang="0">
                    <a:pos x="T6" y="T7"/>
                  </a:cxn>
                </a:cxnLst>
                <a:rect l="0" t="0" r="r" b="b"/>
                <a:pathLst>
                  <a:path w="8" h="16">
                    <a:moveTo>
                      <a:pt x="8" y="16"/>
                    </a:moveTo>
                    <a:cubicBezTo>
                      <a:pt x="3" y="16"/>
                      <a:pt x="0" y="12"/>
                      <a:pt x="0" y="8"/>
                    </a:cubicBezTo>
                    <a:cubicBezTo>
                      <a:pt x="0" y="4"/>
                      <a:pt x="3" y="0"/>
                      <a:pt x="8" y="0"/>
                    </a:cubicBezTo>
                    <a:lnTo>
                      <a:pt x="8" y="16"/>
                    </a:lnTo>
                    <a:close/>
                  </a:path>
                </a:pathLst>
              </a:custGeom>
              <a:solidFill>
                <a:srgbClr val="D3D2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88" name="Freeform 4485"/>
              <p:cNvSpPr/>
              <p:nvPr/>
            </p:nvSpPr>
            <p:spPr bwMode="auto">
              <a:xfrm>
                <a:off x="13415" y="7270"/>
                <a:ext cx="55" cy="67"/>
              </a:xfrm>
              <a:custGeom>
                <a:avLst/>
                <a:gdLst>
                  <a:gd name="T0" fmla="*/ 10 w 10"/>
                  <a:gd name="T1" fmla="*/ 11 h 11"/>
                  <a:gd name="T2" fmla="*/ 0 w 10"/>
                  <a:gd name="T3" fmla="*/ 2 h 11"/>
                  <a:gd name="T4" fmla="*/ 0 w 10"/>
                  <a:gd name="T5" fmla="*/ 0 h 11"/>
                  <a:gd name="T6" fmla="*/ 10 w 10"/>
                  <a:gd name="T7" fmla="*/ 10 h 11"/>
                  <a:gd name="T8" fmla="*/ 10 w 10"/>
                  <a:gd name="T9" fmla="*/ 11 h 11"/>
                </a:gdLst>
                <a:ahLst/>
                <a:cxnLst>
                  <a:cxn ang="0">
                    <a:pos x="T0" y="T1"/>
                  </a:cxn>
                  <a:cxn ang="0">
                    <a:pos x="T2" y="T3"/>
                  </a:cxn>
                  <a:cxn ang="0">
                    <a:pos x="T4" y="T5"/>
                  </a:cxn>
                  <a:cxn ang="0">
                    <a:pos x="T6" y="T7"/>
                  </a:cxn>
                  <a:cxn ang="0">
                    <a:pos x="T8" y="T9"/>
                  </a:cxn>
                </a:cxnLst>
                <a:rect l="0" t="0" r="r" b="b"/>
                <a:pathLst>
                  <a:path w="10" h="11">
                    <a:moveTo>
                      <a:pt x="10" y="11"/>
                    </a:moveTo>
                    <a:lnTo>
                      <a:pt x="0" y="2"/>
                    </a:lnTo>
                    <a:lnTo>
                      <a:pt x="0" y="0"/>
                    </a:lnTo>
                    <a:lnTo>
                      <a:pt x="10" y="10"/>
                    </a:lnTo>
                    <a:lnTo>
                      <a:pt x="10" y="11"/>
                    </a:lnTo>
                    <a:close/>
                  </a:path>
                </a:pathLst>
              </a:custGeom>
              <a:solidFill>
                <a:srgbClr val="D3D2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89" name="Freeform 4486"/>
              <p:cNvSpPr>
                <a:spLocks noEditPoints="1"/>
              </p:cNvSpPr>
              <p:nvPr/>
            </p:nvSpPr>
            <p:spPr bwMode="auto">
              <a:xfrm>
                <a:off x="13520" y="7166"/>
                <a:ext cx="39" cy="43"/>
              </a:xfrm>
              <a:custGeom>
                <a:avLst/>
                <a:gdLst>
                  <a:gd name="T0" fmla="*/ 6 w 12"/>
                  <a:gd name="T1" fmla="*/ 12 h 12"/>
                  <a:gd name="T2" fmla="*/ 0 w 12"/>
                  <a:gd name="T3" fmla="*/ 6 h 12"/>
                  <a:gd name="T4" fmla="*/ 6 w 12"/>
                  <a:gd name="T5" fmla="*/ 0 h 12"/>
                  <a:gd name="T6" fmla="*/ 12 w 12"/>
                  <a:gd name="T7" fmla="*/ 6 h 12"/>
                  <a:gd name="T8" fmla="*/ 6 w 12"/>
                  <a:gd name="T9" fmla="*/ 12 h 12"/>
                  <a:gd name="T10" fmla="*/ 6 w 12"/>
                  <a:gd name="T11" fmla="*/ 2 h 12"/>
                  <a:gd name="T12" fmla="*/ 2 w 12"/>
                  <a:gd name="T13" fmla="*/ 6 h 12"/>
                  <a:gd name="T14" fmla="*/ 6 w 12"/>
                  <a:gd name="T15" fmla="*/ 10 h 12"/>
                  <a:gd name="T16" fmla="*/ 10 w 12"/>
                  <a:gd name="T17" fmla="*/ 6 h 12"/>
                  <a:gd name="T18" fmla="*/ 6 w 12"/>
                  <a:gd name="T19"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12"/>
                    </a:moveTo>
                    <a:cubicBezTo>
                      <a:pt x="3" y="12"/>
                      <a:pt x="0" y="9"/>
                      <a:pt x="0" y="6"/>
                    </a:cubicBezTo>
                    <a:cubicBezTo>
                      <a:pt x="0" y="3"/>
                      <a:pt x="3" y="0"/>
                      <a:pt x="6" y="0"/>
                    </a:cubicBezTo>
                    <a:cubicBezTo>
                      <a:pt x="10" y="0"/>
                      <a:pt x="12" y="3"/>
                      <a:pt x="12" y="6"/>
                    </a:cubicBezTo>
                    <a:cubicBezTo>
                      <a:pt x="12" y="9"/>
                      <a:pt x="10" y="12"/>
                      <a:pt x="6" y="12"/>
                    </a:cubicBezTo>
                    <a:close/>
                    <a:moveTo>
                      <a:pt x="6" y="2"/>
                    </a:moveTo>
                    <a:cubicBezTo>
                      <a:pt x="4" y="2"/>
                      <a:pt x="2" y="4"/>
                      <a:pt x="2" y="6"/>
                    </a:cubicBezTo>
                    <a:cubicBezTo>
                      <a:pt x="2" y="8"/>
                      <a:pt x="4" y="10"/>
                      <a:pt x="6" y="10"/>
                    </a:cubicBezTo>
                    <a:cubicBezTo>
                      <a:pt x="8" y="10"/>
                      <a:pt x="10" y="8"/>
                      <a:pt x="10" y="6"/>
                    </a:cubicBezTo>
                    <a:cubicBezTo>
                      <a:pt x="10" y="4"/>
                      <a:pt x="8" y="2"/>
                      <a:pt x="6" y="2"/>
                    </a:cubicBezTo>
                    <a:close/>
                  </a:path>
                </a:pathLst>
              </a:custGeom>
              <a:solidFill>
                <a:srgbClr val="D3D2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90" name="Oval 4487"/>
              <p:cNvSpPr>
                <a:spLocks noChangeArrowheads="1"/>
              </p:cNvSpPr>
              <p:nvPr/>
            </p:nvSpPr>
            <p:spPr bwMode="auto">
              <a:xfrm>
                <a:off x="13542" y="7166"/>
                <a:ext cx="39" cy="37"/>
              </a:xfrm>
              <a:prstGeom prst="ellipse">
                <a:avLst/>
              </a:prstGeom>
              <a:solidFill>
                <a:srgbClr val="D3D2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91" name="Freeform 4488"/>
              <p:cNvSpPr>
                <a:spLocks noEditPoints="1"/>
              </p:cNvSpPr>
              <p:nvPr/>
            </p:nvSpPr>
            <p:spPr bwMode="auto">
              <a:xfrm>
                <a:off x="13537" y="7166"/>
                <a:ext cx="44" cy="43"/>
              </a:xfrm>
              <a:custGeom>
                <a:avLst/>
                <a:gdLst>
                  <a:gd name="T0" fmla="*/ 6 w 13"/>
                  <a:gd name="T1" fmla="*/ 12 h 12"/>
                  <a:gd name="T2" fmla="*/ 0 w 13"/>
                  <a:gd name="T3" fmla="*/ 6 h 12"/>
                  <a:gd name="T4" fmla="*/ 6 w 13"/>
                  <a:gd name="T5" fmla="*/ 0 h 12"/>
                  <a:gd name="T6" fmla="*/ 13 w 13"/>
                  <a:gd name="T7" fmla="*/ 6 h 12"/>
                  <a:gd name="T8" fmla="*/ 6 w 13"/>
                  <a:gd name="T9" fmla="*/ 12 h 12"/>
                  <a:gd name="T10" fmla="*/ 6 w 13"/>
                  <a:gd name="T11" fmla="*/ 2 h 12"/>
                  <a:gd name="T12" fmla="*/ 2 w 13"/>
                  <a:gd name="T13" fmla="*/ 6 h 12"/>
                  <a:gd name="T14" fmla="*/ 6 w 13"/>
                  <a:gd name="T15" fmla="*/ 10 h 12"/>
                  <a:gd name="T16" fmla="*/ 11 w 13"/>
                  <a:gd name="T17" fmla="*/ 6 h 12"/>
                  <a:gd name="T18" fmla="*/ 6 w 13"/>
                  <a:gd name="T19"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2">
                    <a:moveTo>
                      <a:pt x="6" y="12"/>
                    </a:moveTo>
                    <a:cubicBezTo>
                      <a:pt x="3" y="12"/>
                      <a:pt x="0" y="9"/>
                      <a:pt x="0" y="6"/>
                    </a:cubicBezTo>
                    <a:cubicBezTo>
                      <a:pt x="0" y="3"/>
                      <a:pt x="3" y="0"/>
                      <a:pt x="6" y="0"/>
                    </a:cubicBezTo>
                    <a:cubicBezTo>
                      <a:pt x="10" y="0"/>
                      <a:pt x="13" y="3"/>
                      <a:pt x="13" y="6"/>
                    </a:cubicBezTo>
                    <a:cubicBezTo>
                      <a:pt x="13" y="9"/>
                      <a:pt x="10" y="12"/>
                      <a:pt x="6" y="12"/>
                    </a:cubicBezTo>
                    <a:close/>
                    <a:moveTo>
                      <a:pt x="6" y="2"/>
                    </a:moveTo>
                    <a:cubicBezTo>
                      <a:pt x="4" y="2"/>
                      <a:pt x="2" y="4"/>
                      <a:pt x="2" y="6"/>
                    </a:cubicBezTo>
                    <a:cubicBezTo>
                      <a:pt x="2" y="8"/>
                      <a:pt x="4" y="10"/>
                      <a:pt x="6" y="10"/>
                    </a:cubicBezTo>
                    <a:cubicBezTo>
                      <a:pt x="9" y="10"/>
                      <a:pt x="11" y="8"/>
                      <a:pt x="11" y="6"/>
                    </a:cubicBezTo>
                    <a:cubicBezTo>
                      <a:pt x="11" y="4"/>
                      <a:pt x="9" y="2"/>
                      <a:pt x="6" y="2"/>
                    </a:cubicBezTo>
                    <a:close/>
                  </a:path>
                </a:pathLst>
              </a:custGeom>
              <a:solidFill>
                <a:srgbClr val="D3D2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92" name="Freeform 4489"/>
              <p:cNvSpPr/>
              <p:nvPr/>
            </p:nvSpPr>
            <p:spPr bwMode="auto">
              <a:xfrm>
                <a:off x="13526" y="7300"/>
                <a:ext cx="55" cy="31"/>
              </a:xfrm>
              <a:custGeom>
                <a:avLst/>
                <a:gdLst>
                  <a:gd name="T0" fmla="*/ 10 w 10"/>
                  <a:gd name="T1" fmla="*/ 3 h 5"/>
                  <a:gd name="T2" fmla="*/ 5 w 10"/>
                  <a:gd name="T3" fmla="*/ 5 h 5"/>
                  <a:gd name="T4" fmla="*/ 0 w 10"/>
                  <a:gd name="T5" fmla="*/ 3 h 5"/>
                  <a:gd name="T6" fmla="*/ 5 w 10"/>
                  <a:gd name="T7" fmla="*/ 0 h 5"/>
                  <a:gd name="T8" fmla="*/ 10 w 10"/>
                  <a:gd name="T9" fmla="*/ 3 h 5"/>
                </a:gdLst>
                <a:ahLst/>
                <a:cxnLst>
                  <a:cxn ang="0">
                    <a:pos x="T0" y="T1"/>
                  </a:cxn>
                  <a:cxn ang="0">
                    <a:pos x="T2" y="T3"/>
                  </a:cxn>
                  <a:cxn ang="0">
                    <a:pos x="T4" y="T5"/>
                  </a:cxn>
                  <a:cxn ang="0">
                    <a:pos x="T6" y="T7"/>
                  </a:cxn>
                  <a:cxn ang="0">
                    <a:pos x="T8" y="T9"/>
                  </a:cxn>
                </a:cxnLst>
                <a:rect l="0" t="0" r="r" b="b"/>
                <a:pathLst>
                  <a:path w="10" h="5">
                    <a:moveTo>
                      <a:pt x="10" y="3"/>
                    </a:moveTo>
                    <a:lnTo>
                      <a:pt x="5" y="5"/>
                    </a:lnTo>
                    <a:lnTo>
                      <a:pt x="0" y="3"/>
                    </a:lnTo>
                    <a:lnTo>
                      <a:pt x="5" y="0"/>
                    </a:lnTo>
                    <a:lnTo>
                      <a:pt x="10" y="3"/>
                    </a:lnTo>
                    <a:close/>
                  </a:path>
                </a:pathLst>
              </a:custGeom>
              <a:solidFill>
                <a:srgbClr val="D3D2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93" name="Freeform 4490"/>
              <p:cNvSpPr>
                <a:spLocks noEditPoints="1"/>
              </p:cNvSpPr>
              <p:nvPr/>
            </p:nvSpPr>
            <p:spPr bwMode="auto">
              <a:xfrm>
                <a:off x="13520" y="7300"/>
                <a:ext cx="66" cy="37"/>
              </a:xfrm>
              <a:custGeom>
                <a:avLst/>
                <a:gdLst>
                  <a:gd name="T0" fmla="*/ 6 w 12"/>
                  <a:gd name="T1" fmla="*/ 6 h 6"/>
                  <a:gd name="T2" fmla="*/ 0 w 12"/>
                  <a:gd name="T3" fmla="*/ 3 h 6"/>
                  <a:gd name="T4" fmla="*/ 6 w 12"/>
                  <a:gd name="T5" fmla="*/ 0 h 6"/>
                  <a:gd name="T6" fmla="*/ 12 w 12"/>
                  <a:gd name="T7" fmla="*/ 3 h 6"/>
                  <a:gd name="T8" fmla="*/ 6 w 12"/>
                  <a:gd name="T9" fmla="*/ 6 h 6"/>
                  <a:gd name="T10" fmla="*/ 2 w 12"/>
                  <a:gd name="T11" fmla="*/ 3 h 6"/>
                  <a:gd name="T12" fmla="*/ 6 w 12"/>
                  <a:gd name="T13" fmla="*/ 4 h 6"/>
                  <a:gd name="T14" fmla="*/ 9 w 12"/>
                  <a:gd name="T15" fmla="*/ 3 h 6"/>
                  <a:gd name="T16" fmla="*/ 6 w 12"/>
                  <a:gd name="T17" fmla="*/ 1 h 6"/>
                  <a:gd name="T18" fmla="*/ 2 w 12"/>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6">
                    <a:moveTo>
                      <a:pt x="6" y="6"/>
                    </a:moveTo>
                    <a:lnTo>
                      <a:pt x="0" y="3"/>
                    </a:lnTo>
                    <a:lnTo>
                      <a:pt x="6" y="0"/>
                    </a:lnTo>
                    <a:lnTo>
                      <a:pt x="12" y="3"/>
                    </a:lnTo>
                    <a:lnTo>
                      <a:pt x="6" y="6"/>
                    </a:lnTo>
                    <a:close/>
                    <a:moveTo>
                      <a:pt x="2" y="3"/>
                    </a:moveTo>
                    <a:lnTo>
                      <a:pt x="6" y="4"/>
                    </a:lnTo>
                    <a:lnTo>
                      <a:pt x="9" y="3"/>
                    </a:lnTo>
                    <a:lnTo>
                      <a:pt x="6" y="1"/>
                    </a:lnTo>
                    <a:lnTo>
                      <a:pt x="2" y="3"/>
                    </a:lnTo>
                    <a:close/>
                  </a:path>
                </a:pathLst>
              </a:custGeom>
              <a:solidFill>
                <a:srgbClr val="D3D2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94" name="Freeform 4491"/>
              <p:cNvSpPr/>
              <p:nvPr/>
            </p:nvSpPr>
            <p:spPr bwMode="auto">
              <a:xfrm>
                <a:off x="13526" y="7288"/>
                <a:ext cx="55" cy="31"/>
              </a:xfrm>
              <a:custGeom>
                <a:avLst/>
                <a:gdLst>
                  <a:gd name="T0" fmla="*/ 10 w 10"/>
                  <a:gd name="T1" fmla="*/ 2 h 5"/>
                  <a:gd name="T2" fmla="*/ 5 w 10"/>
                  <a:gd name="T3" fmla="*/ 5 h 5"/>
                  <a:gd name="T4" fmla="*/ 0 w 10"/>
                  <a:gd name="T5" fmla="*/ 2 h 5"/>
                  <a:gd name="T6" fmla="*/ 5 w 10"/>
                  <a:gd name="T7" fmla="*/ 0 h 5"/>
                  <a:gd name="T8" fmla="*/ 10 w 10"/>
                  <a:gd name="T9" fmla="*/ 2 h 5"/>
                </a:gdLst>
                <a:ahLst/>
                <a:cxnLst>
                  <a:cxn ang="0">
                    <a:pos x="T0" y="T1"/>
                  </a:cxn>
                  <a:cxn ang="0">
                    <a:pos x="T2" y="T3"/>
                  </a:cxn>
                  <a:cxn ang="0">
                    <a:pos x="T4" y="T5"/>
                  </a:cxn>
                  <a:cxn ang="0">
                    <a:pos x="T6" y="T7"/>
                  </a:cxn>
                  <a:cxn ang="0">
                    <a:pos x="T8" y="T9"/>
                  </a:cxn>
                </a:cxnLst>
                <a:rect l="0" t="0" r="r" b="b"/>
                <a:pathLst>
                  <a:path w="10" h="5">
                    <a:moveTo>
                      <a:pt x="10" y="2"/>
                    </a:moveTo>
                    <a:lnTo>
                      <a:pt x="5" y="5"/>
                    </a:lnTo>
                    <a:lnTo>
                      <a:pt x="0" y="2"/>
                    </a:lnTo>
                    <a:lnTo>
                      <a:pt x="5" y="0"/>
                    </a:lnTo>
                    <a:lnTo>
                      <a:pt x="1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95" name="Freeform 4492"/>
              <p:cNvSpPr/>
              <p:nvPr/>
            </p:nvSpPr>
            <p:spPr bwMode="auto">
              <a:xfrm>
                <a:off x="13526" y="7282"/>
                <a:ext cx="55" cy="24"/>
              </a:xfrm>
              <a:custGeom>
                <a:avLst/>
                <a:gdLst>
                  <a:gd name="T0" fmla="*/ 10 w 10"/>
                  <a:gd name="T1" fmla="*/ 2 h 4"/>
                  <a:gd name="T2" fmla="*/ 5 w 10"/>
                  <a:gd name="T3" fmla="*/ 4 h 4"/>
                  <a:gd name="T4" fmla="*/ 0 w 10"/>
                  <a:gd name="T5" fmla="*/ 2 h 4"/>
                  <a:gd name="T6" fmla="*/ 5 w 10"/>
                  <a:gd name="T7" fmla="*/ 0 h 4"/>
                  <a:gd name="T8" fmla="*/ 10 w 10"/>
                  <a:gd name="T9" fmla="*/ 2 h 4"/>
                </a:gdLst>
                <a:ahLst/>
                <a:cxnLst>
                  <a:cxn ang="0">
                    <a:pos x="T0" y="T1"/>
                  </a:cxn>
                  <a:cxn ang="0">
                    <a:pos x="T2" y="T3"/>
                  </a:cxn>
                  <a:cxn ang="0">
                    <a:pos x="T4" y="T5"/>
                  </a:cxn>
                  <a:cxn ang="0">
                    <a:pos x="T6" y="T7"/>
                  </a:cxn>
                  <a:cxn ang="0">
                    <a:pos x="T8" y="T9"/>
                  </a:cxn>
                </a:cxnLst>
                <a:rect l="0" t="0" r="r" b="b"/>
                <a:pathLst>
                  <a:path w="10" h="4">
                    <a:moveTo>
                      <a:pt x="10" y="2"/>
                    </a:moveTo>
                    <a:lnTo>
                      <a:pt x="5" y="4"/>
                    </a:lnTo>
                    <a:lnTo>
                      <a:pt x="0" y="2"/>
                    </a:lnTo>
                    <a:lnTo>
                      <a:pt x="5" y="0"/>
                    </a:lnTo>
                    <a:lnTo>
                      <a:pt x="10" y="2"/>
                    </a:lnTo>
                    <a:close/>
                  </a:path>
                </a:pathLst>
              </a:custGeom>
              <a:solidFill>
                <a:srgbClr val="D3D2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96" name="Freeform 4493"/>
              <p:cNvSpPr>
                <a:spLocks noEditPoints="1"/>
              </p:cNvSpPr>
              <p:nvPr/>
            </p:nvSpPr>
            <p:spPr bwMode="auto">
              <a:xfrm>
                <a:off x="13520" y="7276"/>
                <a:ext cx="66" cy="37"/>
              </a:xfrm>
              <a:custGeom>
                <a:avLst/>
                <a:gdLst>
                  <a:gd name="T0" fmla="*/ 6 w 12"/>
                  <a:gd name="T1" fmla="*/ 6 h 6"/>
                  <a:gd name="T2" fmla="*/ 0 w 12"/>
                  <a:gd name="T3" fmla="*/ 3 h 6"/>
                  <a:gd name="T4" fmla="*/ 6 w 12"/>
                  <a:gd name="T5" fmla="*/ 0 h 6"/>
                  <a:gd name="T6" fmla="*/ 12 w 12"/>
                  <a:gd name="T7" fmla="*/ 3 h 6"/>
                  <a:gd name="T8" fmla="*/ 6 w 12"/>
                  <a:gd name="T9" fmla="*/ 6 h 6"/>
                  <a:gd name="T10" fmla="*/ 2 w 12"/>
                  <a:gd name="T11" fmla="*/ 3 h 6"/>
                  <a:gd name="T12" fmla="*/ 6 w 12"/>
                  <a:gd name="T13" fmla="*/ 5 h 6"/>
                  <a:gd name="T14" fmla="*/ 9 w 12"/>
                  <a:gd name="T15" fmla="*/ 3 h 6"/>
                  <a:gd name="T16" fmla="*/ 6 w 12"/>
                  <a:gd name="T17" fmla="*/ 1 h 6"/>
                  <a:gd name="T18" fmla="*/ 2 w 12"/>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6">
                    <a:moveTo>
                      <a:pt x="6" y="6"/>
                    </a:moveTo>
                    <a:lnTo>
                      <a:pt x="0" y="3"/>
                    </a:lnTo>
                    <a:lnTo>
                      <a:pt x="6" y="0"/>
                    </a:lnTo>
                    <a:lnTo>
                      <a:pt x="12" y="3"/>
                    </a:lnTo>
                    <a:lnTo>
                      <a:pt x="6" y="6"/>
                    </a:lnTo>
                    <a:close/>
                    <a:moveTo>
                      <a:pt x="2" y="3"/>
                    </a:moveTo>
                    <a:lnTo>
                      <a:pt x="6" y="5"/>
                    </a:lnTo>
                    <a:lnTo>
                      <a:pt x="9" y="3"/>
                    </a:lnTo>
                    <a:lnTo>
                      <a:pt x="6" y="1"/>
                    </a:lnTo>
                    <a:lnTo>
                      <a:pt x="2" y="3"/>
                    </a:lnTo>
                    <a:close/>
                  </a:path>
                </a:pathLst>
              </a:custGeom>
              <a:solidFill>
                <a:srgbClr val="D3D2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97" name="Rectangle 4494"/>
              <p:cNvSpPr>
                <a:spLocks noChangeArrowheads="1"/>
              </p:cNvSpPr>
              <p:nvPr/>
            </p:nvSpPr>
            <p:spPr bwMode="auto">
              <a:xfrm>
                <a:off x="13553" y="7392"/>
                <a:ext cx="28" cy="61"/>
              </a:xfrm>
              <a:prstGeom prst="rect">
                <a:avLst/>
              </a:prstGeom>
              <a:solidFill>
                <a:srgbClr val="D3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98" name="Rectangle 4495"/>
              <p:cNvSpPr>
                <a:spLocks noChangeArrowheads="1"/>
              </p:cNvSpPr>
              <p:nvPr/>
            </p:nvSpPr>
            <p:spPr bwMode="auto">
              <a:xfrm>
                <a:off x="15316" y="7184"/>
                <a:ext cx="426" cy="3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99" name="Rectangle 4496"/>
              <p:cNvSpPr>
                <a:spLocks noChangeArrowheads="1"/>
              </p:cNvSpPr>
              <p:nvPr/>
            </p:nvSpPr>
            <p:spPr bwMode="auto">
              <a:xfrm>
                <a:off x="15316" y="7184"/>
                <a:ext cx="426" cy="61"/>
              </a:xfrm>
              <a:prstGeom prst="rect">
                <a:avLst/>
              </a:prstGeom>
              <a:solidFill>
                <a:srgbClr val="0819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00" name="Rectangle 4497"/>
              <p:cNvSpPr>
                <a:spLocks noChangeArrowheads="1"/>
              </p:cNvSpPr>
              <p:nvPr/>
            </p:nvSpPr>
            <p:spPr bwMode="auto">
              <a:xfrm>
                <a:off x="15344" y="7288"/>
                <a:ext cx="376" cy="61"/>
              </a:xfrm>
              <a:prstGeom prst="rect">
                <a:avLst/>
              </a:prstGeom>
              <a:solidFill>
                <a:srgbClr val="D3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01" name="Rectangle 4498"/>
              <p:cNvSpPr>
                <a:spLocks noChangeArrowheads="1"/>
              </p:cNvSpPr>
              <p:nvPr/>
            </p:nvSpPr>
            <p:spPr bwMode="auto">
              <a:xfrm>
                <a:off x="15665" y="7288"/>
                <a:ext cx="55" cy="61"/>
              </a:xfrm>
              <a:prstGeom prst="rect">
                <a:avLst/>
              </a:prstGeom>
              <a:solidFill>
                <a:srgbClr val="D3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02" name="Rectangle 4499"/>
              <p:cNvSpPr>
                <a:spLocks noChangeArrowheads="1"/>
              </p:cNvSpPr>
              <p:nvPr/>
            </p:nvSpPr>
            <p:spPr bwMode="auto">
              <a:xfrm>
                <a:off x="15344" y="7380"/>
                <a:ext cx="376" cy="61"/>
              </a:xfrm>
              <a:prstGeom prst="rect">
                <a:avLst/>
              </a:prstGeom>
              <a:solidFill>
                <a:srgbClr val="D3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03" name="Rectangle 4500"/>
              <p:cNvSpPr>
                <a:spLocks noChangeArrowheads="1"/>
              </p:cNvSpPr>
              <p:nvPr/>
            </p:nvSpPr>
            <p:spPr bwMode="auto">
              <a:xfrm>
                <a:off x="15665" y="7465"/>
                <a:ext cx="55" cy="61"/>
              </a:xfrm>
              <a:prstGeom prst="rect">
                <a:avLst/>
              </a:prstGeom>
              <a:solidFill>
                <a:srgbClr val="D3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04" name="Rectangle 4501"/>
              <p:cNvSpPr>
                <a:spLocks noChangeArrowheads="1"/>
              </p:cNvSpPr>
              <p:nvPr/>
            </p:nvSpPr>
            <p:spPr bwMode="auto">
              <a:xfrm>
                <a:off x="15609" y="7465"/>
                <a:ext cx="55" cy="61"/>
              </a:xfrm>
              <a:prstGeom prst="rect">
                <a:avLst/>
              </a:prstGeom>
              <a:solidFill>
                <a:srgbClr val="D3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05" name="Rectangle 4502"/>
              <p:cNvSpPr>
                <a:spLocks noChangeArrowheads="1"/>
              </p:cNvSpPr>
              <p:nvPr/>
            </p:nvSpPr>
            <p:spPr bwMode="auto">
              <a:xfrm>
                <a:off x="15394" y="7465"/>
                <a:ext cx="55" cy="61"/>
              </a:xfrm>
              <a:prstGeom prst="rect">
                <a:avLst/>
              </a:prstGeom>
              <a:solidFill>
                <a:srgbClr val="D3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06" name="Rectangle 4503"/>
              <p:cNvSpPr>
                <a:spLocks noChangeArrowheads="1"/>
              </p:cNvSpPr>
              <p:nvPr/>
            </p:nvSpPr>
            <p:spPr bwMode="auto">
              <a:xfrm>
                <a:off x="15344" y="7465"/>
                <a:ext cx="50" cy="61"/>
              </a:xfrm>
              <a:prstGeom prst="rect">
                <a:avLst/>
              </a:prstGeom>
              <a:solidFill>
                <a:srgbClr val="D3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07" name="Rectangle 4504"/>
              <p:cNvSpPr>
                <a:spLocks noChangeArrowheads="1"/>
              </p:cNvSpPr>
              <p:nvPr/>
            </p:nvSpPr>
            <p:spPr bwMode="auto">
              <a:xfrm>
                <a:off x="15532" y="7465"/>
                <a:ext cx="50" cy="61"/>
              </a:xfrm>
              <a:prstGeom prst="rect">
                <a:avLst/>
              </a:prstGeom>
              <a:solidFill>
                <a:srgbClr val="D3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08" name="Rectangle 4505"/>
              <p:cNvSpPr>
                <a:spLocks noChangeArrowheads="1"/>
              </p:cNvSpPr>
              <p:nvPr/>
            </p:nvSpPr>
            <p:spPr bwMode="auto">
              <a:xfrm>
                <a:off x="15477" y="7465"/>
                <a:ext cx="55" cy="61"/>
              </a:xfrm>
              <a:prstGeom prst="rect">
                <a:avLst/>
              </a:prstGeom>
              <a:solidFill>
                <a:srgbClr val="D3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09" name="Rectangle 4506"/>
              <p:cNvSpPr>
                <a:spLocks noChangeArrowheads="1"/>
              </p:cNvSpPr>
              <p:nvPr/>
            </p:nvSpPr>
            <p:spPr bwMode="auto">
              <a:xfrm>
                <a:off x="15316" y="6652"/>
                <a:ext cx="426" cy="4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10" name="Rectangle 4507"/>
              <p:cNvSpPr>
                <a:spLocks noChangeArrowheads="1"/>
              </p:cNvSpPr>
              <p:nvPr/>
            </p:nvSpPr>
            <p:spPr bwMode="auto">
              <a:xfrm>
                <a:off x="15316" y="6652"/>
                <a:ext cx="426" cy="61"/>
              </a:xfrm>
              <a:prstGeom prst="rect">
                <a:avLst/>
              </a:prstGeom>
              <a:solidFill>
                <a:srgbClr val="0819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11" name="Rectangle 4508"/>
              <p:cNvSpPr>
                <a:spLocks noChangeArrowheads="1"/>
              </p:cNvSpPr>
              <p:nvPr/>
            </p:nvSpPr>
            <p:spPr bwMode="auto">
              <a:xfrm>
                <a:off x="15344" y="6756"/>
                <a:ext cx="376" cy="61"/>
              </a:xfrm>
              <a:prstGeom prst="rect">
                <a:avLst/>
              </a:prstGeom>
              <a:solidFill>
                <a:srgbClr val="D3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12" name="Rectangle 4509"/>
              <p:cNvSpPr>
                <a:spLocks noChangeArrowheads="1"/>
              </p:cNvSpPr>
              <p:nvPr/>
            </p:nvSpPr>
            <p:spPr bwMode="auto">
              <a:xfrm>
                <a:off x="15665" y="6848"/>
                <a:ext cx="55" cy="55"/>
              </a:xfrm>
              <a:prstGeom prst="rect">
                <a:avLst/>
              </a:prstGeom>
              <a:solidFill>
                <a:srgbClr val="D3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13" name="Rectangle 4510"/>
              <p:cNvSpPr>
                <a:spLocks noChangeArrowheads="1"/>
              </p:cNvSpPr>
              <p:nvPr/>
            </p:nvSpPr>
            <p:spPr bwMode="auto">
              <a:xfrm>
                <a:off x="15582" y="6848"/>
                <a:ext cx="55" cy="55"/>
              </a:xfrm>
              <a:prstGeom prst="rect">
                <a:avLst/>
              </a:prstGeom>
              <a:solidFill>
                <a:srgbClr val="D3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14" name="Rectangle 4511"/>
              <p:cNvSpPr>
                <a:spLocks noChangeArrowheads="1"/>
              </p:cNvSpPr>
              <p:nvPr/>
            </p:nvSpPr>
            <p:spPr bwMode="auto">
              <a:xfrm>
                <a:off x="15504" y="6848"/>
                <a:ext cx="50" cy="55"/>
              </a:xfrm>
              <a:prstGeom prst="rect">
                <a:avLst/>
              </a:prstGeom>
              <a:solidFill>
                <a:srgbClr val="D3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15" name="Rectangle 4512"/>
              <p:cNvSpPr>
                <a:spLocks noChangeArrowheads="1"/>
              </p:cNvSpPr>
              <p:nvPr/>
            </p:nvSpPr>
            <p:spPr bwMode="auto">
              <a:xfrm>
                <a:off x="15421" y="6848"/>
                <a:ext cx="55" cy="55"/>
              </a:xfrm>
              <a:prstGeom prst="rect">
                <a:avLst/>
              </a:prstGeom>
              <a:solidFill>
                <a:srgbClr val="D3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16" name="Rectangle 4513"/>
              <p:cNvSpPr>
                <a:spLocks noChangeArrowheads="1"/>
              </p:cNvSpPr>
              <p:nvPr/>
            </p:nvSpPr>
            <p:spPr bwMode="auto">
              <a:xfrm>
                <a:off x="15344" y="6848"/>
                <a:ext cx="50" cy="55"/>
              </a:xfrm>
              <a:prstGeom prst="rect">
                <a:avLst/>
              </a:prstGeom>
              <a:solidFill>
                <a:srgbClr val="D3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17" name="Rectangle 4514"/>
              <p:cNvSpPr>
                <a:spLocks noChangeArrowheads="1"/>
              </p:cNvSpPr>
              <p:nvPr/>
            </p:nvSpPr>
            <p:spPr bwMode="auto">
              <a:xfrm>
                <a:off x="15344" y="6934"/>
                <a:ext cx="376" cy="153"/>
              </a:xfrm>
              <a:prstGeom prst="rect">
                <a:avLst/>
              </a:prstGeom>
              <a:solidFill>
                <a:srgbClr val="D3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sp>
          <p:nvSpPr>
            <p:cNvPr id="16" name="文本框 15"/>
            <p:cNvSpPr txBox="1"/>
            <p:nvPr/>
          </p:nvSpPr>
          <p:spPr>
            <a:xfrm>
              <a:off x="12555" y="9014"/>
              <a:ext cx="4421" cy="822"/>
            </a:xfrm>
            <a:prstGeom prst="rect">
              <a:avLst/>
            </a:prstGeom>
            <a:noFill/>
          </p:spPr>
          <p:txBody>
            <a:bodyPr wrap="square" rtlCol="0">
              <a:spAutoFit/>
            </a:bodyPr>
            <a:lstStyle/>
            <a:p>
              <a:r>
                <a:rPr lang="zh-CN" altLang="en-US" sz="2800" b="1" dirty="0"/>
                <a:t>输出数据（信息）</a:t>
              </a:r>
            </a:p>
          </p:txBody>
        </p:sp>
      </p:grpSp>
      <p:grpSp>
        <p:nvGrpSpPr>
          <p:cNvPr id="7" name="组合 6"/>
          <p:cNvGrpSpPr/>
          <p:nvPr/>
        </p:nvGrpSpPr>
        <p:grpSpPr>
          <a:xfrm>
            <a:off x="4763135" y="3670300"/>
            <a:ext cx="2385060" cy="3156585"/>
            <a:chOff x="7501" y="5780"/>
            <a:chExt cx="3756" cy="4971"/>
          </a:xfrm>
        </p:grpSpPr>
        <p:grpSp>
          <p:nvGrpSpPr>
            <p:cNvPr id="4568" name="组合 4567"/>
            <p:cNvGrpSpPr/>
            <p:nvPr/>
          </p:nvGrpSpPr>
          <p:grpSpPr>
            <a:xfrm>
              <a:off x="7555" y="5780"/>
              <a:ext cx="3648" cy="3604"/>
              <a:chOff x="5795963" y="2887663"/>
              <a:chExt cx="982663" cy="982663"/>
            </a:xfrm>
          </p:grpSpPr>
          <p:sp>
            <p:nvSpPr>
              <p:cNvPr id="4136" name="Oval 4003"/>
              <p:cNvSpPr>
                <a:spLocks noChangeArrowheads="1"/>
              </p:cNvSpPr>
              <p:nvPr/>
            </p:nvSpPr>
            <p:spPr bwMode="auto">
              <a:xfrm>
                <a:off x="5795963" y="2887663"/>
                <a:ext cx="982663" cy="982663"/>
              </a:xfrm>
              <a:prstGeom prst="ellipse">
                <a:avLst/>
              </a:prstGeom>
              <a:solidFill>
                <a:srgbClr val="27BE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37" name="Freeform 4004"/>
              <p:cNvSpPr/>
              <p:nvPr/>
            </p:nvSpPr>
            <p:spPr bwMode="auto">
              <a:xfrm>
                <a:off x="6164263" y="3305175"/>
                <a:ext cx="123825" cy="214313"/>
              </a:xfrm>
              <a:custGeom>
                <a:avLst/>
                <a:gdLst>
                  <a:gd name="T0" fmla="*/ 78 w 78"/>
                  <a:gd name="T1" fmla="*/ 135 h 135"/>
                  <a:gd name="T2" fmla="*/ 0 w 78"/>
                  <a:gd name="T3" fmla="*/ 96 h 135"/>
                  <a:gd name="T4" fmla="*/ 0 w 78"/>
                  <a:gd name="T5" fmla="*/ 0 h 135"/>
                  <a:gd name="T6" fmla="*/ 78 w 78"/>
                  <a:gd name="T7" fmla="*/ 38 h 135"/>
                  <a:gd name="T8" fmla="*/ 78 w 78"/>
                  <a:gd name="T9" fmla="*/ 135 h 135"/>
                </a:gdLst>
                <a:ahLst/>
                <a:cxnLst>
                  <a:cxn ang="0">
                    <a:pos x="T0" y="T1"/>
                  </a:cxn>
                  <a:cxn ang="0">
                    <a:pos x="T2" y="T3"/>
                  </a:cxn>
                  <a:cxn ang="0">
                    <a:pos x="T4" y="T5"/>
                  </a:cxn>
                  <a:cxn ang="0">
                    <a:pos x="T6" y="T7"/>
                  </a:cxn>
                  <a:cxn ang="0">
                    <a:pos x="T8" y="T9"/>
                  </a:cxn>
                </a:cxnLst>
                <a:rect l="0" t="0" r="r" b="b"/>
                <a:pathLst>
                  <a:path w="78" h="135">
                    <a:moveTo>
                      <a:pt x="78" y="135"/>
                    </a:moveTo>
                    <a:lnTo>
                      <a:pt x="0" y="96"/>
                    </a:lnTo>
                    <a:lnTo>
                      <a:pt x="0" y="0"/>
                    </a:lnTo>
                    <a:lnTo>
                      <a:pt x="78" y="38"/>
                    </a:lnTo>
                    <a:lnTo>
                      <a:pt x="78" y="135"/>
                    </a:lnTo>
                    <a:close/>
                  </a:path>
                </a:pathLst>
              </a:custGeom>
              <a:solidFill>
                <a:srgbClr val="FFCE3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38" name="Freeform 4005"/>
              <p:cNvSpPr/>
              <p:nvPr/>
            </p:nvSpPr>
            <p:spPr bwMode="auto">
              <a:xfrm>
                <a:off x="6288088" y="3305175"/>
                <a:ext cx="122238" cy="214313"/>
              </a:xfrm>
              <a:custGeom>
                <a:avLst/>
                <a:gdLst>
                  <a:gd name="T0" fmla="*/ 0 w 77"/>
                  <a:gd name="T1" fmla="*/ 135 h 135"/>
                  <a:gd name="T2" fmla="*/ 77 w 77"/>
                  <a:gd name="T3" fmla="*/ 96 h 135"/>
                  <a:gd name="T4" fmla="*/ 77 w 77"/>
                  <a:gd name="T5" fmla="*/ 0 h 135"/>
                  <a:gd name="T6" fmla="*/ 0 w 77"/>
                  <a:gd name="T7" fmla="*/ 38 h 135"/>
                  <a:gd name="T8" fmla="*/ 0 w 77"/>
                  <a:gd name="T9" fmla="*/ 135 h 135"/>
                </a:gdLst>
                <a:ahLst/>
                <a:cxnLst>
                  <a:cxn ang="0">
                    <a:pos x="T0" y="T1"/>
                  </a:cxn>
                  <a:cxn ang="0">
                    <a:pos x="T2" y="T3"/>
                  </a:cxn>
                  <a:cxn ang="0">
                    <a:pos x="T4" y="T5"/>
                  </a:cxn>
                  <a:cxn ang="0">
                    <a:pos x="T6" y="T7"/>
                  </a:cxn>
                  <a:cxn ang="0">
                    <a:pos x="T8" y="T9"/>
                  </a:cxn>
                </a:cxnLst>
                <a:rect l="0" t="0" r="r" b="b"/>
                <a:pathLst>
                  <a:path w="77" h="135">
                    <a:moveTo>
                      <a:pt x="0" y="135"/>
                    </a:moveTo>
                    <a:lnTo>
                      <a:pt x="77" y="96"/>
                    </a:lnTo>
                    <a:lnTo>
                      <a:pt x="77" y="0"/>
                    </a:lnTo>
                    <a:lnTo>
                      <a:pt x="0" y="38"/>
                    </a:lnTo>
                    <a:lnTo>
                      <a:pt x="0" y="135"/>
                    </a:lnTo>
                    <a:close/>
                  </a:path>
                </a:pathLst>
              </a:custGeom>
              <a:solidFill>
                <a:srgbClr val="08191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39" name="Freeform 4006"/>
              <p:cNvSpPr/>
              <p:nvPr/>
            </p:nvSpPr>
            <p:spPr bwMode="auto">
              <a:xfrm>
                <a:off x="6164263" y="3243263"/>
                <a:ext cx="246063" cy="122238"/>
              </a:xfrm>
              <a:custGeom>
                <a:avLst/>
                <a:gdLst>
                  <a:gd name="T0" fmla="*/ 155 w 155"/>
                  <a:gd name="T1" fmla="*/ 39 h 77"/>
                  <a:gd name="T2" fmla="*/ 78 w 155"/>
                  <a:gd name="T3" fmla="*/ 77 h 77"/>
                  <a:gd name="T4" fmla="*/ 0 w 155"/>
                  <a:gd name="T5" fmla="*/ 39 h 77"/>
                  <a:gd name="T6" fmla="*/ 78 w 155"/>
                  <a:gd name="T7" fmla="*/ 0 h 77"/>
                  <a:gd name="T8" fmla="*/ 155 w 155"/>
                  <a:gd name="T9" fmla="*/ 39 h 77"/>
                </a:gdLst>
                <a:ahLst/>
                <a:cxnLst>
                  <a:cxn ang="0">
                    <a:pos x="T0" y="T1"/>
                  </a:cxn>
                  <a:cxn ang="0">
                    <a:pos x="T2" y="T3"/>
                  </a:cxn>
                  <a:cxn ang="0">
                    <a:pos x="T4" y="T5"/>
                  </a:cxn>
                  <a:cxn ang="0">
                    <a:pos x="T6" y="T7"/>
                  </a:cxn>
                  <a:cxn ang="0">
                    <a:pos x="T8" y="T9"/>
                  </a:cxn>
                </a:cxnLst>
                <a:rect l="0" t="0" r="r" b="b"/>
                <a:pathLst>
                  <a:path w="155" h="77">
                    <a:moveTo>
                      <a:pt x="155" y="39"/>
                    </a:moveTo>
                    <a:lnTo>
                      <a:pt x="78" y="77"/>
                    </a:lnTo>
                    <a:lnTo>
                      <a:pt x="0" y="39"/>
                    </a:lnTo>
                    <a:lnTo>
                      <a:pt x="78" y="0"/>
                    </a:lnTo>
                    <a:lnTo>
                      <a:pt x="155" y="39"/>
                    </a:lnTo>
                    <a:close/>
                  </a:path>
                </a:pathLst>
              </a:custGeom>
              <a:solidFill>
                <a:srgbClr val="FF6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0" name="Freeform 4007"/>
              <p:cNvSpPr>
                <a:spLocks noEditPoints="1"/>
              </p:cNvSpPr>
              <p:nvPr/>
            </p:nvSpPr>
            <p:spPr bwMode="auto">
              <a:xfrm>
                <a:off x="6037263" y="3130550"/>
                <a:ext cx="500063" cy="498475"/>
              </a:xfrm>
              <a:custGeom>
                <a:avLst/>
                <a:gdLst>
                  <a:gd name="T0" fmla="*/ 236 w 520"/>
                  <a:gd name="T1" fmla="*/ 518 h 519"/>
                  <a:gd name="T2" fmla="*/ 283 w 520"/>
                  <a:gd name="T3" fmla="*/ 510 h 519"/>
                  <a:gd name="T4" fmla="*/ 260 w 520"/>
                  <a:gd name="T5" fmla="*/ 519 h 519"/>
                  <a:gd name="T6" fmla="*/ 144 w 520"/>
                  <a:gd name="T7" fmla="*/ 492 h 519"/>
                  <a:gd name="T8" fmla="*/ 191 w 520"/>
                  <a:gd name="T9" fmla="*/ 502 h 519"/>
                  <a:gd name="T10" fmla="*/ 331 w 520"/>
                  <a:gd name="T11" fmla="*/ 509 h 519"/>
                  <a:gd name="T12" fmla="*/ 372 w 520"/>
                  <a:gd name="T13" fmla="*/ 485 h 519"/>
                  <a:gd name="T14" fmla="*/ 331 w 520"/>
                  <a:gd name="T15" fmla="*/ 509 h 519"/>
                  <a:gd name="T16" fmla="*/ 68 w 520"/>
                  <a:gd name="T17" fmla="*/ 434 h 519"/>
                  <a:gd name="T18" fmla="*/ 108 w 520"/>
                  <a:gd name="T19" fmla="*/ 460 h 519"/>
                  <a:gd name="T20" fmla="*/ 417 w 520"/>
                  <a:gd name="T21" fmla="*/ 466 h 519"/>
                  <a:gd name="T22" fmla="*/ 446 w 520"/>
                  <a:gd name="T23" fmla="*/ 429 h 519"/>
                  <a:gd name="T24" fmla="*/ 417 w 520"/>
                  <a:gd name="T25" fmla="*/ 466 h 519"/>
                  <a:gd name="T26" fmla="*/ 18 w 520"/>
                  <a:gd name="T27" fmla="*/ 353 h 519"/>
                  <a:gd name="T28" fmla="*/ 46 w 520"/>
                  <a:gd name="T29" fmla="*/ 392 h 519"/>
                  <a:gd name="T30" fmla="*/ 481 w 520"/>
                  <a:gd name="T31" fmla="*/ 396 h 519"/>
                  <a:gd name="T32" fmla="*/ 495 w 520"/>
                  <a:gd name="T33" fmla="*/ 350 h 519"/>
                  <a:gd name="T34" fmla="*/ 481 w 520"/>
                  <a:gd name="T35" fmla="*/ 396 h 519"/>
                  <a:gd name="T36" fmla="*/ 0 w 520"/>
                  <a:gd name="T37" fmla="*/ 259 h 519"/>
                  <a:gd name="T38" fmla="*/ 12 w 520"/>
                  <a:gd name="T39" fmla="*/ 306 h 519"/>
                  <a:gd name="T40" fmla="*/ 516 w 520"/>
                  <a:gd name="T41" fmla="*/ 307 h 519"/>
                  <a:gd name="T42" fmla="*/ 512 w 520"/>
                  <a:gd name="T43" fmla="*/ 259 h 519"/>
                  <a:gd name="T44" fmla="*/ 520 w 520"/>
                  <a:gd name="T45" fmla="*/ 258 h 519"/>
                  <a:gd name="T46" fmla="*/ 516 w 520"/>
                  <a:gd name="T47" fmla="*/ 307 h 519"/>
                  <a:gd name="T48" fmla="*/ 4 w 520"/>
                  <a:gd name="T49" fmla="*/ 212 h 519"/>
                  <a:gd name="T50" fmla="*/ 25 w 520"/>
                  <a:gd name="T51" fmla="*/ 168 h 519"/>
                  <a:gd name="T52" fmla="*/ 508 w 520"/>
                  <a:gd name="T53" fmla="*/ 212 h 519"/>
                  <a:gd name="T54" fmla="*/ 502 w 520"/>
                  <a:gd name="T55" fmla="*/ 164 h 519"/>
                  <a:gd name="T56" fmla="*/ 508 w 520"/>
                  <a:gd name="T57" fmla="*/ 212 h 519"/>
                  <a:gd name="T58" fmla="*/ 39 w 520"/>
                  <a:gd name="T59" fmla="*/ 123 h 519"/>
                  <a:gd name="T60" fmla="*/ 73 w 520"/>
                  <a:gd name="T61" fmla="*/ 90 h 519"/>
                  <a:gd name="T62" fmla="*/ 474 w 520"/>
                  <a:gd name="T63" fmla="*/ 126 h 519"/>
                  <a:gd name="T64" fmla="*/ 452 w 520"/>
                  <a:gd name="T65" fmla="*/ 83 h 519"/>
                  <a:gd name="T66" fmla="*/ 474 w 520"/>
                  <a:gd name="T67" fmla="*/ 126 h 519"/>
                  <a:gd name="T68" fmla="*/ 103 w 520"/>
                  <a:gd name="T69" fmla="*/ 52 h 519"/>
                  <a:gd name="T70" fmla="*/ 147 w 520"/>
                  <a:gd name="T71" fmla="*/ 34 h 519"/>
                  <a:gd name="T72" fmla="*/ 411 w 520"/>
                  <a:gd name="T73" fmla="*/ 57 h 519"/>
                  <a:gd name="T74" fmla="*/ 375 w 520"/>
                  <a:gd name="T75" fmla="*/ 26 h 519"/>
                  <a:gd name="T76" fmla="*/ 411 w 520"/>
                  <a:gd name="T77" fmla="*/ 57 h 519"/>
                  <a:gd name="T78" fmla="*/ 188 w 520"/>
                  <a:gd name="T79" fmla="*/ 9 h 519"/>
                  <a:gd name="T80" fmla="*/ 236 w 520"/>
                  <a:gd name="T81" fmla="*/ 8 h 519"/>
                  <a:gd name="T82" fmla="*/ 328 w 520"/>
                  <a:gd name="T83" fmla="*/ 16 h 519"/>
                  <a:gd name="T84" fmla="*/ 283 w 520"/>
                  <a:gd name="T85" fmla="*/ 0 h 519"/>
                  <a:gd name="T86" fmla="*/ 328 w 520"/>
                  <a:gd name="T87" fmla="*/ 16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0" h="519">
                    <a:moveTo>
                      <a:pt x="260" y="519"/>
                    </a:moveTo>
                    <a:cubicBezTo>
                      <a:pt x="252" y="519"/>
                      <a:pt x="244" y="519"/>
                      <a:pt x="236" y="518"/>
                    </a:cubicBezTo>
                    <a:cubicBezTo>
                      <a:pt x="237" y="510"/>
                      <a:pt x="237" y="510"/>
                      <a:pt x="237" y="510"/>
                    </a:cubicBezTo>
                    <a:cubicBezTo>
                      <a:pt x="252" y="511"/>
                      <a:pt x="268" y="511"/>
                      <a:pt x="283" y="510"/>
                    </a:cubicBezTo>
                    <a:cubicBezTo>
                      <a:pt x="284" y="518"/>
                      <a:pt x="284" y="518"/>
                      <a:pt x="284" y="518"/>
                    </a:cubicBezTo>
                    <a:cubicBezTo>
                      <a:pt x="276" y="519"/>
                      <a:pt x="268" y="519"/>
                      <a:pt x="260" y="519"/>
                    </a:cubicBezTo>
                    <a:close/>
                    <a:moveTo>
                      <a:pt x="189" y="509"/>
                    </a:moveTo>
                    <a:cubicBezTo>
                      <a:pt x="174" y="505"/>
                      <a:pt x="159" y="499"/>
                      <a:pt x="144" y="492"/>
                    </a:cubicBezTo>
                    <a:cubicBezTo>
                      <a:pt x="148" y="485"/>
                      <a:pt x="148" y="485"/>
                      <a:pt x="148" y="485"/>
                    </a:cubicBezTo>
                    <a:cubicBezTo>
                      <a:pt x="162" y="492"/>
                      <a:pt x="176" y="497"/>
                      <a:pt x="191" y="502"/>
                    </a:cubicBezTo>
                    <a:lnTo>
                      <a:pt x="189" y="509"/>
                    </a:lnTo>
                    <a:close/>
                    <a:moveTo>
                      <a:pt x="331" y="509"/>
                    </a:moveTo>
                    <a:cubicBezTo>
                      <a:pt x="329" y="501"/>
                      <a:pt x="329" y="501"/>
                      <a:pt x="329" y="501"/>
                    </a:cubicBezTo>
                    <a:cubicBezTo>
                      <a:pt x="344" y="497"/>
                      <a:pt x="359" y="492"/>
                      <a:pt x="372" y="485"/>
                    </a:cubicBezTo>
                    <a:cubicBezTo>
                      <a:pt x="376" y="492"/>
                      <a:pt x="376" y="492"/>
                      <a:pt x="376" y="492"/>
                    </a:cubicBezTo>
                    <a:cubicBezTo>
                      <a:pt x="362" y="499"/>
                      <a:pt x="347" y="505"/>
                      <a:pt x="331" y="509"/>
                    </a:cubicBezTo>
                    <a:close/>
                    <a:moveTo>
                      <a:pt x="104" y="467"/>
                    </a:moveTo>
                    <a:cubicBezTo>
                      <a:pt x="91" y="457"/>
                      <a:pt x="79" y="446"/>
                      <a:pt x="68" y="434"/>
                    </a:cubicBezTo>
                    <a:cubicBezTo>
                      <a:pt x="74" y="429"/>
                      <a:pt x="74" y="429"/>
                      <a:pt x="74" y="429"/>
                    </a:cubicBezTo>
                    <a:cubicBezTo>
                      <a:pt x="84" y="440"/>
                      <a:pt x="96" y="451"/>
                      <a:pt x="108" y="460"/>
                    </a:cubicBezTo>
                    <a:lnTo>
                      <a:pt x="104" y="467"/>
                    </a:lnTo>
                    <a:close/>
                    <a:moveTo>
                      <a:pt x="417" y="466"/>
                    </a:moveTo>
                    <a:cubicBezTo>
                      <a:pt x="412" y="460"/>
                      <a:pt x="412" y="460"/>
                      <a:pt x="412" y="460"/>
                    </a:cubicBezTo>
                    <a:cubicBezTo>
                      <a:pt x="424" y="451"/>
                      <a:pt x="436" y="440"/>
                      <a:pt x="446" y="429"/>
                    </a:cubicBezTo>
                    <a:cubicBezTo>
                      <a:pt x="452" y="434"/>
                      <a:pt x="452" y="434"/>
                      <a:pt x="452" y="434"/>
                    </a:cubicBezTo>
                    <a:cubicBezTo>
                      <a:pt x="441" y="446"/>
                      <a:pt x="430" y="457"/>
                      <a:pt x="417" y="466"/>
                    </a:cubicBezTo>
                    <a:close/>
                    <a:moveTo>
                      <a:pt x="39" y="396"/>
                    </a:moveTo>
                    <a:cubicBezTo>
                      <a:pt x="31" y="383"/>
                      <a:pt x="23" y="368"/>
                      <a:pt x="18" y="353"/>
                    </a:cubicBezTo>
                    <a:cubicBezTo>
                      <a:pt x="25" y="350"/>
                      <a:pt x="25" y="350"/>
                      <a:pt x="25" y="350"/>
                    </a:cubicBezTo>
                    <a:cubicBezTo>
                      <a:pt x="31" y="365"/>
                      <a:pt x="38" y="379"/>
                      <a:pt x="46" y="392"/>
                    </a:cubicBezTo>
                    <a:lnTo>
                      <a:pt x="39" y="396"/>
                    </a:lnTo>
                    <a:close/>
                    <a:moveTo>
                      <a:pt x="481" y="396"/>
                    </a:moveTo>
                    <a:cubicBezTo>
                      <a:pt x="474" y="392"/>
                      <a:pt x="474" y="392"/>
                      <a:pt x="474" y="392"/>
                    </a:cubicBezTo>
                    <a:cubicBezTo>
                      <a:pt x="483" y="378"/>
                      <a:pt x="489" y="364"/>
                      <a:pt x="495" y="350"/>
                    </a:cubicBezTo>
                    <a:cubicBezTo>
                      <a:pt x="503" y="353"/>
                      <a:pt x="503" y="353"/>
                      <a:pt x="503" y="353"/>
                    </a:cubicBezTo>
                    <a:cubicBezTo>
                      <a:pt x="497" y="368"/>
                      <a:pt x="490" y="382"/>
                      <a:pt x="481" y="396"/>
                    </a:cubicBezTo>
                    <a:close/>
                    <a:moveTo>
                      <a:pt x="4" y="307"/>
                    </a:moveTo>
                    <a:cubicBezTo>
                      <a:pt x="2" y="292"/>
                      <a:pt x="0" y="275"/>
                      <a:pt x="0" y="259"/>
                    </a:cubicBezTo>
                    <a:cubicBezTo>
                      <a:pt x="8" y="259"/>
                      <a:pt x="8" y="259"/>
                      <a:pt x="8" y="259"/>
                    </a:cubicBezTo>
                    <a:cubicBezTo>
                      <a:pt x="8" y="275"/>
                      <a:pt x="9" y="291"/>
                      <a:pt x="12" y="306"/>
                    </a:cubicBezTo>
                    <a:lnTo>
                      <a:pt x="4" y="307"/>
                    </a:lnTo>
                    <a:close/>
                    <a:moveTo>
                      <a:pt x="516" y="307"/>
                    </a:moveTo>
                    <a:cubicBezTo>
                      <a:pt x="508" y="305"/>
                      <a:pt x="508" y="305"/>
                      <a:pt x="508" y="305"/>
                    </a:cubicBezTo>
                    <a:cubicBezTo>
                      <a:pt x="511" y="290"/>
                      <a:pt x="512" y="275"/>
                      <a:pt x="512" y="259"/>
                    </a:cubicBezTo>
                    <a:cubicBezTo>
                      <a:pt x="512" y="258"/>
                      <a:pt x="512" y="258"/>
                      <a:pt x="512" y="258"/>
                    </a:cubicBezTo>
                    <a:cubicBezTo>
                      <a:pt x="520" y="258"/>
                      <a:pt x="520" y="258"/>
                      <a:pt x="520" y="258"/>
                    </a:cubicBezTo>
                    <a:cubicBezTo>
                      <a:pt x="520" y="259"/>
                      <a:pt x="520" y="259"/>
                      <a:pt x="520" y="259"/>
                    </a:cubicBezTo>
                    <a:cubicBezTo>
                      <a:pt x="520" y="275"/>
                      <a:pt x="519" y="291"/>
                      <a:pt x="516" y="307"/>
                    </a:cubicBezTo>
                    <a:close/>
                    <a:moveTo>
                      <a:pt x="12" y="213"/>
                    </a:moveTo>
                    <a:cubicBezTo>
                      <a:pt x="4" y="212"/>
                      <a:pt x="4" y="212"/>
                      <a:pt x="4" y="212"/>
                    </a:cubicBezTo>
                    <a:cubicBezTo>
                      <a:pt x="7" y="196"/>
                      <a:pt x="12" y="180"/>
                      <a:pt x="17" y="165"/>
                    </a:cubicBezTo>
                    <a:cubicBezTo>
                      <a:pt x="25" y="168"/>
                      <a:pt x="25" y="168"/>
                      <a:pt x="25" y="168"/>
                    </a:cubicBezTo>
                    <a:cubicBezTo>
                      <a:pt x="19" y="183"/>
                      <a:pt x="15" y="198"/>
                      <a:pt x="12" y="213"/>
                    </a:cubicBezTo>
                    <a:close/>
                    <a:moveTo>
                      <a:pt x="508" y="212"/>
                    </a:moveTo>
                    <a:cubicBezTo>
                      <a:pt x="505" y="197"/>
                      <a:pt x="500" y="182"/>
                      <a:pt x="495" y="167"/>
                    </a:cubicBezTo>
                    <a:cubicBezTo>
                      <a:pt x="502" y="164"/>
                      <a:pt x="502" y="164"/>
                      <a:pt x="502" y="164"/>
                    </a:cubicBezTo>
                    <a:cubicBezTo>
                      <a:pt x="508" y="179"/>
                      <a:pt x="513" y="195"/>
                      <a:pt x="515" y="210"/>
                    </a:cubicBezTo>
                    <a:lnTo>
                      <a:pt x="508" y="212"/>
                    </a:lnTo>
                    <a:close/>
                    <a:moveTo>
                      <a:pt x="45" y="127"/>
                    </a:moveTo>
                    <a:cubicBezTo>
                      <a:pt x="39" y="123"/>
                      <a:pt x="39" y="123"/>
                      <a:pt x="39" y="123"/>
                    </a:cubicBezTo>
                    <a:cubicBezTo>
                      <a:pt x="47" y="109"/>
                      <a:pt x="57" y="96"/>
                      <a:pt x="68" y="84"/>
                    </a:cubicBezTo>
                    <a:cubicBezTo>
                      <a:pt x="73" y="90"/>
                      <a:pt x="73" y="90"/>
                      <a:pt x="73" y="90"/>
                    </a:cubicBezTo>
                    <a:cubicBezTo>
                      <a:pt x="63" y="101"/>
                      <a:pt x="54" y="114"/>
                      <a:pt x="45" y="127"/>
                    </a:cubicBezTo>
                    <a:close/>
                    <a:moveTo>
                      <a:pt x="474" y="126"/>
                    </a:moveTo>
                    <a:cubicBezTo>
                      <a:pt x="466" y="113"/>
                      <a:pt x="456" y="100"/>
                      <a:pt x="446" y="89"/>
                    </a:cubicBezTo>
                    <a:cubicBezTo>
                      <a:pt x="452" y="83"/>
                      <a:pt x="452" y="83"/>
                      <a:pt x="452" y="83"/>
                    </a:cubicBezTo>
                    <a:cubicBezTo>
                      <a:pt x="462" y="95"/>
                      <a:pt x="472" y="108"/>
                      <a:pt x="481" y="121"/>
                    </a:cubicBezTo>
                    <a:lnTo>
                      <a:pt x="474" y="126"/>
                    </a:lnTo>
                    <a:close/>
                    <a:moveTo>
                      <a:pt x="108" y="58"/>
                    </a:moveTo>
                    <a:cubicBezTo>
                      <a:pt x="103" y="52"/>
                      <a:pt x="103" y="52"/>
                      <a:pt x="103" y="52"/>
                    </a:cubicBezTo>
                    <a:cubicBezTo>
                      <a:pt x="116" y="42"/>
                      <a:pt x="129" y="34"/>
                      <a:pt x="144" y="26"/>
                    </a:cubicBezTo>
                    <a:cubicBezTo>
                      <a:pt x="147" y="34"/>
                      <a:pt x="147" y="34"/>
                      <a:pt x="147" y="34"/>
                    </a:cubicBezTo>
                    <a:cubicBezTo>
                      <a:pt x="133" y="41"/>
                      <a:pt x="120" y="49"/>
                      <a:pt x="108" y="58"/>
                    </a:cubicBezTo>
                    <a:close/>
                    <a:moveTo>
                      <a:pt x="411" y="57"/>
                    </a:moveTo>
                    <a:cubicBezTo>
                      <a:pt x="399" y="48"/>
                      <a:pt x="386" y="40"/>
                      <a:pt x="372" y="33"/>
                    </a:cubicBezTo>
                    <a:cubicBezTo>
                      <a:pt x="375" y="26"/>
                      <a:pt x="375" y="26"/>
                      <a:pt x="375" y="26"/>
                    </a:cubicBezTo>
                    <a:cubicBezTo>
                      <a:pt x="390" y="33"/>
                      <a:pt x="403" y="41"/>
                      <a:pt x="416" y="51"/>
                    </a:cubicBezTo>
                    <a:lnTo>
                      <a:pt x="411" y="57"/>
                    </a:lnTo>
                    <a:close/>
                    <a:moveTo>
                      <a:pt x="190" y="17"/>
                    </a:moveTo>
                    <a:cubicBezTo>
                      <a:pt x="188" y="9"/>
                      <a:pt x="188" y="9"/>
                      <a:pt x="188" y="9"/>
                    </a:cubicBezTo>
                    <a:cubicBezTo>
                      <a:pt x="204" y="5"/>
                      <a:pt x="219" y="2"/>
                      <a:pt x="235" y="0"/>
                    </a:cubicBezTo>
                    <a:cubicBezTo>
                      <a:pt x="236" y="8"/>
                      <a:pt x="236" y="8"/>
                      <a:pt x="236" y="8"/>
                    </a:cubicBezTo>
                    <a:cubicBezTo>
                      <a:pt x="221" y="10"/>
                      <a:pt x="205" y="12"/>
                      <a:pt x="190" y="17"/>
                    </a:cubicBezTo>
                    <a:close/>
                    <a:moveTo>
                      <a:pt x="328" y="16"/>
                    </a:moveTo>
                    <a:cubicBezTo>
                      <a:pt x="313" y="12"/>
                      <a:pt x="298" y="9"/>
                      <a:pt x="283" y="8"/>
                    </a:cubicBezTo>
                    <a:cubicBezTo>
                      <a:pt x="283" y="0"/>
                      <a:pt x="283" y="0"/>
                      <a:pt x="283" y="0"/>
                    </a:cubicBezTo>
                    <a:cubicBezTo>
                      <a:pt x="299" y="1"/>
                      <a:pt x="315" y="4"/>
                      <a:pt x="331" y="9"/>
                    </a:cubicBezTo>
                    <a:lnTo>
                      <a:pt x="328" y="1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1" name="Freeform 4008"/>
              <p:cNvSpPr>
                <a:spLocks noEditPoints="1"/>
              </p:cNvSpPr>
              <p:nvPr/>
            </p:nvSpPr>
            <p:spPr bwMode="auto">
              <a:xfrm>
                <a:off x="6161088" y="3238500"/>
                <a:ext cx="252413" cy="285750"/>
              </a:xfrm>
              <a:custGeom>
                <a:avLst/>
                <a:gdLst>
                  <a:gd name="T0" fmla="*/ 80 w 159"/>
                  <a:gd name="T1" fmla="*/ 180 h 180"/>
                  <a:gd name="T2" fmla="*/ 0 w 159"/>
                  <a:gd name="T3" fmla="*/ 140 h 180"/>
                  <a:gd name="T4" fmla="*/ 0 w 159"/>
                  <a:gd name="T5" fmla="*/ 40 h 180"/>
                  <a:gd name="T6" fmla="*/ 80 w 159"/>
                  <a:gd name="T7" fmla="*/ 0 h 180"/>
                  <a:gd name="T8" fmla="*/ 159 w 159"/>
                  <a:gd name="T9" fmla="*/ 40 h 180"/>
                  <a:gd name="T10" fmla="*/ 159 w 159"/>
                  <a:gd name="T11" fmla="*/ 140 h 180"/>
                  <a:gd name="T12" fmla="*/ 80 w 159"/>
                  <a:gd name="T13" fmla="*/ 180 h 180"/>
                  <a:gd name="T14" fmla="*/ 5 w 159"/>
                  <a:gd name="T15" fmla="*/ 137 h 180"/>
                  <a:gd name="T16" fmla="*/ 80 w 159"/>
                  <a:gd name="T17" fmla="*/ 174 h 180"/>
                  <a:gd name="T18" fmla="*/ 155 w 159"/>
                  <a:gd name="T19" fmla="*/ 137 h 180"/>
                  <a:gd name="T20" fmla="*/ 155 w 159"/>
                  <a:gd name="T21" fmla="*/ 43 h 180"/>
                  <a:gd name="T22" fmla="*/ 80 w 159"/>
                  <a:gd name="T23" fmla="*/ 5 h 180"/>
                  <a:gd name="T24" fmla="*/ 5 w 159"/>
                  <a:gd name="T25" fmla="*/ 43 h 180"/>
                  <a:gd name="T26" fmla="*/ 5 w 159"/>
                  <a:gd name="T27" fmla="*/ 13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9" h="180">
                    <a:moveTo>
                      <a:pt x="80" y="180"/>
                    </a:moveTo>
                    <a:lnTo>
                      <a:pt x="0" y="140"/>
                    </a:lnTo>
                    <a:lnTo>
                      <a:pt x="0" y="40"/>
                    </a:lnTo>
                    <a:lnTo>
                      <a:pt x="80" y="0"/>
                    </a:lnTo>
                    <a:lnTo>
                      <a:pt x="159" y="40"/>
                    </a:lnTo>
                    <a:lnTo>
                      <a:pt x="159" y="140"/>
                    </a:lnTo>
                    <a:lnTo>
                      <a:pt x="80" y="180"/>
                    </a:lnTo>
                    <a:close/>
                    <a:moveTo>
                      <a:pt x="5" y="137"/>
                    </a:moveTo>
                    <a:lnTo>
                      <a:pt x="80" y="174"/>
                    </a:lnTo>
                    <a:lnTo>
                      <a:pt x="155" y="137"/>
                    </a:lnTo>
                    <a:lnTo>
                      <a:pt x="155" y="43"/>
                    </a:lnTo>
                    <a:lnTo>
                      <a:pt x="80" y="5"/>
                    </a:lnTo>
                    <a:lnTo>
                      <a:pt x="5" y="43"/>
                    </a:lnTo>
                    <a:lnTo>
                      <a:pt x="5" y="13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2" name="Freeform 4009"/>
              <p:cNvSpPr/>
              <p:nvPr/>
            </p:nvSpPr>
            <p:spPr bwMode="auto">
              <a:xfrm>
                <a:off x="6162676" y="3300413"/>
                <a:ext cx="249238" cy="69850"/>
              </a:xfrm>
              <a:custGeom>
                <a:avLst/>
                <a:gdLst>
                  <a:gd name="T0" fmla="*/ 79 w 157"/>
                  <a:gd name="T1" fmla="*/ 44 h 44"/>
                  <a:gd name="T2" fmla="*/ 0 w 157"/>
                  <a:gd name="T3" fmla="*/ 4 h 44"/>
                  <a:gd name="T4" fmla="*/ 2 w 157"/>
                  <a:gd name="T5" fmla="*/ 0 h 44"/>
                  <a:gd name="T6" fmla="*/ 79 w 157"/>
                  <a:gd name="T7" fmla="*/ 38 h 44"/>
                  <a:gd name="T8" fmla="*/ 155 w 157"/>
                  <a:gd name="T9" fmla="*/ 0 h 44"/>
                  <a:gd name="T10" fmla="*/ 157 w 157"/>
                  <a:gd name="T11" fmla="*/ 4 h 44"/>
                  <a:gd name="T12" fmla="*/ 79 w 157"/>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157" h="44">
                    <a:moveTo>
                      <a:pt x="79" y="44"/>
                    </a:moveTo>
                    <a:lnTo>
                      <a:pt x="0" y="4"/>
                    </a:lnTo>
                    <a:lnTo>
                      <a:pt x="2" y="0"/>
                    </a:lnTo>
                    <a:lnTo>
                      <a:pt x="79" y="38"/>
                    </a:lnTo>
                    <a:lnTo>
                      <a:pt x="155" y="0"/>
                    </a:lnTo>
                    <a:lnTo>
                      <a:pt x="157" y="4"/>
                    </a:lnTo>
                    <a:lnTo>
                      <a:pt x="79" y="4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3" name="Rectangle 4010"/>
              <p:cNvSpPr>
                <a:spLocks noChangeArrowheads="1"/>
              </p:cNvSpPr>
              <p:nvPr/>
            </p:nvSpPr>
            <p:spPr bwMode="auto">
              <a:xfrm>
                <a:off x="6283326" y="3365500"/>
                <a:ext cx="7938" cy="1539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sp>
          <p:nvSpPr>
            <p:cNvPr id="17" name="文本框 16"/>
            <p:cNvSpPr txBox="1"/>
            <p:nvPr/>
          </p:nvSpPr>
          <p:spPr>
            <a:xfrm>
              <a:off x="7501" y="9250"/>
              <a:ext cx="3756" cy="1501"/>
            </a:xfrm>
            <a:prstGeom prst="rect">
              <a:avLst/>
            </a:prstGeom>
            <a:noFill/>
          </p:spPr>
          <p:txBody>
            <a:bodyPr wrap="square" rtlCol="0">
              <a:spAutoFit/>
            </a:bodyPr>
            <a:lstStyle/>
            <a:p>
              <a:pPr algn="ctr"/>
              <a:r>
                <a:rPr lang="zh-CN" altLang="en-US" sz="2800" b="1" dirty="0">
                  <a:sym typeface="+mn-ea"/>
                </a:rPr>
                <a:t>计算机</a:t>
              </a:r>
            </a:p>
            <a:p>
              <a:pPr algn="ctr"/>
              <a:r>
                <a:rPr lang="zh-CN" altLang="en-US" sz="2800" b="1" dirty="0">
                  <a:sym typeface="+mn-ea"/>
                </a:rPr>
                <a:t>处理数据</a:t>
              </a:r>
              <a:endParaRPr lang="zh-CN" altLang="en-US" sz="2800" b="1" dirty="0"/>
            </a:p>
          </p:txBody>
        </p:sp>
      </p:grpSp>
      <p:sp>
        <p:nvSpPr>
          <p:cNvPr id="5" name="文本框 4"/>
          <p:cNvSpPr txBox="1"/>
          <p:nvPr/>
        </p:nvSpPr>
        <p:spPr>
          <a:xfrm>
            <a:off x="2140585" y="44624"/>
            <a:ext cx="7550785" cy="645160"/>
          </a:xfrm>
          <a:prstGeom prst="rect">
            <a:avLst/>
          </a:prstGeom>
          <a:noFill/>
        </p:spPr>
        <p:txBody>
          <a:bodyPr wrap="square" rtlCol="0">
            <a:spAutoFit/>
          </a:bodyPr>
          <a:lstStyle/>
          <a:p>
            <a:pPr algn="ctr"/>
            <a:r>
              <a:rPr lang="en-US" altLang="zh-CN" sz="3600" b="1">
                <a:solidFill>
                  <a:srgbClr val="FFFFFF"/>
                </a:solidFill>
                <a:latin typeface="+mj-lt"/>
                <a:ea typeface="+mj-ea"/>
                <a:cs typeface="+mj-cs"/>
              </a:rPr>
              <a:t>1.1 </a:t>
            </a:r>
            <a:r>
              <a:rPr lang="zh-CN" altLang="en-US" sz="3600" b="1">
                <a:solidFill>
                  <a:srgbClr val="FFFFFF"/>
                </a:solidFill>
                <a:latin typeface="+mj-lt"/>
                <a:ea typeface="+mj-ea"/>
                <a:cs typeface="+mj-cs"/>
              </a:rPr>
              <a:t>初</a:t>
            </a:r>
            <a:r>
              <a:rPr lang="zh-CN" altLang="en-US" sz="3600" b="1" dirty="0">
                <a:solidFill>
                  <a:srgbClr val="FFFFFF"/>
                </a:solidFill>
                <a:latin typeface="+mj-lt"/>
                <a:ea typeface="+mj-ea"/>
                <a:cs typeface="+mj-cs"/>
              </a:rPr>
              <a:t>识计算机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80"/>
                                        </p:tgtEl>
                                        <p:attrNameLst>
                                          <p:attrName>style.visibility</p:attrName>
                                        </p:attrNameLst>
                                      </p:cBhvr>
                                      <p:to>
                                        <p:strVal val="visible"/>
                                      </p:to>
                                    </p:set>
                                    <p:anim calcmode="lin" valueType="num">
                                      <p:cBhvr additive="base">
                                        <p:cTn id="12" dur="500"/>
                                        <p:tgtEl>
                                          <p:spTgt spid="280"/>
                                        </p:tgtEl>
                                        <p:attrNameLst>
                                          <p:attrName>ppt_y</p:attrName>
                                        </p:attrNameLst>
                                      </p:cBhvr>
                                      <p:tavLst>
                                        <p:tav tm="0">
                                          <p:val>
                                            <p:strVal val="#ppt_y+#ppt_h*1.125000"/>
                                          </p:val>
                                        </p:tav>
                                        <p:tav tm="100000">
                                          <p:val>
                                            <p:strVal val="#ppt_y"/>
                                          </p:val>
                                        </p:tav>
                                      </p:tavLst>
                                    </p:anim>
                                    <p:animEffect transition="in" filter="wipe(up)">
                                      <p:cBhvr>
                                        <p:cTn id="13" dur="500"/>
                                        <p:tgtEl>
                                          <p:spTgt spid="280"/>
                                        </p:tgtEl>
                                      </p:cBhvr>
                                    </p:animEffect>
                                  </p:childTnLst>
                                </p:cTn>
                              </p:par>
                              <p:par>
                                <p:cTn id="14" presetID="12" presetClass="entr" presetSubtype="4"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p:tgtEl>
                                          <p:spTgt spid="7"/>
                                        </p:tgtEl>
                                        <p:attrNameLst>
                                          <p:attrName>ppt_y</p:attrName>
                                        </p:attrNameLst>
                                      </p:cBhvr>
                                      <p:tavLst>
                                        <p:tav tm="0">
                                          <p:val>
                                            <p:strVal val="#ppt_y+#ppt_h*1.125000"/>
                                          </p:val>
                                        </p:tav>
                                        <p:tav tm="100000">
                                          <p:val>
                                            <p:strVal val="#ppt_y"/>
                                          </p:val>
                                        </p:tav>
                                      </p:tavLst>
                                    </p:anim>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p:tgtEl>
                                          <p:spTgt spid="14"/>
                                        </p:tgtEl>
                                        <p:attrNameLst>
                                          <p:attrName>ppt_y</p:attrName>
                                        </p:attrNameLst>
                                      </p:cBhvr>
                                      <p:tavLst>
                                        <p:tav tm="0">
                                          <p:val>
                                            <p:strVal val="#ppt_y+#ppt_h*1.125000"/>
                                          </p:val>
                                        </p:tav>
                                        <p:tav tm="100000">
                                          <p:val>
                                            <p:strVal val="#ppt_y"/>
                                          </p:val>
                                        </p:tav>
                                      </p:tavLst>
                                    </p:anim>
                                    <p:animEffect transition="in" filter="wipe(up)">
                                      <p:cBhvr>
                                        <p:cTn id="23" dur="500"/>
                                        <p:tgtEl>
                                          <p:spTgt spid="14"/>
                                        </p:tgtEl>
                                      </p:cBhvr>
                                    </p:animEffect>
                                  </p:childTnLst>
                                </p:cTn>
                              </p:par>
                              <p:par>
                                <p:cTn id="24" presetID="12" presetClass="entr" presetSubtype="4"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p:tgtEl>
                                          <p:spTgt spid="3"/>
                                        </p:tgtEl>
                                        <p:attrNameLst>
                                          <p:attrName>ppt_y</p:attrName>
                                        </p:attrNameLst>
                                      </p:cBhvr>
                                      <p:tavLst>
                                        <p:tav tm="0">
                                          <p:val>
                                            <p:strVal val="#ppt_y+#ppt_h*1.125000"/>
                                          </p:val>
                                        </p:tav>
                                        <p:tav tm="100000">
                                          <p:val>
                                            <p:strVal val="#ppt_y"/>
                                          </p:val>
                                        </p:tav>
                                      </p:tavLst>
                                    </p:anim>
                                    <p:animEffect transition="in" filter="wipe(up)">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 grpId="0" bldLvl="0" animBg="1"/>
      <p:bldP spid="14"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4294967295"/>
          </p:nvPr>
        </p:nvSpPr>
        <p:spPr>
          <a:xfrm>
            <a:off x="717550" y="1024890"/>
            <a:ext cx="10302240" cy="5360670"/>
          </a:xfrm>
        </p:spPr>
        <p:txBody>
          <a:bodyPr>
            <a:normAutofit/>
          </a:bodyPr>
          <a:lstStyle/>
          <a:p>
            <a:r>
              <a:rPr lang="zh-CN" altLang="en-US" sz="3200" b="1">
                <a:solidFill>
                  <a:schemeClr val="tx1">
                    <a:lumMod val="60000"/>
                    <a:lumOff val="40000"/>
                  </a:schemeClr>
                </a:solidFill>
                <a:sym typeface="+mn-ea"/>
              </a:rPr>
              <a:t>特性</a:t>
            </a:r>
            <a:endParaRPr lang="zh-CN" altLang="en-US" sz="3200" b="1">
              <a:solidFill>
                <a:schemeClr val="tx1">
                  <a:lumMod val="60000"/>
                  <a:lumOff val="40000"/>
                </a:schemeClr>
              </a:solidFill>
            </a:endParaRPr>
          </a:p>
          <a:p>
            <a:pPr lvl="1"/>
            <a:r>
              <a:rPr lang="zh-CN" altLang="en-US">
                <a:sym typeface="+mn-ea"/>
              </a:rPr>
              <a:t>能完成某个确定的任务。</a:t>
            </a:r>
            <a:endParaRPr lang="zh-CN" altLang="en-US"/>
          </a:p>
          <a:p>
            <a:pPr lvl="1"/>
            <a:r>
              <a:rPr lang="zh-CN" altLang="en-US">
                <a:sym typeface="+mn-ea"/>
              </a:rPr>
              <a:t>由一种计算机语言来描述。</a:t>
            </a:r>
            <a:endParaRPr lang="zh-CN" altLang="en-US"/>
          </a:p>
          <a:p>
            <a:pPr lvl="1"/>
            <a:r>
              <a:rPr lang="zh-CN" altLang="en-US">
                <a:sym typeface="+mn-ea"/>
              </a:rPr>
              <a:t>能在一定的计算机系统环境下运行。</a:t>
            </a:r>
            <a:endParaRPr lang="zh-CN" altLang="en-US"/>
          </a:p>
          <a:p>
            <a:r>
              <a:rPr lang="zh-CN" altLang="en-US" sz="3200" b="1">
                <a:solidFill>
                  <a:schemeClr val="tx1">
                    <a:lumMod val="60000"/>
                    <a:lumOff val="40000"/>
                  </a:schemeClr>
                </a:solidFill>
                <a:sym typeface="+mn-ea"/>
              </a:rPr>
              <a:t>处理步骤</a:t>
            </a:r>
            <a:endParaRPr lang="zh-CN" altLang="en-US" sz="3200" b="1">
              <a:solidFill>
                <a:schemeClr val="tx1">
                  <a:lumMod val="60000"/>
                  <a:lumOff val="40000"/>
                </a:schemeClr>
              </a:solidFill>
            </a:endParaRPr>
          </a:p>
          <a:p>
            <a:pPr lvl="1"/>
            <a:r>
              <a:rPr lang="zh-CN" altLang="en-US">
                <a:sym typeface="+mn-ea"/>
              </a:rPr>
              <a:t>识别程序。</a:t>
            </a:r>
            <a:endParaRPr lang="zh-CN" altLang="en-US">
              <a:solidFill>
                <a:schemeClr val="tx1"/>
              </a:solidFill>
            </a:endParaRPr>
          </a:p>
          <a:p>
            <a:pPr lvl="1"/>
            <a:r>
              <a:rPr lang="zh-CN" altLang="en-US">
                <a:sym typeface="+mn-ea"/>
              </a:rPr>
              <a:t>将程序翻译为机器语言。</a:t>
            </a:r>
            <a:endParaRPr lang="zh-CN" altLang="en-US">
              <a:solidFill>
                <a:schemeClr val="tx1"/>
              </a:solidFill>
            </a:endParaRPr>
          </a:p>
          <a:p>
            <a:pPr lvl="1"/>
            <a:r>
              <a:rPr lang="zh-CN" altLang="en-US">
                <a:sym typeface="+mn-ea"/>
              </a:rPr>
              <a:t>计算输出。</a:t>
            </a:r>
            <a:endParaRPr lang="zh-CN" altLang="en-US"/>
          </a:p>
        </p:txBody>
      </p:sp>
      <p:sp>
        <p:nvSpPr>
          <p:cNvPr id="11" name="文本框 10"/>
          <p:cNvSpPr txBox="1"/>
          <p:nvPr/>
        </p:nvSpPr>
        <p:spPr>
          <a:xfrm>
            <a:off x="2320925" y="44624"/>
            <a:ext cx="7550785" cy="645160"/>
          </a:xfrm>
          <a:prstGeom prst="rect">
            <a:avLst/>
          </a:prstGeom>
          <a:noFill/>
        </p:spPr>
        <p:txBody>
          <a:bodyPr wrap="square" rtlCol="0">
            <a:spAutoFit/>
          </a:bodyPr>
          <a:lstStyle/>
          <a:p>
            <a:pPr algn="ctr"/>
            <a:r>
              <a:rPr lang="en-US" altLang="zh-CN" sz="3600" b="1">
                <a:solidFill>
                  <a:srgbClr val="FFFFFF"/>
                </a:solidFill>
                <a:latin typeface="+mj-lt"/>
                <a:ea typeface="+mj-ea"/>
                <a:cs typeface="+mj-cs"/>
              </a:rPr>
              <a:t>1.3.6 </a:t>
            </a:r>
            <a:r>
              <a:rPr lang="zh-CN" altLang="en-US" sz="3600" b="1">
                <a:solidFill>
                  <a:srgbClr val="FFFFFF"/>
                </a:solidFill>
                <a:latin typeface="+mj-lt"/>
                <a:ea typeface="+mj-ea"/>
                <a:cs typeface="+mj-cs"/>
              </a:rPr>
              <a:t>程</a:t>
            </a:r>
            <a:r>
              <a:rPr lang="zh-CN" altLang="en-US" sz="3600" b="1" dirty="0">
                <a:solidFill>
                  <a:srgbClr val="FFFFFF"/>
                </a:solidFill>
                <a:latin typeface="+mj-lt"/>
                <a:ea typeface="+mj-ea"/>
                <a:cs typeface="+mj-cs"/>
              </a:rPr>
              <a:t>序的特性及处理步骤</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341245" y="116632"/>
            <a:ext cx="7550785" cy="645160"/>
          </a:xfrm>
          <a:prstGeom prst="rect">
            <a:avLst/>
          </a:prstGeom>
          <a:noFill/>
        </p:spPr>
        <p:txBody>
          <a:bodyPr wrap="square" rtlCol="0">
            <a:spAutoFit/>
          </a:bodyPr>
          <a:lstStyle/>
          <a:p>
            <a:pPr algn="ctr"/>
            <a:r>
              <a:rPr lang="en-US" altLang="zh-CN" sz="3600" b="1">
                <a:solidFill>
                  <a:srgbClr val="FFFFFF"/>
                </a:solidFill>
                <a:latin typeface="+mj-lt"/>
                <a:ea typeface="+mj-ea"/>
                <a:cs typeface="+mj-cs"/>
              </a:rPr>
              <a:t>1.4.1 </a:t>
            </a:r>
            <a:r>
              <a:rPr lang="zh-CN" altLang="en-US" sz="3600" b="1">
                <a:solidFill>
                  <a:srgbClr val="FFFFFF"/>
                </a:solidFill>
                <a:latin typeface="+mj-lt"/>
                <a:ea typeface="+mj-ea"/>
                <a:cs typeface="+mj-cs"/>
              </a:rPr>
              <a:t>计</a:t>
            </a:r>
            <a:r>
              <a:rPr lang="zh-CN" altLang="en-US" sz="3600" b="1" dirty="0">
                <a:solidFill>
                  <a:srgbClr val="FFFFFF"/>
                </a:solidFill>
                <a:latin typeface="+mj-lt"/>
                <a:ea typeface="+mj-ea"/>
                <a:cs typeface="+mj-cs"/>
              </a:rPr>
              <a:t>算机网络</a:t>
            </a:r>
          </a:p>
        </p:txBody>
      </p:sp>
      <p:sp>
        <p:nvSpPr>
          <p:cNvPr id="7" name="内容占位符 6"/>
          <p:cNvSpPr>
            <a:spLocks noGrp="1"/>
          </p:cNvSpPr>
          <p:nvPr>
            <p:ph idx="4294967295"/>
          </p:nvPr>
        </p:nvSpPr>
        <p:spPr>
          <a:xfrm>
            <a:off x="735330" y="1069975"/>
            <a:ext cx="10314940" cy="5315585"/>
          </a:xfrm>
        </p:spPr>
        <p:txBody>
          <a:bodyPr>
            <a:normAutofit/>
          </a:bodyPr>
          <a:lstStyle/>
          <a:p>
            <a:r>
              <a:rPr lang="zh-CN" altLang="en-US" sz="3200" b="1" dirty="0">
                <a:solidFill>
                  <a:schemeClr val="tx1">
                    <a:lumMod val="60000"/>
                    <a:lumOff val="40000"/>
                  </a:schemeClr>
                </a:solidFill>
              </a:rPr>
              <a:t>计算机网络</a:t>
            </a:r>
            <a:endParaRPr lang="en-US" altLang="zh-CN" sz="3200" dirty="0">
              <a:sym typeface="+mn-ea"/>
            </a:endParaRPr>
          </a:p>
          <a:p>
            <a:pPr lvl="1"/>
            <a:r>
              <a:rPr lang="zh-CN" altLang="en-US" sz="2400" dirty="0">
                <a:sym typeface="+mn-ea"/>
              </a:rPr>
              <a:t>将地理位置不同的具有独立功能的多台计算机及其外部设备,通过通信线路连接起来,实现资源共享、信息传递和分布式处理。</a:t>
            </a:r>
            <a:endParaRPr lang="en-US" altLang="zh-CN" sz="2400" dirty="0">
              <a:sym typeface="+mn-ea"/>
            </a:endParaRPr>
          </a:p>
          <a:p>
            <a:pPr lvl="1"/>
            <a:endParaRPr lang="en-US" altLang="zh-CN" sz="2400" dirty="0">
              <a:sym typeface="+mn-ea"/>
            </a:endParaRPr>
          </a:p>
          <a:p>
            <a:pPr lvl="1"/>
            <a:endParaRPr lang="zh-CN" altLang="en-US" sz="2400" b="1" dirty="0">
              <a:solidFill>
                <a:schemeClr val="tx1">
                  <a:lumMod val="60000"/>
                  <a:lumOff val="40000"/>
                </a:schemeClr>
              </a:solidFill>
            </a:endParaRPr>
          </a:p>
          <a:p>
            <a:pPr lvl="1"/>
            <a:endParaRPr lang="zh-CN" altLang="en-US" dirty="0"/>
          </a:p>
        </p:txBody>
      </p:sp>
      <p:grpSp>
        <p:nvGrpSpPr>
          <p:cNvPr id="3" name="Group 2"/>
          <p:cNvGrpSpPr/>
          <p:nvPr/>
        </p:nvGrpSpPr>
        <p:grpSpPr>
          <a:xfrm>
            <a:off x="1991544" y="2564904"/>
            <a:ext cx="7514479" cy="4128839"/>
            <a:chOff x="717431" y="1279607"/>
            <a:chExt cx="8770693" cy="4896907"/>
          </a:xfrm>
        </p:grpSpPr>
        <p:sp>
          <p:nvSpPr>
            <p:cNvPr id="8" name="流程图: 接点 2177"/>
            <p:cNvSpPr/>
            <p:nvPr/>
          </p:nvSpPr>
          <p:spPr>
            <a:xfrm>
              <a:off x="3376758" y="2114228"/>
              <a:ext cx="4786304" cy="2941713"/>
            </a:xfrm>
            <a:prstGeom prst="flowChartConnector">
              <a:avLst/>
            </a:prstGeom>
            <a:solidFill>
              <a:schemeClr val="bg2"/>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2154"/>
            <p:cNvPicPr>
              <a:picLocks noChangeAspect="1"/>
            </p:cNvPicPr>
            <p:nvPr/>
          </p:nvPicPr>
          <p:blipFill>
            <a:blip r:embed="rId2"/>
            <a:stretch>
              <a:fillRect/>
            </a:stretch>
          </p:blipFill>
          <p:spPr>
            <a:xfrm>
              <a:off x="801477" y="1279607"/>
              <a:ext cx="1058464" cy="981791"/>
            </a:xfrm>
            <a:prstGeom prst="rect">
              <a:avLst/>
            </a:prstGeom>
          </p:spPr>
        </p:pic>
        <p:pic>
          <p:nvPicPr>
            <p:cNvPr id="10" name="图片 2155"/>
            <p:cNvPicPr>
              <a:picLocks noChangeAspect="1"/>
            </p:cNvPicPr>
            <p:nvPr/>
          </p:nvPicPr>
          <p:blipFill>
            <a:blip r:embed="rId3"/>
            <a:stretch>
              <a:fillRect/>
            </a:stretch>
          </p:blipFill>
          <p:spPr>
            <a:xfrm>
              <a:off x="2665289" y="1411213"/>
              <a:ext cx="1162478" cy="1092479"/>
            </a:xfrm>
            <a:prstGeom prst="rect">
              <a:avLst/>
            </a:prstGeom>
          </p:spPr>
        </p:pic>
        <p:pic>
          <p:nvPicPr>
            <p:cNvPr id="12" name="图片 2156"/>
            <p:cNvPicPr>
              <a:picLocks noChangeAspect="1"/>
            </p:cNvPicPr>
            <p:nvPr/>
          </p:nvPicPr>
          <p:blipFill>
            <a:blip r:embed="rId4"/>
            <a:stretch>
              <a:fillRect/>
            </a:stretch>
          </p:blipFill>
          <p:spPr>
            <a:xfrm>
              <a:off x="5081060" y="2459920"/>
              <a:ext cx="533517" cy="393797"/>
            </a:xfrm>
            <a:prstGeom prst="rect">
              <a:avLst/>
            </a:prstGeom>
          </p:spPr>
        </p:pic>
        <p:pic>
          <p:nvPicPr>
            <p:cNvPr id="13" name="图片 2157"/>
            <p:cNvPicPr>
              <a:picLocks noChangeAspect="1"/>
            </p:cNvPicPr>
            <p:nvPr/>
          </p:nvPicPr>
          <p:blipFill>
            <a:blip r:embed="rId5"/>
            <a:stretch>
              <a:fillRect/>
            </a:stretch>
          </p:blipFill>
          <p:spPr>
            <a:xfrm>
              <a:off x="7988646" y="1388996"/>
              <a:ext cx="1141105" cy="1213360"/>
            </a:xfrm>
            <a:prstGeom prst="rect">
              <a:avLst/>
            </a:prstGeom>
          </p:spPr>
        </p:pic>
        <p:pic>
          <p:nvPicPr>
            <p:cNvPr id="14" name="图片 2159"/>
            <p:cNvPicPr>
              <a:picLocks noChangeAspect="1"/>
            </p:cNvPicPr>
            <p:nvPr/>
          </p:nvPicPr>
          <p:blipFill>
            <a:blip r:embed="rId6"/>
            <a:stretch>
              <a:fillRect/>
            </a:stretch>
          </p:blipFill>
          <p:spPr>
            <a:xfrm>
              <a:off x="717431" y="3137191"/>
              <a:ext cx="1014937" cy="924072"/>
            </a:xfrm>
            <a:prstGeom prst="rect">
              <a:avLst/>
            </a:prstGeom>
          </p:spPr>
        </p:pic>
        <p:pic>
          <p:nvPicPr>
            <p:cNvPr id="15" name="图片 2160"/>
            <p:cNvPicPr>
              <a:picLocks noChangeAspect="1"/>
            </p:cNvPicPr>
            <p:nvPr/>
          </p:nvPicPr>
          <p:blipFill>
            <a:blip r:embed="rId7"/>
            <a:stretch>
              <a:fillRect/>
            </a:stretch>
          </p:blipFill>
          <p:spPr>
            <a:xfrm>
              <a:off x="8537945" y="3613359"/>
              <a:ext cx="950179" cy="1276393"/>
            </a:xfrm>
            <a:prstGeom prst="rect">
              <a:avLst/>
            </a:prstGeom>
          </p:spPr>
        </p:pic>
        <p:pic>
          <p:nvPicPr>
            <p:cNvPr id="16" name="图片 1087"/>
            <p:cNvPicPr>
              <a:picLocks noChangeAspect="1"/>
            </p:cNvPicPr>
            <p:nvPr/>
          </p:nvPicPr>
          <p:blipFill>
            <a:blip r:embed="rId4"/>
            <a:stretch>
              <a:fillRect/>
            </a:stretch>
          </p:blipFill>
          <p:spPr>
            <a:xfrm>
              <a:off x="6190343" y="2459919"/>
              <a:ext cx="533517" cy="393797"/>
            </a:xfrm>
            <a:prstGeom prst="rect">
              <a:avLst/>
            </a:prstGeom>
          </p:spPr>
        </p:pic>
        <p:pic>
          <p:nvPicPr>
            <p:cNvPr id="17" name="图片 1088"/>
            <p:cNvPicPr>
              <a:picLocks noChangeAspect="1"/>
            </p:cNvPicPr>
            <p:nvPr/>
          </p:nvPicPr>
          <p:blipFill>
            <a:blip r:embed="rId4"/>
            <a:stretch>
              <a:fillRect/>
            </a:stretch>
          </p:blipFill>
          <p:spPr>
            <a:xfrm>
              <a:off x="7264763" y="3205430"/>
              <a:ext cx="533517" cy="393797"/>
            </a:xfrm>
            <a:prstGeom prst="rect">
              <a:avLst/>
            </a:prstGeom>
          </p:spPr>
        </p:pic>
        <p:pic>
          <p:nvPicPr>
            <p:cNvPr id="18" name="图片 1089"/>
            <p:cNvPicPr>
              <a:picLocks noChangeAspect="1"/>
            </p:cNvPicPr>
            <p:nvPr/>
          </p:nvPicPr>
          <p:blipFill>
            <a:blip r:embed="rId4"/>
            <a:stretch>
              <a:fillRect/>
            </a:stretch>
          </p:blipFill>
          <p:spPr>
            <a:xfrm>
              <a:off x="6457101" y="4484540"/>
              <a:ext cx="533517" cy="393797"/>
            </a:xfrm>
            <a:prstGeom prst="rect">
              <a:avLst/>
            </a:prstGeom>
          </p:spPr>
        </p:pic>
        <p:pic>
          <p:nvPicPr>
            <p:cNvPr id="19" name="图片 1090"/>
            <p:cNvPicPr>
              <a:picLocks noChangeAspect="1"/>
            </p:cNvPicPr>
            <p:nvPr/>
          </p:nvPicPr>
          <p:blipFill>
            <a:blip r:embed="rId4"/>
            <a:stretch>
              <a:fillRect/>
            </a:stretch>
          </p:blipFill>
          <p:spPr>
            <a:xfrm>
              <a:off x="4786909" y="4484540"/>
              <a:ext cx="533517" cy="393797"/>
            </a:xfrm>
            <a:prstGeom prst="rect">
              <a:avLst/>
            </a:prstGeom>
          </p:spPr>
        </p:pic>
        <p:pic>
          <p:nvPicPr>
            <p:cNvPr id="20" name="图片 1091"/>
            <p:cNvPicPr>
              <a:picLocks noChangeAspect="1"/>
            </p:cNvPicPr>
            <p:nvPr/>
          </p:nvPicPr>
          <p:blipFill>
            <a:blip r:embed="rId4"/>
            <a:stretch>
              <a:fillRect/>
            </a:stretch>
          </p:blipFill>
          <p:spPr>
            <a:xfrm>
              <a:off x="3762181" y="3599227"/>
              <a:ext cx="533517" cy="393797"/>
            </a:xfrm>
            <a:prstGeom prst="rect">
              <a:avLst/>
            </a:prstGeom>
          </p:spPr>
        </p:pic>
        <p:pic>
          <p:nvPicPr>
            <p:cNvPr id="21" name="图片 1092"/>
            <p:cNvPicPr>
              <a:picLocks noChangeAspect="1"/>
            </p:cNvPicPr>
            <p:nvPr/>
          </p:nvPicPr>
          <p:blipFill>
            <a:blip r:embed="rId3"/>
            <a:stretch>
              <a:fillRect/>
            </a:stretch>
          </p:blipFill>
          <p:spPr>
            <a:xfrm>
              <a:off x="1731645" y="3245281"/>
              <a:ext cx="1162477" cy="1092478"/>
            </a:xfrm>
            <a:prstGeom prst="rect">
              <a:avLst/>
            </a:prstGeom>
          </p:spPr>
        </p:pic>
        <p:pic>
          <p:nvPicPr>
            <p:cNvPr id="22" name="图片 1093"/>
            <p:cNvPicPr>
              <a:picLocks noChangeAspect="1"/>
            </p:cNvPicPr>
            <p:nvPr/>
          </p:nvPicPr>
          <p:blipFill>
            <a:blip r:embed="rId8"/>
            <a:stretch>
              <a:fillRect/>
            </a:stretch>
          </p:blipFill>
          <p:spPr>
            <a:xfrm>
              <a:off x="5053667" y="5168018"/>
              <a:ext cx="1364398" cy="1008496"/>
            </a:xfrm>
            <a:prstGeom prst="rect">
              <a:avLst/>
            </a:prstGeom>
          </p:spPr>
        </p:pic>
        <p:cxnSp>
          <p:nvCxnSpPr>
            <p:cNvPr id="23" name="直接连接符 2162"/>
            <p:cNvCxnSpPr/>
            <p:nvPr/>
          </p:nvCxnSpPr>
          <p:spPr>
            <a:xfrm flipV="1">
              <a:off x="2062163" y="1655772"/>
              <a:ext cx="1268672" cy="168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164"/>
            <p:cNvCxnSpPr/>
            <p:nvPr/>
          </p:nvCxnSpPr>
          <p:spPr>
            <a:xfrm>
              <a:off x="1505243" y="3429000"/>
              <a:ext cx="872197" cy="170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168"/>
            <p:cNvCxnSpPr>
              <a:stCxn id="10" idx="3"/>
            </p:cNvCxnSpPr>
            <p:nvPr/>
          </p:nvCxnSpPr>
          <p:spPr>
            <a:xfrm>
              <a:off x="3827767" y="1957453"/>
              <a:ext cx="1253293" cy="5530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170"/>
            <p:cNvCxnSpPr/>
            <p:nvPr/>
          </p:nvCxnSpPr>
          <p:spPr>
            <a:xfrm flipH="1">
              <a:off x="6457101" y="1856935"/>
              <a:ext cx="1561808" cy="7877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172"/>
            <p:cNvCxnSpPr/>
            <p:nvPr/>
          </p:nvCxnSpPr>
          <p:spPr>
            <a:xfrm flipH="1" flipV="1">
              <a:off x="7661019" y="3514113"/>
              <a:ext cx="1075019" cy="5548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1095"/>
            <p:cNvCxnSpPr/>
            <p:nvPr/>
          </p:nvCxnSpPr>
          <p:spPr>
            <a:xfrm flipH="1" flipV="1">
              <a:off x="6834962" y="4789535"/>
              <a:ext cx="403044" cy="433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1098"/>
            <p:cNvCxnSpPr/>
            <p:nvPr/>
          </p:nvCxnSpPr>
          <p:spPr>
            <a:xfrm flipH="1" flipV="1">
              <a:off x="5190844" y="4789535"/>
              <a:ext cx="156974" cy="4332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1100"/>
            <p:cNvCxnSpPr/>
            <p:nvPr/>
          </p:nvCxnSpPr>
          <p:spPr>
            <a:xfrm flipH="1">
              <a:off x="3776578" y="3910753"/>
              <a:ext cx="266759" cy="10131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1102"/>
            <p:cNvCxnSpPr/>
            <p:nvPr/>
          </p:nvCxnSpPr>
          <p:spPr>
            <a:xfrm>
              <a:off x="2773435" y="3599227"/>
              <a:ext cx="1054331" cy="822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1104"/>
            <p:cNvCxnSpPr>
              <a:stCxn id="12" idx="1"/>
            </p:cNvCxnSpPr>
            <p:nvPr/>
          </p:nvCxnSpPr>
          <p:spPr>
            <a:xfrm flipH="1">
              <a:off x="4043337" y="2656819"/>
              <a:ext cx="1037723" cy="11347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1106"/>
            <p:cNvCxnSpPr/>
            <p:nvPr/>
          </p:nvCxnSpPr>
          <p:spPr>
            <a:xfrm>
              <a:off x="5576011" y="2676552"/>
              <a:ext cx="7583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1110"/>
            <p:cNvCxnSpPr/>
            <p:nvPr/>
          </p:nvCxnSpPr>
          <p:spPr>
            <a:xfrm>
              <a:off x="6611815" y="2853716"/>
              <a:ext cx="652948" cy="4403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1112"/>
            <p:cNvCxnSpPr/>
            <p:nvPr/>
          </p:nvCxnSpPr>
          <p:spPr>
            <a:xfrm flipH="1">
              <a:off x="6767064" y="3540481"/>
              <a:ext cx="807663" cy="108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1114"/>
            <p:cNvCxnSpPr/>
            <p:nvPr/>
          </p:nvCxnSpPr>
          <p:spPr>
            <a:xfrm>
              <a:off x="5179515" y="4676741"/>
              <a:ext cx="1544344" cy="46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1117"/>
            <p:cNvCxnSpPr/>
            <p:nvPr/>
          </p:nvCxnSpPr>
          <p:spPr>
            <a:xfrm>
              <a:off x="4135532" y="3935714"/>
              <a:ext cx="731520" cy="5737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2175"/>
            <p:cNvCxnSpPr/>
            <p:nvPr/>
          </p:nvCxnSpPr>
          <p:spPr>
            <a:xfrm>
              <a:off x="5387793" y="2746360"/>
              <a:ext cx="1151013" cy="18605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文本框 2178"/>
            <p:cNvSpPr txBox="1"/>
            <p:nvPr/>
          </p:nvSpPr>
          <p:spPr>
            <a:xfrm>
              <a:off x="5156855" y="2198175"/>
              <a:ext cx="1107996" cy="369332"/>
            </a:xfrm>
            <a:prstGeom prst="rect">
              <a:avLst/>
            </a:prstGeom>
            <a:noFill/>
          </p:spPr>
          <p:txBody>
            <a:bodyPr wrap="none" rtlCol="0">
              <a:spAutoFit/>
            </a:bodyPr>
            <a:lstStyle/>
            <a:p>
              <a:r>
                <a:rPr lang="zh-CN" altLang="en-US" dirty="0"/>
                <a:t>通信设备</a:t>
              </a:r>
            </a:p>
          </p:txBody>
        </p:sp>
        <p:sp>
          <p:nvSpPr>
            <p:cNvPr id="40" name="文本框 1183"/>
            <p:cNvSpPr txBox="1"/>
            <p:nvPr/>
          </p:nvSpPr>
          <p:spPr>
            <a:xfrm>
              <a:off x="5882622" y="3252293"/>
              <a:ext cx="1107996" cy="369332"/>
            </a:xfrm>
            <a:prstGeom prst="rect">
              <a:avLst/>
            </a:prstGeom>
            <a:noFill/>
          </p:spPr>
          <p:txBody>
            <a:bodyPr wrap="none" rtlCol="0">
              <a:spAutoFit/>
            </a:bodyPr>
            <a:lstStyle/>
            <a:p>
              <a:r>
                <a:rPr lang="zh-CN" altLang="en-US" dirty="0"/>
                <a:t>通信线路</a:t>
              </a:r>
            </a:p>
          </p:txBody>
        </p:sp>
        <p:sp>
          <p:nvSpPr>
            <p:cNvPr id="41" name="文本框 1184"/>
            <p:cNvSpPr txBox="1"/>
            <p:nvPr/>
          </p:nvSpPr>
          <p:spPr>
            <a:xfrm>
              <a:off x="5403894" y="4714739"/>
              <a:ext cx="1107996" cy="369332"/>
            </a:xfrm>
            <a:prstGeom prst="rect">
              <a:avLst/>
            </a:prstGeom>
            <a:noFill/>
          </p:spPr>
          <p:txBody>
            <a:bodyPr wrap="none" rtlCol="0">
              <a:spAutoFit/>
            </a:bodyPr>
            <a:lstStyle/>
            <a:p>
              <a:r>
                <a:rPr lang="zh-CN" altLang="en-US" dirty="0"/>
                <a:t>通信系统</a:t>
              </a:r>
            </a:p>
          </p:txBody>
        </p:sp>
        <p:pic>
          <p:nvPicPr>
            <p:cNvPr id="42" name="Picture 41"/>
            <p:cNvPicPr>
              <a:picLocks noChangeAspect="1"/>
            </p:cNvPicPr>
            <p:nvPr/>
          </p:nvPicPr>
          <p:blipFill>
            <a:blip r:embed="rId9"/>
            <a:stretch>
              <a:fillRect/>
            </a:stretch>
          </p:blipFill>
          <p:spPr>
            <a:xfrm rot="2523669">
              <a:off x="7115521" y="4880640"/>
              <a:ext cx="483078" cy="1062018"/>
            </a:xfrm>
            <a:prstGeom prst="rect">
              <a:avLst/>
            </a:prstGeom>
          </p:spPr>
        </p:pic>
        <p:sp>
          <p:nvSpPr>
            <p:cNvPr id="43" name="TextBox 42"/>
            <p:cNvSpPr txBox="1"/>
            <p:nvPr/>
          </p:nvSpPr>
          <p:spPr>
            <a:xfrm>
              <a:off x="7389996" y="5574290"/>
              <a:ext cx="646331" cy="369332"/>
            </a:xfrm>
            <a:prstGeom prst="rect">
              <a:avLst/>
            </a:prstGeom>
            <a:noFill/>
          </p:spPr>
          <p:txBody>
            <a:bodyPr wrap="none" rtlCol="0">
              <a:spAutoFit/>
            </a:bodyPr>
            <a:lstStyle/>
            <a:p>
              <a:r>
                <a:rPr lang="zh-CN" altLang="en-US" dirty="0"/>
                <a:t>手机</a:t>
              </a:r>
            </a:p>
          </p:txBody>
        </p:sp>
        <p:pic>
          <p:nvPicPr>
            <p:cNvPr id="44" name="Picture 43" descr="电视机"/>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216699">
              <a:off x="3131099" y="4757637"/>
              <a:ext cx="762000" cy="728662"/>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p:cNvSpPr txBox="1"/>
            <p:nvPr/>
          </p:nvSpPr>
          <p:spPr>
            <a:xfrm>
              <a:off x="2198081" y="5254120"/>
              <a:ext cx="1107996" cy="369332"/>
            </a:xfrm>
            <a:prstGeom prst="rect">
              <a:avLst/>
            </a:prstGeom>
            <a:noFill/>
          </p:spPr>
          <p:txBody>
            <a:bodyPr wrap="none" rtlCol="0">
              <a:spAutoFit/>
            </a:bodyPr>
            <a:lstStyle/>
            <a:p>
              <a:r>
                <a:rPr lang="zh-CN" altLang="en-US" dirty="0"/>
                <a:t>平板电脑</a:t>
              </a: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341245" y="44624"/>
            <a:ext cx="7550785" cy="645160"/>
          </a:xfrm>
          <a:prstGeom prst="rect">
            <a:avLst/>
          </a:prstGeom>
          <a:noFill/>
        </p:spPr>
        <p:txBody>
          <a:bodyPr wrap="square" rtlCol="0">
            <a:spAutoFit/>
          </a:bodyPr>
          <a:lstStyle/>
          <a:p>
            <a:pPr algn="ctr"/>
            <a:r>
              <a:rPr lang="en-US" altLang="zh-CN" sz="3600" b="1">
                <a:solidFill>
                  <a:srgbClr val="FFFFFF"/>
                </a:solidFill>
                <a:latin typeface="+mj-lt"/>
                <a:ea typeface="+mj-ea"/>
                <a:cs typeface="+mj-cs"/>
              </a:rPr>
              <a:t>1.4.2 </a:t>
            </a:r>
            <a:r>
              <a:rPr lang="zh-CN" altLang="en-US" sz="3600" b="1">
                <a:solidFill>
                  <a:srgbClr val="FFFFFF"/>
                </a:solidFill>
                <a:latin typeface="+mj-lt"/>
                <a:ea typeface="+mj-ea"/>
                <a:cs typeface="+mj-cs"/>
              </a:rPr>
              <a:t>计</a:t>
            </a:r>
            <a:r>
              <a:rPr lang="zh-CN" altLang="en-US" sz="3600" b="1" dirty="0">
                <a:solidFill>
                  <a:srgbClr val="FFFFFF"/>
                </a:solidFill>
                <a:latin typeface="+mj-lt"/>
                <a:ea typeface="+mj-ea"/>
                <a:cs typeface="+mj-cs"/>
              </a:rPr>
              <a:t>算机安全</a:t>
            </a:r>
          </a:p>
        </p:txBody>
      </p:sp>
      <p:sp>
        <p:nvSpPr>
          <p:cNvPr id="9" name="内容占位符 8"/>
          <p:cNvSpPr>
            <a:spLocks noGrp="1"/>
          </p:cNvSpPr>
          <p:nvPr>
            <p:ph idx="4294967295"/>
          </p:nvPr>
        </p:nvSpPr>
        <p:spPr>
          <a:xfrm>
            <a:off x="711835" y="1000760"/>
            <a:ext cx="10327640" cy="5293995"/>
          </a:xfrm>
        </p:spPr>
        <p:txBody>
          <a:bodyPr>
            <a:normAutofit/>
          </a:bodyPr>
          <a:lstStyle/>
          <a:p>
            <a:r>
              <a:rPr lang="zh-CN" altLang="en-US" sz="3200" b="1" dirty="0">
                <a:solidFill>
                  <a:schemeClr val="accent4">
                    <a:lumMod val="60000"/>
                    <a:lumOff val="40000"/>
                  </a:schemeClr>
                </a:solidFill>
                <a:sym typeface="+mn-ea"/>
              </a:rPr>
              <a:t>计算机安全</a:t>
            </a:r>
            <a:endParaRPr lang="en-US" altLang="zh-CN" sz="3200" dirty="0">
              <a:sym typeface="+mn-ea"/>
            </a:endParaRPr>
          </a:p>
          <a:p>
            <a:pPr lvl="1"/>
            <a:r>
              <a:rPr lang="zh-CN" altLang="en-US" dirty="0">
                <a:sym typeface="+mn-ea"/>
              </a:rPr>
              <a:t>针对数据处理系统所采取的技术上和管理上的安全保护措施，保护计算硬件，软件、数据不因偶然的或恶意的原因而遭到破坏、更改、显露。</a:t>
            </a:r>
            <a:endParaRPr lang="zh-CN" altLang="en-US" sz="3200" dirty="0">
              <a:sym typeface="+mn-ea"/>
            </a:endParaRPr>
          </a:p>
          <a:p>
            <a:pPr lvl="0"/>
            <a:r>
              <a:rPr lang="zh-CN" altLang="en-US" sz="3200" b="1" dirty="0">
                <a:solidFill>
                  <a:schemeClr val="tx1">
                    <a:lumMod val="60000"/>
                    <a:lumOff val="40000"/>
                  </a:schemeClr>
                </a:solidFill>
                <a:sym typeface="+mn-ea"/>
              </a:rPr>
              <a:t>计算机安全面临的主要威胁：</a:t>
            </a:r>
          </a:p>
          <a:p>
            <a:pPr lvl="1"/>
            <a:r>
              <a:rPr lang="zh-CN" altLang="en-US" dirty="0">
                <a:sym typeface="+mn-ea"/>
              </a:rPr>
              <a:t>计算机病毒</a:t>
            </a:r>
          </a:p>
          <a:p>
            <a:pPr lvl="1"/>
            <a:r>
              <a:rPr lang="zh-CN" altLang="en-US" dirty="0">
                <a:sym typeface="+mn-ea"/>
              </a:rPr>
              <a:t>非法访问</a:t>
            </a:r>
          </a:p>
          <a:p>
            <a:pPr lvl="1"/>
            <a:r>
              <a:rPr lang="zh-CN" altLang="en-US" dirty="0">
                <a:sym typeface="+mn-ea"/>
              </a:rPr>
              <a:t>计算机电磁辐射</a:t>
            </a:r>
          </a:p>
          <a:p>
            <a:pPr lvl="1"/>
            <a:r>
              <a:rPr lang="zh-CN" altLang="en-US" dirty="0">
                <a:sym typeface="+mn-ea"/>
              </a:rPr>
              <a:t>硬件损坏等</a:t>
            </a:r>
            <a:endParaRPr lang="zh-CN" altLang="en-US" dirty="0"/>
          </a:p>
          <a:p>
            <a:endParaRPr lang="zh-CN" altLang="en-US" sz="3200" b="1" dirty="0">
              <a:solidFill>
                <a:schemeClr val="tx1">
                  <a:lumMod val="60000"/>
                  <a:lumOff val="40000"/>
                </a:schemeClr>
              </a:solidFill>
              <a:sym typeface="+mn-ea"/>
            </a:endParaRPr>
          </a:p>
          <a:p>
            <a:endParaRPr lang="zh-CN" altLang="en-US" sz="3200" b="1" dirty="0">
              <a:solidFill>
                <a:schemeClr val="tx1">
                  <a:lumMod val="60000"/>
                  <a:lumOff val="40000"/>
                </a:schemeClr>
              </a:solidFill>
              <a:sym typeface="+mn-ea"/>
            </a:endParaRPr>
          </a:p>
          <a:p>
            <a:endParaRPr lang="zh-CN" altLang="en-US" sz="3200" b="1" dirty="0">
              <a:solidFill>
                <a:schemeClr val="tx1">
                  <a:lumMod val="60000"/>
                  <a:lumOff val="40000"/>
                </a:schemeClr>
              </a:solidFill>
              <a:sym typeface="+mn-ea"/>
            </a:endParaRPr>
          </a:p>
          <a:p>
            <a:pPr marL="800100" lvl="1" indent="-342900">
              <a:buFont typeface="Wingdings" panose="05000000000000000000" charset="0"/>
              <a:buChar char="v"/>
            </a:pPr>
            <a:endParaRPr lang="zh-CN" altLang="en-US" sz="2600" b="1" dirty="0">
              <a:solidFill>
                <a:schemeClr val="tx1">
                  <a:lumMod val="60000"/>
                  <a:lumOff val="40000"/>
                </a:schemeClr>
              </a:solidFill>
            </a:endParaRPr>
          </a:p>
          <a:p>
            <a:endParaRPr lang="zh-CN" altLang="en-US" sz="3200" dirty="0">
              <a:sym typeface="+mn-ea"/>
            </a:endParaRP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9" grpId="1" build="p"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341245" y="44624"/>
            <a:ext cx="7550785" cy="645160"/>
          </a:xfrm>
          <a:prstGeom prst="rect">
            <a:avLst/>
          </a:prstGeom>
          <a:noFill/>
        </p:spPr>
        <p:txBody>
          <a:bodyPr wrap="square" rtlCol="0">
            <a:spAutoFit/>
          </a:bodyPr>
          <a:lstStyle/>
          <a:p>
            <a:pPr algn="ctr"/>
            <a:r>
              <a:rPr lang="en-US" altLang="zh-CN" sz="3600" b="1">
                <a:solidFill>
                  <a:srgbClr val="FFFFFF"/>
                </a:solidFill>
                <a:latin typeface="+mj-lt"/>
                <a:ea typeface="+mj-ea"/>
                <a:cs typeface="+mj-cs"/>
              </a:rPr>
              <a:t>1.4.2 </a:t>
            </a:r>
            <a:r>
              <a:rPr lang="zh-CN" altLang="en-US" sz="3600" b="1">
                <a:solidFill>
                  <a:srgbClr val="FFFFFF"/>
                </a:solidFill>
                <a:latin typeface="+mj-lt"/>
                <a:ea typeface="+mj-ea"/>
                <a:cs typeface="+mj-cs"/>
              </a:rPr>
              <a:t>计</a:t>
            </a:r>
            <a:r>
              <a:rPr lang="zh-CN" altLang="en-US" sz="3600" b="1" dirty="0">
                <a:solidFill>
                  <a:srgbClr val="FFFFFF"/>
                </a:solidFill>
                <a:latin typeface="+mj-lt"/>
                <a:ea typeface="+mj-ea"/>
                <a:cs typeface="+mj-cs"/>
              </a:rPr>
              <a:t>算机安全</a:t>
            </a:r>
          </a:p>
        </p:txBody>
      </p:sp>
      <p:sp>
        <p:nvSpPr>
          <p:cNvPr id="14" name="内容占位符 12"/>
          <p:cNvSpPr>
            <a:spLocks noGrp="1"/>
          </p:cNvSpPr>
          <p:nvPr/>
        </p:nvSpPr>
        <p:spPr>
          <a:xfrm>
            <a:off x="704850" y="1000760"/>
            <a:ext cx="10349865" cy="5172075"/>
          </a:xfrm>
          <a:prstGeom prst="rect">
            <a:avLst/>
          </a:prstGeom>
          <a:noFill/>
          <a:ln>
            <a:noFill/>
          </a:ln>
          <a:effectLst/>
        </p:spPr>
        <p:txBody>
          <a:bodyPr vert="horz" wrap="square" lIns="91440" tIns="45720" rIns="91440" bIns="45720" numCol="1" anchor="t" anchorCtr="0" compatLnSpc="1">
            <a:normAutofit/>
          </a:bodyPr>
          <a:lstStyle>
            <a:lvl1pPr marL="342900" indent="-342900" algn="l" rtl="0" eaLnBrk="1" fontAlgn="base" hangingPunct="1">
              <a:spcBef>
                <a:spcPct val="20000"/>
              </a:spcBef>
              <a:spcAft>
                <a:spcPct val="0"/>
              </a:spcAft>
              <a:buClr>
                <a:schemeClr val="hlink"/>
              </a:buClr>
              <a:buFont typeface="Wingdings" panose="05000000000000000000" pitchFamily="2" charset="2"/>
              <a:buChar char="v"/>
              <a:defRPr sz="36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800" kern="1200">
                <a:solidFill>
                  <a:schemeClr val="tx1"/>
                </a:solidFill>
                <a:latin typeface="Arial" panose="020B0604020202020204" pitchFamily="34" charset="0"/>
                <a:ea typeface="+mn-ea"/>
                <a:cs typeface="+mn-cs"/>
              </a:defRPr>
            </a:lvl2pPr>
            <a:lvl3pPr marL="1143000" indent="-228600" algn="l" rtl="0" eaLnBrk="1" fontAlgn="base" hangingPunct="1">
              <a:spcBef>
                <a:spcPct val="20000"/>
              </a:spcBef>
              <a:spcAft>
                <a:spcPct val="0"/>
              </a:spcAft>
              <a:buClr>
                <a:schemeClr val="tx1"/>
              </a:buClr>
              <a:buChar char="•"/>
              <a:defRPr sz="2400" kern="1200">
                <a:solidFill>
                  <a:schemeClr val="tx1"/>
                </a:solidFill>
                <a:latin typeface="Arial" panose="020B0604020202020204" pitchFamily="34" charset="0"/>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Arial" panose="020B0604020202020204" pitchFamily="34" charset="0"/>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b="1" dirty="0">
                <a:solidFill>
                  <a:schemeClr val="tx1">
                    <a:lumMod val="60000"/>
                    <a:lumOff val="40000"/>
                  </a:schemeClr>
                </a:solidFill>
                <a:sym typeface="+mn-ea"/>
              </a:rPr>
              <a:t>常用防护策略</a:t>
            </a:r>
            <a:endParaRPr lang="zh-CN" altLang="en-US" sz="3200" b="1" dirty="0">
              <a:solidFill>
                <a:schemeClr val="tx1">
                  <a:lumMod val="60000"/>
                  <a:lumOff val="40000"/>
                </a:schemeClr>
              </a:solidFill>
            </a:endParaRPr>
          </a:p>
          <a:p>
            <a:pPr lvl="1" latinLnBrk="0">
              <a:lnSpc>
                <a:spcPct val="150000"/>
              </a:lnSpc>
              <a:spcBef>
                <a:spcPts val="0"/>
              </a:spcBef>
            </a:pPr>
            <a:r>
              <a:rPr lang="zh-CN" altLang="en-US" sz="2800" dirty="0">
                <a:sym typeface="+mn-ea"/>
              </a:rPr>
              <a:t>安装杀毒软件</a:t>
            </a:r>
          </a:p>
          <a:p>
            <a:pPr lvl="1">
              <a:lnSpc>
                <a:spcPct val="150000"/>
              </a:lnSpc>
              <a:spcBef>
                <a:spcPts val="0"/>
              </a:spcBef>
            </a:pPr>
            <a:r>
              <a:rPr lang="zh-CN" altLang="en-US" dirty="0">
                <a:sym typeface="+mn-ea"/>
              </a:rPr>
              <a:t>安装个人防火墙</a:t>
            </a:r>
          </a:p>
          <a:p>
            <a:pPr lvl="1">
              <a:lnSpc>
                <a:spcPct val="150000"/>
              </a:lnSpc>
              <a:spcBef>
                <a:spcPts val="0"/>
              </a:spcBef>
            </a:pPr>
            <a:r>
              <a:rPr lang="zh-CN" altLang="en-US" dirty="0">
                <a:sym typeface="+mn-ea"/>
              </a:rPr>
              <a:t>分类设置密码并使密码设置尽可能复杂</a:t>
            </a:r>
          </a:p>
          <a:p>
            <a:pPr lvl="1">
              <a:lnSpc>
                <a:spcPct val="150000"/>
              </a:lnSpc>
              <a:spcBef>
                <a:spcPts val="0"/>
              </a:spcBef>
            </a:pPr>
            <a:r>
              <a:rPr lang="zh-CN" altLang="en-US" dirty="0">
                <a:sym typeface="+mn-ea"/>
              </a:rPr>
              <a:t>不下载不明软件及程序</a:t>
            </a:r>
            <a:endParaRPr lang="zh-CN" altLang="en-US" dirty="0"/>
          </a:p>
          <a:p>
            <a:pPr lvl="1">
              <a:lnSpc>
                <a:spcPct val="150000"/>
              </a:lnSpc>
              <a:spcBef>
                <a:spcPts val="0"/>
              </a:spcBef>
            </a:pPr>
            <a:r>
              <a:rPr lang="zh-CN" altLang="en-US" dirty="0"/>
              <a:t>防范流氓软件</a:t>
            </a:r>
          </a:p>
          <a:p>
            <a:pPr lvl="1" latinLnBrk="0">
              <a:lnSpc>
                <a:spcPct val="150000"/>
              </a:lnSpc>
              <a:spcBef>
                <a:spcPts val="0"/>
              </a:spcBef>
            </a:pPr>
            <a:r>
              <a:rPr lang="zh-CN" altLang="en-US" sz="2800" dirty="0"/>
              <a:t>仅在必要时共享</a:t>
            </a:r>
          </a:p>
          <a:p>
            <a:pPr lvl="1" latinLnBrk="0">
              <a:lnSpc>
                <a:spcPct val="150000"/>
              </a:lnSpc>
              <a:spcBef>
                <a:spcPts val="0"/>
              </a:spcBef>
            </a:pPr>
            <a:r>
              <a:rPr lang="zh-CN" altLang="en-US" sz="2800" dirty="0"/>
              <a:t>定期备份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1"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27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2"/>
          <p:cNvSpPr>
            <a:spLocks noChangeArrowheads="1"/>
          </p:cNvSpPr>
          <p:nvPr/>
        </p:nvSpPr>
        <p:spPr bwMode="auto">
          <a:xfrm>
            <a:off x="3460072" y="2267792"/>
            <a:ext cx="5140960" cy="4114800"/>
          </a:xfrm>
          <a:prstGeom prst="rect">
            <a:avLst/>
          </a:prstGeom>
          <a:solidFill>
            <a:srgbClr val="CCECFF"/>
          </a:solidFill>
          <a:ln w="9525">
            <a:solidFill>
              <a:schemeClr val="tx1"/>
            </a:solidFill>
            <a:miter lim="800000"/>
          </a:ln>
          <a:effectLst/>
        </p:spPr>
        <p:txBody>
          <a:bodyPr wrap="none" anchorCtr="1"/>
          <a:lstStyle/>
          <a:p>
            <a:pPr algn="ctr" fontAlgn="base">
              <a:spcBef>
                <a:spcPct val="0"/>
              </a:spcBef>
              <a:spcAft>
                <a:spcPct val="0"/>
              </a:spcAft>
            </a:pPr>
            <a:r>
              <a:rPr lang="zh-CN" altLang="en-US" sz="2800" b="1" dirty="0">
                <a:solidFill>
                  <a:prstClr val="black"/>
                </a:solidFill>
                <a:latin typeface="宋体" panose="02010600030101010101" pitchFamily="2" charset="-122"/>
              </a:rPr>
              <a:t>信息安全</a:t>
            </a:r>
            <a:endParaRPr lang="en-US" altLang="en-US" sz="2800" b="1" dirty="0">
              <a:solidFill>
                <a:prstClr val="black"/>
              </a:solidFill>
              <a:latin typeface="宋体" panose="02010600030101010101" pitchFamily="2" charset="-122"/>
            </a:endParaRPr>
          </a:p>
        </p:txBody>
      </p:sp>
      <p:sp>
        <p:nvSpPr>
          <p:cNvPr id="8" name="Text Box 6"/>
          <p:cNvSpPr txBox="1">
            <a:spLocks noChangeArrowheads="1"/>
          </p:cNvSpPr>
          <p:nvPr/>
        </p:nvSpPr>
        <p:spPr bwMode="auto">
          <a:xfrm>
            <a:off x="3600756" y="3065352"/>
            <a:ext cx="451334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ase" hangingPunct="1">
              <a:spcBef>
                <a:spcPct val="50000"/>
              </a:spcBef>
              <a:spcAft>
                <a:spcPct val="0"/>
              </a:spcAft>
              <a:buFont typeface="Wingdings" panose="05000000000000000000" pitchFamily="2" charset="2"/>
              <a:buNone/>
            </a:pPr>
            <a:endParaRPr lang="en-US" altLang="en-US" sz="2600" b="1">
              <a:solidFill>
                <a:srgbClr val="0C71E0"/>
              </a:solidFill>
              <a:latin typeface="宋体" panose="02010600030101010101" pitchFamily="2" charset="-122"/>
            </a:endParaRPr>
          </a:p>
        </p:txBody>
      </p:sp>
      <p:sp>
        <p:nvSpPr>
          <p:cNvPr id="9" name="Rectangle 22"/>
          <p:cNvSpPr>
            <a:spLocks noChangeArrowheads="1"/>
          </p:cNvSpPr>
          <p:nvPr/>
        </p:nvSpPr>
        <p:spPr bwMode="auto">
          <a:xfrm>
            <a:off x="3670581" y="2740232"/>
            <a:ext cx="4695704" cy="3550920"/>
          </a:xfrm>
          <a:prstGeom prst="rect">
            <a:avLst/>
          </a:prstGeom>
          <a:solidFill>
            <a:srgbClr val="E6E0EC"/>
          </a:solidFill>
          <a:ln w="9525">
            <a:solidFill>
              <a:schemeClr val="tx1"/>
            </a:solidFill>
            <a:miter lim="800000"/>
          </a:ln>
          <a:effectLst/>
        </p:spPr>
        <p:txBody>
          <a:bodyPr wrap="none" anchorCtr="1"/>
          <a:lstStyle/>
          <a:p>
            <a:pPr algn="ctr" fontAlgn="base">
              <a:spcBef>
                <a:spcPct val="0"/>
              </a:spcBef>
              <a:spcAft>
                <a:spcPct val="0"/>
              </a:spcAft>
            </a:pPr>
            <a:r>
              <a:rPr lang="zh-CN" altLang="en-US" sz="2600" b="1" dirty="0">
                <a:solidFill>
                  <a:prstClr val="black"/>
                </a:solidFill>
                <a:latin typeface="宋体" panose="02010600030101010101" pitchFamily="2" charset="-122"/>
              </a:rPr>
              <a:t>网络交互</a:t>
            </a:r>
            <a:endParaRPr lang="en-US" altLang="en-US" sz="2600" b="1" dirty="0">
              <a:solidFill>
                <a:prstClr val="black"/>
              </a:solidFill>
              <a:latin typeface="宋体" panose="02010600030101010101" pitchFamily="2" charset="-122"/>
            </a:endParaRPr>
          </a:p>
        </p:txBody>
      </p:sp>
      <p:sp>
        <p:nvSpPr>
          <p:cNvPr id="10" name="Rectangle 23"/>
          <p:cNvSpPr>
            <a:spLocks noChangeArrowheads="1"/>
          </p:cNvSpPr>
          <p:nvPr/>
        </p:nvSpPr>
        <p:spPr bwMode="auto">
          <a:xfrm>
            <a:off x="3935760" y="3197432"/>
            <a:ext cx="4194221" cy="3022600"/>
          </a:xfrm>
          <a:prstGeom prst="rect">
            <a:avLst/>
          </a:prstGeom>
          <a:solidFill>
            <a:schemeClr val="accent1">
              <a:lumMod val="40000"/>
              <a:lumOff val="60000"/>
            </a:schemeClr>
          </a:solidFill>
          <a:ln w="9525">
            <a:solidFill>
              <a:schemeClr val="tx1"/>
            </a:solidFill>
            <a:miter lim="800000"/>
          </a:ln>
          <a:effectLst/>
        </p:spPr>
        <p:txBody>
          <a:bodyPr wrap="none" anchorCtr="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sz="2600" b="1" dirty="0">
                <a:solidFill>
                  <a:srgbClr val="0C71E0"/>
                </a:solidFill>
                <a:latin typeface="宋体" panose="02010600030101010101" pitchFamily="2" charset="-122"/>
              </a:rPr>
              <a:t>高级程序设计</a:t>
            </a:r>
            <a:r>
              <a:rPr lang="en-US" altLang="zh-CN" sz="2600" b="1" dirty="0">
                <a:solidFill>
                  <a:srgbClr val="0C71E0"/>
                </a:solidFill>
                <a:latin typeface="宋体" panose="02010600030101010101" pitchFamily="2" charset="-122"/>
              </a:rPr>
              <a:t>/</a:t>
            </a:r>
            <a:r>
              <a:rPr lang="zh-CN" altLang="en-US" sz="2600" b="1" dirty="0">
                <a:solidFill>
                  <a:srgbClr val="0C71E0"/>
                </a:solidFill>
                <a:latin typeface="宋体" panose="02010600030101010101" pitchFamily="2" charset="-122"/>
              </a:rPr>
              <a:t>应用</a:t>
            </a:r>
            <a:endParaRPr lang="en-US" altLang="en-US" sz="2600" b="1" dirty="0">
              <a:solidFill>
                <a:srgbClr val="0C71E0"/>
              </a:solidFill>
              <a:latin typeface="宋体" panose="02010600030101010101" pitchFamily="2" charset="-122"/>
            </a:endParaRPr>
          </a:p>
        </p:txBody>
      </p:sp>
      <p:sp>
        <p:nvSpPr>
          <p:cNvPr id="11" name="Rectangle 24"/>
          <p:cNvSpPr>
            <a:spLocks noChangeArrowheads="1"/>
          </p:cNvSpPr>
          <p:nvPr/>
        </p:nvSpPr>
        <p:spPr bwMode="auto">
          <a:xfrm>
            <a:off x="4183484" y="3751152"/>
            <a:ext cx="3647149" cy="2357120"/>
          </a:xfrm>
          <a:prstGeom prst="rect">
            <a:avLst/>
          </a:prstGeom>
          <a:solidFill>
            <a:srgbClr val="FFCCCC"/>
          </a:solidFill>
          <a:ln w="38100">
            <a:solidFill>
              <a:schemeClr val="tx1"/>
            </a:solidFill>
            <a:miter lim="800000"/>
          </a:ln>
          <a:effectLst/>
        </p:spPr>
        <p:txBody>
          <a:bodyPr wrap="none" anchorCtr="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sz="2600" b="1">
                <a:solidFill>
                  <a:srgbClr val="0C71E0"/>
                </a:solidFill>
                <a:latin typeface="宋体" panose="02010600030101010101" pitchFamily="2" charset="-122"/>
              </a:rPr>
              <a:t>操作系统</a:t>
            </a:r>
            <a:endParaRPr lang="en-US" altLang="en-US" sz="2600" b="1">
              <a:solidFill>
                <a:srgbClr val="0C71E0"/>
              </a:solidFill>
              <a:latin typeface="宋体" panose="02010600030101010101" pitchFamily="2" charset="-122"/>
            </a:endParaRPr>
          </a:p>
        </p:txBody>
      </p:sp>
      <p:sp>
        <p:nvSpPr>
          <p:cNvPr id="12" name="Rectangle 25"/>
          <p:cNvSpPr>
            <a:spLocks noChangeArrowheads="1"/>
          </p:cNvSpPr>
          <p:nvPr/>
        </p:nvSpPr>
        <p:spPr bwMode="auto">
          <a:xfrm>
            <a:off x="4507406" y="4208352"/>
            <a:ext cx="3100077" cy="1808480"/>
          </a:xfrm>
          <a:prstGeom prst="rect">
            <a:avLst/>
          </a:prstGeom>
          <a:solidFill>
            <a:srgbClr val="FFFF66"/>
          </a:solidFill>
          <a:ln w="9525">
            <a:solidFill>
              <a:schemeClr val="tx1"/>
            </a:solidFill>
            <a:prstDash val="dash"/>
            <a:miter lim="800000"/>
          </a:ln>
          <a:effectLst/>
        </p:spPr>
        <p:txBody>
          <a:bodyPr wrap="none" anchorCtr="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sz="2600" b="1" dirty="0">
                <a:solidFill>
                  <a:srgbClr val="0C71E0"/>
                </a:solidFill>
                <a:latin typeface="宋体" panose="02010600030101010101" pitchFamily="2" charset="-122"/>
              </a:rPr>
              <a:t>机器语言编程</a:t>
            </a:r>
            <a:endParaRPr lang="en-US" altLang="en-US" sz="2600" b="1" dirty="0">
              <a:solidFill>
                <a:srgbClr val="0C71E0"/>
              </a:solidFill>
              <a:latin typeface="宋体" panose="02010600030101010101" pitchFamily="2" charset="-122"/>
            </a:endParaRPr>
          </a:p>
        </p:txBody>
      </p:sp>
      <p:sp>
        <p:nvSpPr>
          <p:cNvPr id="13" name="Rectangle 26"/>
          <p:cNvSpPr>
            <a:spLocks noChangeArrowheads="1"/>
          </p:cNvSpPr>
          <p:nvPr/>
        </p:nvSpPr>
        <p:spPr bwMode="auto">
          <a:xfrm>
            <a:off x="4637642" y="4741752"/>
            <a:ext cx="2644183" cy="1163320"/>
          </a:xfrm>
          <a:prstGeom prst="rect">
            <a:avLst/>
          </a:prstGeom>
          <a:solidFill>
            <a:srgbClr val="CCFFCC"/>
          </a:solidFill>
          <a:ln w="9525">
            <a:solidFill>
              <a:schemeClr val="tx1"/>
            </a:solidFill>
            <a:prstDash val="dash"/>
            <a:miter lim="800000"/>
          </a:ln>
          <a:effectLst/>
        </p:spPr>
        <p:txBody>
          <a:bodyPr wrap="none" anchorCtr="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sz="2600" b="1" dirty="0">
                <a:solidFill>
                  <a:srgbClr val="0C71E0"/>
                </a:solidFill>
                <a:latin typeface="宋体" panose="02010600030101010101" pitchFamily="2" charset="-122"/>
              </a:rPr>
              <a:t>硬件</a:t>
            </a:r>
            <a:endParaRPr lang="en-US" altLang="en-US" sz="2600" b="1" dirty="0">
              <a:solidFill>
                <a:srgbClr val="0C71E0"/>
              </a:solidFill>
              <a:latin typeface="宋体" panose="02010600030101010101" pitchFamily="2" charset="-122"/>
            </a:endParaRPr>
          </a:p>
        </p:txBody>
      </p:sp>
      <p:sp>
        <p:nvSpPr>
          <p:cNvPr id="14" name="Rectangle 27"/>
          <p:cNvSpPr>
            <a:spLocks noChangeArrowheads="1"/>
          </p:cNvSpPr>
          <p:nvPr/>
        </p:nvSpPr>
        <p:spPr bwMode="auto">
          <a:xfrm>
            <a:off x="4820248" y="5275152"/>
            <a:ext cx="2325058" cy="533400"/>
          </a:xfrm>
          <a:prstGeom prst="rect">
            <a:avLst/>
          </a:prstGeom>
          <a:solidFill>
            <a:srgbClr val="FF7C80"/>
          </a:solidFill>
          <a:ln w="9525">
            <a:solidFill>
              <a:schemeClr val="tx1"/>
            </a:solidFill>
            <a:prstDash val="dash"/>
            <a:miter lim="800000"/>
          </a:ln>
          <a:effectLst/>
        </p:spPr>
        <p:txBody>
          <a:bodyPr wrap="none" anchorCtr="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pPr>
            <a:r>
              <a:rPr lang="zh-CN" altLang="en-US" sz="2600" b="1">
                <a:solidFill>
                  <a:srgbClr val="0C71E0"/>
                </a:solidFill>
                <a:latin typeface="宋体" panose="02010600030101010101" pitchFamily="2" charset="-122"/>
              </a:rPr>
              <a:t>信息表示</a:t>
            </a:r>
            <a:endParaRPr lang="en-US" altLang="en-US" sz="2600" b="1">
              <a:solidFill>
                <a:srgbClr val="0C71E0"/>
              </a:solidFill>
              <a:latin typeface="宋体" panose="02010600030101010101" pitchFamily="2" charset="-122"/>
            </a:endParaRPr>
          </a:p>
        </p:txBody>
      </p:sp>
      <p:sp>
        <p:nvSpPr>
          <p:cNvPr id="5" name="内容占位符 4"/>
          <p:cNvSpPr>
            <a:spLocks noGrp="1"/>
          </p:cNvSpPr>
          <p:nvPr>
            <p:ph idx="4294967295"/>
          </p:nvPr>
        </p:nvSpPr>
        <p:spPr>
          <a:xfrm>
            <a:off x="697865" y="1022985"/>
            <a:ext cx="10315575" cy="821839"/>
          </a:xfrm>
        </p:spPr>
        <p:txBody>
          <a:bodyPr>
            <a:normAutofit/>
          </a:bodyPr>
          <a:lstStyle/>
          <a:p>
            <a:r>
              <a:rPr lang="zh-CN" altLang="en-US" sz="3200" b="1" dirty="0">
                <a:solidFill>
                  <a:schemeClr val="accent4">
                    <a:lumMod val="60000"/>
                    <a:lumOff val="40000"/>
                  </a:schemeClr>
                </a:solidFill>
                <a:sym typeface="+mn-ea"/>
              </a:rPr>
              <a:t>计算机的分层模型</a:t>
            </a:r>
            <a:endParaRPr lang="en-US" altLang="zh-CN" sz="3200" b="1" dirty="0">
              <a:solidFill>
                <a:schemeClr val="accent4">
                  <a:lumMod val="60000"/>
                  <a:lumOff val="40000"/>
                </a:schemeClr>
              </a:solidFill>
              <a:sym typeface="+mn-ea"/>
            </a:endParaRPr>
          </a:p>
        </p:txBody>
      </p:sp>
      <p:sp>
        <p:nvSpPr>
          <p:cNvPr id="6" name="文本框 5"/>
          <p:cNvSpPr txBox="1"/>
          <p:nvPr/>
        </p:nvSpPr>
        <p:spPr>
          <a:xfrm>
            <a:off x="2341245" y="44624"/>
            <a:ext cx="7550785" cy="645160"/>
          </a:xfrm>
          <a:prstGeom prst="rect">
            <a:avLst/>
          </a:prstGeom>
          <a:noFill/>
        </p:spPr>
        <p:txBody>
          <a:bodyPr wrap="square" rtlCol="0">
            <a:spAutoFit/>
          </a:bodyPr>
          <a:lstStyle/>
          <a:p>
            <a:pPr algn="ctr"/>
            <a:r>
              <a:rPr lang="en-US" altLang="zh-CN" sz="3600" b="1">
                <a:solidFill>
                  <a:srgbClr val="FFFFFF"/>
                </a:solidFill>
                <a:latin typeface="+mj-lt"/>
                <a:ea typeface="+mj-ea"/>
                <a:cs typeface="+mj-cs"/>
              </a:rPr>
              <a:t>1.5 </a:t>
            </a:r>
            <a:r>
              <a:rPr lang="zh-CN" altLang="en-US" sz="3600" b="1">
                <a:solidFill>
                  <a:srgbClr val="FFFFFF"/>
                </a:solidFill>
                <a:latin typeface="+mj-lt"/>
                <a:ea typeface="+mj-ea"/>
                <a:cs typeface="+mj-cs"/>
              </a:rPr>
              <a:t>计</a:t>
            </a:r>
            <a:r>
              <a:rPr lang="zh-CN" altLang="en-US" sz="3600" b="1" dirty="0">
                <a:solidFill>
                  <a:srgbClr val="FFFFFF"/>
                </a:solidFill>
                <a:latin typeface="+mj-lt"/>
                <a:ea typeface="+mj-ea"/>
                <a:cs typeface="+mj-cs"/>
              </a:rPr>
              <a:t>算机基础导学</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down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strips(down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strips(down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strips(down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strips(down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strips(downLeft)">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12"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strips(downLeft)">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12" fill="hold" grpId="0" nodeType="clickEffect">
                                  <p:stCondLst>
                                    <p:cond delay="0"/>
                                  </p:stCondLst>
                                  <p:childTnLst>
                                    <p:set>
                                      <p:cBhvr>
                                        <p:cTn id="41" dur="1" fill="hold">
                                          <p:stCondLst>
                                            <p:cond delay="0"/>
                                          </p:stCondLst>
                                        </p:cTn>
                                        <p:tgtEl>
                                          <p:spTgt spid="5">
                                            <p:bg/>
                                          </p:spTgt>
                                        </p:tgtEl>
                                        <p:attrNameLst>
                                          <p:attrName>style.visibility</p:attrName>
                                        </p:attrNameLst>
                                      </p:cBhvr>
                                      <p:to>
                                        <p:strVal val="visible"/>
                                      </p:to>
                                    </p:set>
                                    <p:animEffect transition="in" filter="strips(downLeft)">
                                      <p:cBhvr>
                                        <p:cTn id="42" dur="500"/>
                                        <p:tgtEl>
                                          <p:spTgt spid="5">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9" grpId="0" animBg="1"/>
      <p:bldP spid="9" grpId="1" animBg="1"/>
      <p:bldP spid="10" grpId="0" animBg="1"/>
      <p:bldP spid="10" grpId="1" animBg="1"/>
      <p:bldP spid="11" grpId="0" animBg="1"/>
      <p:bldP spid="12" grpId="0" animBg="1"/>
      <p:bldP spid="12" grpId="1" animBg="1"/>
      <p:bldP spid="13" grpId="0" animBg="1"/>
      <p:bldP spid="13" grpId="1" animBg="1"/>
      <p:bldP spid="14" grpId="0" animBg="1"/>
      <p:bldP spid="14" grpId="1" animBg="1"/>
      <p:bldP spid="5" grpId="0" build="p" animBg="1"/>
      <p:bldP spid="5" grpId="1" build="p"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698500" y="1007745"/>
            <a:ext cx="10870108" cy="5377180"/>
          </a:xfrm>
        </p:spPr>
        <p:txBody>
          <a:bodyPr/>
          <a:lstStyle/>
          <a:p>
            <a:r>
              <a:rPr lang="zh-CN" altLang="en-US" sz="3200" b="1" dirty="0">
                <a:solidFill>
                  <a:schemeClr val="tx1">
                    <a:lumMod val="60000"/>
                    <a:lumOff val="40000"/>
                  </a:schemeClr>
                </a:solidFill>
              </a:rPr>
              <a:t>信息表示层：</a:t>
            </a:r>
            <a:r>
              <a:rPr lang="zh-CN" altLang="en-US" sz="2800" dirty="0">
                <a:latin typeface="Arial" panose="020B0604020202020204" pitchFamily="34" charset="0"/>
              </a:rPr>
              <a:t>主要将人们识别的信息用二进制码表</a:t>
            </a:r>
            <a:r>
              <a:rPr lang="zh-CN" altLang="en-US" sz="2800">
                <a:latin typeface="Arial" panose="020B0604020202020204" pitchFamily="34" charset="0"/>
              </a:rPr>
              <a:t>示。 </a:t>
            </a:r>
            <a:endParaRPr lang="zh-CN" altLang="en-US" sz="2800" dirty="0">
              <a:latin typeface="Arial" panose="020B0604020202020204" pitchFamily="34" charset="0"/>
            </a:endParaRPr>
          </a:p>
          <a:p>
            <a:r>
              <a:rPr lang="zh-CN" altLang="en-US" sz="3200" b="1" dirty="0">
                <a:solidFill>
                  <a:schemeClr val="tx1">
                    <a:lumMod val="60000"/>
                    <a:lumOff val="40000"/>
                  </a:schemeClr>
                </a:solidFill>
              </a:rPr>
              <a:t>硬件层：</a:t>
            </a:r>
            <a:r>
              <a:rPr lang="zh-CN" altLang="en-US" sz="2800" dirty="0">
                <a:latin typeface="Arial" panose="020B0604020202020204" pitchFamily="34" charset="0"/>
              </a:rPr>
              <a:t>基于硬件技术设计逻辑电路。</a:t>
            </a:r>
          </a:p>
          <a:p>
            <a:r>
              <a:rPr lang="zh-CN" altLang="en-US" sz="3200" b="1" dirty="0">
                <a:solidFill>
                  <a:schemeClr val="tx1">
                    <a:lumMod val="60000"/>
                    <a:lumOff val="40000"/>
                  </a:schemeClr>
                </a:solidFill>
              </a:rPr>
              <a:t>机器语言编程层：</a:t>
            </a:r>
            <a:r>
              <a:rPr lang="zh-CN" altLang="en-US" sz="2800" dirty="0">
                <a:latin typeface="Arial" panose="020B0604020202020204" pitchFamily="34" charset="0"/>
              </a:rPr>
              <a:t>构建指令集。</a:t>
            </a:r>
          </a:p>
          <a:p>
            <a:pPr latinLnBrk="0"/>
            <a:r>
              <a:rPr lang="zh-CN" altLang="en-US" sz="3200" b="1" dirty="0">
                <a:solidFill>
                  <a:schemeClr val="tx1">
                    <a:lumMod val="60000"/>
                    <a:lumOff val="40000"/>
                  </a:schemeClr>
                </a:solidFill>
                <a:sym typeface="+mn-ea"/>
              </a:rPr>
              <a:t>操作系统层：</a:t>
            </a:r>
            <a:r>
              <a:rPr lang="zh-CN" altLang="en-US" sz="2800" dirty="0">
                <a:latin typeface="Arial" panose="020B0604020202020204" pitchFamily="34" charset="0"/>
                <a:sym typeface="+mn-ea"/>
              </a:rPr>
              <a:t>管理软硬件。</a:t>
            </a:r>
            <a:endParaRPr lang="zh-CN" altLang="en-US" sz="2800" dirty="0">
              <a:latin typeface="Arial" panose="020B0604020202020204" pitchFamily="34" charset="0"/>
            </a:endParaRPr>
          </a:p>
          <a:p>
            <a:pPr latinLnBrk="0"/>
            <a:r>
              <a:rPr lang="zh-CN" altLang="en-US" sz="3200" b="1" dirty="0">
                <a:solidFill>
                  <a:schemeClr val="tx1">
                    <a:lumMod val="60000"/>
                    <a:lumOff val="40000"/>
                  </a:schemeClr>
                </a:solidFill>
                <a:sym typeface="+mn-ea"/>
              </a:rPr>
              <a:t>高级程序设计/应用层：</a:t>
            </a:r>
            <a:r>
              <a:rPr lang="zh-CN" altLang="en-US" sz="2800" dirty="0">
                <a:latin typeface="Arial" panose="020B0604020202020204" pitchFamily="34" charset="0"/>
                <a:sym typeface="+mn-ea"/>
              </a:rPr>
              <a:t>编写程序，提供给用户各种各样的专门的应用服务。</a:t>
            </a:r>
            <a:endParaRPr lang="zh-CN" altLang="en-US" sz="3200" b="1" dirty="0">
              <a:solidFill>
                <a:schemeClr val="tx1">
                  <a:lumMod val="60000"/>
                  <a:lumOff val="40000"/>
                </a:schemeClr>
              </a:solidFill>
            </a:endParaRPr>
          </a:p>
          <a:p>
            <a:pPr latinLnBrk="0"/>
            <a:r>
              <a:rPr lang="zh-CN" altLang="en-US" sz="3200" b="1" dirty="0">
                <a:solidFill>
                  <a:schemeClr val="tx1">
                    <a:lumMod val="60000"/>
                    <a:lumOff val="40000"/>
                  </a:schemeClr>
                </a:solidFill>
                <a:sym typeface="+mn-ea"/>
              </a:rPr>
              <a:t>网络交互层：</a:t>
            </a:r>
            <a:r>
              <a:rPr lang="zh-CN" altLang="en-US" sz="2800" dirty="0">
                <a:latin typeface="Arial" panose="020B0604020202020204" pitchFamily="34" charset="0"/>
                <a:sym typeface="+mn-ea"/>
              </a:rPr>
              <a:t>将物理上分散的计算机连接起来,实现资源的共</a:t>
            </a:r>
            <a:r>
              <a:rPr lang="zh-CN" altLang="en-US" sz="2800">
                <a:latin typeface="Arial" panose="020B0604020202020204" pitchFamily="34" charset="0"/>
                <a:sym typeface="+mn-ea"/>
              </a:rPr>
              <a:t>享、 信</a:t>
            </a:r>
            <a:r>
              <a:rPr lang="zh-CN" altLang="en-US" sz="2800" dirty="0">
                <a:latin typeface="Arial" panose="020B0604020202020204" pitchFamily="34" charset="0"/>
                <a:sym typeface="+mn-ea"/>
              </a:rPr>
              <a:t>息的交互和分布式处理。</a:t>
            </a:r>
            <a:endParaRPr lang="zh-CN" altLang="en-US" sz="2800" dirty="0">
              <a:latin typeface="Arial" panose="020B0604020202020204" pitchFamily="34" charset="0"/>
            </a:endParaRPr>
          </a:p>
          <a:p>
            <a:pPr latinLnBrk="0"/>
            <a:r>
              <a:rPr lang="zh-CN" altLang="en-US" sz="3200" b="1" dirty="0">
                <a:solidFill>
                  <a:schemeClr val="tx1">
                    <a:lumMod val="60000"/>
                    <a:lumOff val="40000"/>
                  </a:schemeClr>
                </a:solidFill>
                <a:sym typeface="+mn-ea"/>
              </a:rPr>
              <a:t>信息安全：</a:t>
            </a:r>
            <a:r>
              <a:rPr lang="zh-CN" altLang="en-US" sz="2800" dirty="0">
                <a:latin typeface="Arial" panose="020B0604020202020204" pitchFamily="34" charset="0"/>
                <a:sym typeface="+mn-ea"/>
              </a:rPr>
              <a:t>信息安全技术是信息处理和交互的安全保障。</a:t>
            </a:r>
            <a:endParaRPr lang="zh-CN" altLang="en-US" sz="2800" dirty="0">
              <a:latin typeface="Arial" panose="020B0604020202020204" pitchFamily="34" charset="0"/>
            </a:endParaRPr>
          </a:p>
          <a:p>
            <a:pPr indent="-457200" latinLnBrk="0"/>
            <a:endParaRPr lang="zh-CN" altLang="en-US" sz="2800" dirty="0"/>
          </a:p>
        </p:txBody>
      </p:sp>
      <p:sp>
        <p:nvSpPr>
          <p:cNvPr id="6" name="文本框 5"/>
          <p:cNvSpPr txBox="1"/>
          <p:nvPr/>
        </p:nvSpPr>
        <p:spPr>
          <a:xfrm>
            <a:off x="2341245" y="44624"/>
            <a:ext cx="7550785" cy="645160"/>
          </a:xfrm>
          <a:prstGeom prst="rect">
            <a:avLst/>
          </a:prstGeom>
          <a:noFill/>
        </p:spPr>
        <p:txBody>
          <a:bodyPr wrap="square" rtlCol="0">
            <a:spAutoFit/>
          </a:bodyPr>
          <a:lstStyle/>
          <a:p>
            <a:pPr algn="ctr"/>
            <a:r>
              <a:rPr lang="en-US" altLang="zh-CN" sz="3600" b="1">
                <a:solidFill>
                  <a:srgbClr val="FFFFFF"/>
                </a:solidFill>
                <a:latin typeface="+mj-lt"/>
                <a:ea typeface="+mj-ea"/>
                <a:cs typeface="+mj-cs"/>
              </a:rPr>
              <a:t>1.5.1 </a:t>
            </a:r>
            <a:r>
              <a:rPr lang="zh-CN" altLang="en-US" sz="3600" b="1">
                <a:solidFill>
                  <a:srgbClr val="FFFFFF"/>
                </a:solidFill>
                <a:latin typeface="+mj-lt"/>
                <a:ea typeface="+mj-ea"/>
                <a:cs typeface="+mj-cs"/>
              </a:rPr>
              <a:t>分</a:t>
            </a:r>
            <a:r>
              <a:rPr lang="zh-CN" altLang="en-US" sz="3600" b="1" dirty="0">
                <a:solidFill>
                  <a:srgbClr val="FFFFFF"/>
                </a:solidFill>
                <a:latin typeface="+mj-lt"/>
                <a:ea typeface="+mj-ea"/>
                <a:cs typeface="+mj-cs"/>
              </a:rPr>
              <a:t>层模型层次简介</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WordArt 3"/>
          <p:cNvSpPr>
            <a:spLocks noChangeArrowheads="1" noChangeShapeType="1" noTextEdit="1"/>
          </p:cNvSpPr>
          <p:nvPr/>
        </p:nvSpPr>
        <p:spPr bwMode="gray">
          <a:xfrm>
            <a:off x="1559496" y="2924944"/>
            <a:ext cx="4802187" cy="800100"/>
          </a:xfrm>
          <a:prstGeom prst="rect">
            <a:avLst/>
          </a:prstGeom>
        </p:spPr>
        <p:txBody>
          <a:bodyPr wrap="none" fromWordArt="1">
            <a:prstTxWarp prst="textDeflate">
              <a:avLst>
                <a:gd name="adj" fmla="val 0"/>
              </a:avLst>
            </a:prstTxWarp>
          </a:bodyPr>
          <a:lstStyle/>
          <a:p>
            <a:pPr algn="ctr"/>
            <a:r>
              <a:rPr lang="en-US" altLang="zh-CN" sz="5400" b="1" kern="10">
                <a:ln w="28575">
                  <a:solidFill>
                    <a:srgbClr val="FFFFFF"/>
                  </a:solidFill>
                  <a:round/>
                </a:ln>
                <a:gradFill rotWithShape="1">
                  <a:gsLst>
                    <a:gs pos="0">
                      <a:schemeClr val="tx2"/>
                    </a:gs>
                    <a:gs pos="100000">
                      <a:schemeClr val="hlink"/>
                    </a:gs>
                  </a:gsLst>
                  <a:lin ang="0" scaled="1"/>
                </a:gradFill>
                <a:effectLst>
                  <a:outerShdw dist="107763" dir="2700000" algn="ctr" rotWithShape="0">
                    <a:srgbClr val="B2B2B2">
                      <a:alpha val="50000"/>
                    </a:srgbClr>
                  </a:outerShdw>
                </a:effectLst>
                <a:latin typeface="Segoe UI Black" panose="020B0A02040204020203" pitchFamily="34" charset="0"/>
                <a:ea typeface="Segoe UI Black" panose="020B0A02040204020203" pitchFamily="34" charset="0"/>
              </a:rPr>
              <a:t>Thank You </a:t>
            </a:r>
            <a:r>
              <a:rPr lang="en-US" altLang="zh-CN" sz="5400" b="1" kern="10">
                <a:ln w="28575">
                  <a:solidFill>
                    <a:srgbClr val="FFFFFF"/>
                  </a:solidFill>
                  <a:round/>
                </a:ln>
                <a:gradFill rotWithShape="1">
                  <a:gsLst>
                    <a:gs pos="0">
                      <a:schemeClr val="tx2"/>
                    </a:gs>
                    <a:gs pos="100000">
                      <a:schemeClr val="hlink"/>
                    </a:gs>
                  </a:gsLst>
                  <a:lin ang="0" scaled="1"/>
                </a:gradFill>
                <a:effectLst>
                  <a:outerShdw dist="107763" dir="2700000" algn="ctr" rotWithShape="0">
                    <a:srgbClr val="B2B2B2">
                      <a:alpha val="50000"/>
                    </a:srgbClr>
                  </a:outerShdw>
                </a:effectLst>
                <a:latin typeface="Verdana" panose="020B0604030504040204" pitchFamily="34" charset="0"/>
                <a:ea typeface="Verdana" panose="020B0604030504040204" pitchFamily="34" charset="0"/>
              </a:rPr>
              <a:t>!</a:t>
            </a:r>
            <a:endParaRPr lang="zh-CN" altLang="en-US" sz="5400" b="1" kern="10" dirty="0">
              <a:ln w="28575">
                <a:solidFill>
                  <a:srgbClr val="FFFFFF"/>
                </a:solidFill>
                <a:round/>
              </a:ln>
              <a:gradFill rotWithShape="1">
                <a:gsLst>
                  <a:gs pos="0">
                    <a:schemeClr val="tx2"/>
                  </a:gs>
                  <a:gs pos="100000">
                    <a:schemeClr val="hlink"/>
                  </a:gs>
                </a:gsLst>
                <a:lin ang="0" scaled="1"/>
              </a:gradFill>
              <a:effectLst>
                <a:outerShdw dist="107763" dir="2700000" algn="ctr" rotWithShape="0">
                  <a:srgbClr val="B2B2B2">
                    <a:alpha val="50000"/>
                  </a:srgbClr>
                </a:outerShdw>
              </a:effectLst>
              <a:latin typeface="Verdana" panose="020B0604030504040204" pitchFamily="34" charset="0"/>
            </a:endParaRPr>
          </a:p>
        </p:txBody>
      </p:sp>
      <p:sp>
        <p:nvSpPr>
          <p:cNvPr id="5" name="Rectangle 4"/>
          <p:cNvSpPr/>
          <p:nvPr/>
        </p:nvSpPr>
        <p:spPr>
          <a:xfrm>
            <a:off x="2351584" y="4077072"/>
            <a:ext cx="2880917" cy="369332"/>
          </a:xfrm>
          <a:prstGeom prst="rect">
            <a:avLst/>
          </a:prstGeom>
        </p:spPr>
        <p:txBody>
          <a:bodyPr wrap="none">
            <a:spAutoFit/>
          </a:bodyPr>
          <a:lstStyle/>
          <a:p>
            <a:r>
              <a:rPr lang="en-US" altLang="zh-CN" dirty="0"/>
              <a:t>Email</a:t>
            </a:r>
            <a:r>
              <a:rPr lang="zh-CN" altLang="en-US" dirty="0"/>
              <a:t>：</a:t>
            </a:r>
            <a:r>
              <a:rPr lang="en-US" altLang="zh-CN" dirty="0"/>
              <a:t>8139754@qq.com</a:t>
            </a:r>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5400" y="937290"/>
            <a:ext cx="10290810" cy="2565400"/>
          </a:xfrm>
        </p:spPr>
        <p:txBody>
          <a:bodyPr>
            <a:normAutofit/>
          </a:bodyPr>
          <a:lstStyle/>
          <a:p>
            <a:pPr>
              <a:lnSpc>
                <a:spcPct val="125000"/>
              </a:lnSpc>
              <a:spcBef>
                <a:spcPts val="0"/>
              </a:spcBef>
            </a:pPr>
            <a:r>
              <a:rPr lang="zh-CN" altLang="en-US" sz="3200" dirty="0">
                <a:sym typeface="+mn-ea"/>
              </a:rPr>
              <a:t>是对事实、概念或指令的一种表达形式。</a:t>
            </a:r>
            <a:endParaRPr lang="zh-CN" altLang="en-US" sz="3200" dirty="0">
              <a:solidFill>
                <a:schemeClr val="tx1"/>
              </a:solidFill>
              <a:sym typeface="+mn-ea"/>
            </a:endParaRPr>
          </a:p>
          <a:p>
            <a:pPr>
              <a:lnSpc>
                <a:spcPct val="125000"/>
              </a:lnSpc>
              <a:spcBef>
                <a:spcPts val="0"/>
              </a:spcBef>
            </a:pPr>
            <a:r>
              <a:rPr lang="zh-CN" altLang="en-US" sz="3200" dirty="0">
                <a:sym typeface="+mn-ea"/>
              </a:rPr>
              <a:t>可由人工或自动化装置进行处理。</a:t>
            </a:r>
            <a:endParaRPr lang="zh-CN" altLang="en-US" sz="3200" dirty="0">
              <a:solidFill>
                <a:schemeClr val="tx1"/>
              </a:solidFill>
              <a:sym typeface="+mn-ea"/>
            </a:endParaRPr>
          </a:p>
          <a:p>
            <a:pPr>
              <a:lnSpc>
                <a:spcPct val="125000"/>
              </a:lnSpc>
              <a:spcBef>
                <a:spcPts val="0"/>
              </a:spcBef>
            </a:pPr>
            <a:r>
              <a:rPr lang="zh-CN" altLang="en-US" sz="3200" dirty="0">
                <a:sym typeface="+mn-ea"/>
              </a:rPr>
              <a:t>形式可以是数字、文字、图形或声音等。</a:t>
            </a:r>
            <a:endParaRPr lang="zh-CN" altLang="en-US" dirty="0">
              <a:solidFill>
                <a:schemeClr val="tx1"/>
              </a:solidFill>
            </a:endParaRPr>
          </a:p>
          <a:p>
            <a:pPr>
              <a:buFont typeface="Wingdings" panose="05000000000000000000" charset="0"/>
              <a:buNone/>
            </a:pPr>
            <a:endParaRPr lang="zh-CN" altLang="en-US" dirty="0">
              <a:solidFill>
                <a:schemeClr val="tx1"/>
              </a:solidFill>
            </a:endParaRPr>
          </a:p>
        </p:txBody>
      </p:sp>
      <p:grpSp>
        <p:nvGrpSpPr>
          <p:cNvPr id="44" name="组合 43"/>
          <p:cNvGrpSpPr/>
          <p:nvPr/>
        </p:nvGrpSpPr>
        <p:grpSpPr>
          <a:xfrm>
            <a:off x="2116455" y="3272790"/>
            <a:ext cx="3559810" cy="3472815"/>
            <a:chOff x="3391" y="5541"/>
            <a:chExt cx="5606" cy="5469"/>
          </a:xfrm>
        </p:grpSpPr>
        <p:sp>
          <p:nvSpPr>
            <p:cNvPr id="41" name="圆角右箭头 40"/>
            <p:cNvSpPr/>
            <p:nvPr/>
          </p:nvSpPr>
          <p:spPr>
            <a:xfrm rot="10800000" flipH="1" flipV="1">
              <a:off x="3391" y="5978"/>
              <a:ext cx="2476" cy="755"/>
            </a:xfrm>
            <a:prstGeom prst="ben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圆角右箭头 39"/>
            <p:cNvSpPr/>
            <p:nvPr/>
          </p:nvSpPr>
          <p:spPr>
            <a:xfrm rot="10800000" flipH="1">
              <a:off x="3391" y="9216"/>
              <a:ext cx="2476" cy="763"/>
            </a:xfrm>
            <a:prstGeom prst="ben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5" name="组合 14"/>
            <p:cNvGrpSpPr/>
            <p:nvPr/>
          </p:nvGrpSpPr>
          <p:grpSpPr>
            <a:xfrm>
              <a:off x="6918" y="8364"/>
              <a:ext cx="2079" cy="2646"/>
              <a:chOff x="9622" y="5496"/>
              <a:chExt cx="3198" cy="3926"/>
            </a:xfrm>
          </p:grpSpPr>
          <p:grpSp>
            <p:nvGrpSpPr>
              <p:cNvPr id="4559" name="组合 4558"/>
              <p:cNvGrpSpPr/>
              <p:nvPr/>
            </p:nvGrpSpPr>
            <p:grpSpPr>
              <a:xfrm>
                <a:off x="9741" y="5496"/>
                <a:ext cx="2652" cy="2632"/>
                <a:chOff x="7024688" y="147382"/>
                <a:chExt cx="982662" cy="982663"/>
              </a:xfrm>
            </p:grpSpPr>
            <p:sp>
              <p:nvSpPr>
                <p:cNvPr id="3670" name="Oval 4339"/>
                <p:cNvSpPr>
                  <a:spLocks noChangeArrowheads="1"/>
                </p:cNvSpPr>
                <p:nvPr/>
              </p:nvSpPr>
              <p:spPr bwMode="auto">
                <a:xfrm>
                  <a:off x="7024688" y="147382"/>
                  <a:ext cx="982662" cy="982663"/>
                </a:xfrm>
                <a:prstGeom prst="ellipse">
                  <a:avLst/>
                </a:prstGeom>
                <a:solidFill>
                  <a:srgbClr val="3480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71" name="Freeform 4340"/>
                <p:cNvSpPr/>
                <p:nvPr/>
              </p:nvSpPr>
              <p:spPr bwMode="auto">
                <a:xfrm>
                  <a:off x="7208838" y="635001"/>
                  <a:ext cx="614362" cy="206375"/>
                </a:xfrm>
                <a:custGeom>
                  <a:avLst/>
                  <a:gdLst>
                    <a:gd name="T0" fmla="*/ 387 w 387"/>
                    <a:gd name="T1" fmla="*/ 0 h 130"/>
                    <a:gd name="T2" fmla="*/ 0 w 387"/>
                    <a:gd name="T3" fmla="*/ 0 h 130"/>
                    <a:gd name="T4" fmla="*/ 194 w 387"/>
                    <a:gd name="T5" fmla="*/ 130 h 130"/>
                    <a:gd name="T6" fmla="*/ 387 w 387"/>
                    <a:gd name="T7" fmla="*/ 0 h 130"/>
                  </a:gdLst>
                  <a:ahLst/>
                  <a:cxnLst>
                    <a:cxn ang="0">
                      <a:pos x="T0" y="T1"/>
                    </a:cxn>
                    <a:cxn ang="0">
                      <a:pos x="T2" y="T3"/>
                    </a:cxn>
                    <a:cxn ang="0">
                      <a:pos x="T4" y="T5"/>
                    </a:cxn>
                    <a:cxn ang="0">
                      <a:pos x="T6" y="T7"/>
                    </a:cxn>
                  </a:cxnLst>
                  <a:rect l="0" t="0" r="r" b="b"/>
                  <a:pathLst>
                    <a:path w="387" h="130">
                      <a:moveTo>
                        <a:pt x="387" y="0"/>
                      </a:moveTo>
                      <a:lnTo>
                        <a:pt x="0" y="0"/>
                      </a:lnTo>
                      <a:lnTo>
                        <a:pt x="194" y="130"/>
                      </a:lnTo>
                      <a:lnTo>
                        <a:pt x="387" y="0"/>
                      </a:lnTo>
                      <a:close/>
                    </a:path>
                  </a:pathLst>
                </a:custGeom>
                <a:solidFill>
                  <a:srgbClr val="FFCE3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72" name="Freeform 4341"/>
                <p:cNvSpPr/>
                <p:nvPr/>
              </p:nvSpPr>
              <p:spPr bwMode="auto">
                <a:xfrm>
                  <a:off x="7208838" y="430213"/>
                  <a:ext cx="614362" cy="204788"/>
                </a:xfrm>
                <a:custGeom>
                  <a:avLst/>
                  <a:gdLst>
                    <a:gd name="T0" fmla="*/ 0 w 387"/>
                    <a:gd name="T1" fmla="*/ 129 h 129"/>
                    <a:gd name="T2" fmla="*/ 387 w 387"/>
                    <a:gd name="T3" fmla="*/ 129 h 129"/>
                    <a:gd name="T4" fmla="*/ 194 w 387"/>
                    <a:gd name="T5" fmla="*/ 0 h 129"/>
                    <a:gd name="T6" fmla="*/ 0 w 387"/>
                    <a:gd name="T7" fmla="*/ 129 h 129"/>
                  </a:gdLst>
                  <a:ahLst/>
                  <a:cxnLst>
                    <a:cxn ang="0">
                      <a:pos x="T0" y="T1"/>
                    </a:cxn>
                    <a:cxn ang="0">
                      <a:pos x="T2" y="T3"/>
                    </a:cxn>
                    <a:cxn ang="0">
                      <a:pos x="T4" y="T5"/>
                    </a:cxn>
                    <a:cxn ang="0">
                      <a:pos x="T6" y="T7"/>
                    </a:cxn>
                  </a:cxnLst>
                  <a:rect l="0" t="0" r="r" b="b"/>
                  <a:pathLst>
                    <a:path w="387" h="129">
                      <a:moveTo>
                        <a:pt x="0" y="129"/>
                      </a:moveTo>
                      <a:lnTo>
                        <a:pt x="387" y="129"/>
                      </a:lnTo>
                      <a:lnTo>
                        <a:pt x="194" y="0"/>
                      </a:lnTo>
                      <a:lnTo>
                        <a:pt x="0" y="129"/>
                      </a:lnTo>
                      <a:close/>
                    </a:path>
                  </a:pathLst>
                </a:custGeom>
                <a:solidFill>
                  <a:srgbClr val="FFCE3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73" name="Rectangle 4342"/>
                <p:cNvSpPr>
                  <a:spLocks noChangeArrowheads="1"/>
                </p:cNvSpPr>
                <p:nvPr/>
              </p:nvSpPr>
              <p:spPr bwMode="auto">
                <a:xfrm>
                  <a:off x="7270750" y="307976"/>
                  <a:ext cx="490537" cy="736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674" name="Rectangle 4343"/>
                <p:cNvSpPr>
                  <a:spLocks noChangeArrowheads="1"/>
                </p:cNvSpPr>
                <p:nvPr/>
              </p:nvSpPr>
              <p:spPr bwMode="auto">
                <a:xfrm>
                  <a:off x="7331075" y="611188"/>
                  <a:ext cx="338137" cy="7938"/>
                </a:xfrm>
                <a:prstGeom prst="rect">
                  <a:avLst/>
                </a:prstGeom>
                <a:solidFill>
                  <a:srgbClr val="0819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675" name="Rectangle 4344"/>
                <p:cNvSpPr>
                  <a:spLocks noChangeArrowheads="1"/>
                </p:cNvSpPr>
                <p:nvPr/>
              </p:nvSpPr>
              <p:spPr bwMode="auto">
                <a:xfrm>
                  <a:off x="7331075" y="581026"/>
                  <a:ext cx="369887" cy="7938"/>
                </a:xfrm>
                <a:prstGeom prst="rect">
                  <a:avLst/>
                </a:prstGeom>
                <a:solidFill>
                  <a:srgbClr val="0819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676" name="Rectangle 4345"/>
                <p:cNvSpPr>
                  <a:spLocks noChangeArrowheads="1"/>
                </p:cNvSpPr>
                <p:nvPr/>
              </p:nvSpPr>
              <p:spPr bwMode="auto">
                <a:xfrm>
                  <a:off x="7331075" y="549276"/>
                  <a:ext cx="369887" cy="7938"/>
                </a:xfrm>
                <a:prstGeom prst="rect">
                  <a:avLst/>
                </a:prstGeom>
                <a:solidFill>
                  <a:srgbClr val="0819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677" name="Rectangle 4346"/>
                <p:cNvSpPr>
                  <a:spLocks noChangeArrowheads="1"/>
                </p:cNvSpPr>
                <p:nvPr/>
              </p:nvSpPr>
              <p:spPr bwMode="auto">
                <a:xfrm>
                  <a:off x="7331075" y="519113"/>
                  <a:ext cx="369887" cy="7938"/>
                </a:xfrm>
                <a:prstGeom prst="rect">
                  <a:avLst/>
                </a:prstGeom>
                <a:solidFill>
                  <a:srgbClr val="0819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678" name="Rectangle 4347"/>
                <p:cNvSpPr>
                  <a:spLocks noChangeArrowheads="1"/>
                </p:cNvSpPr>
                <p:nvPr/>
              </p:nvSpPr>
              <p:spPr bwMode="auto">
                <a:xfrm>
                  <a:off x="7331075" y="488951"/>
                  <a:ext cx="369887" cy="7938"/>
                </a:xfrm>
                <a:prstGeom prst="rect">
                  <a:avLst/>
                </a:prstGeom>
                <a:solidFill>
                  <a:srgbClr val="0819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679" name="Freeform 4348"/>
                <p:cNvSpPr/>
                <p:nvPr/>
              </p:nvSpPr>
              <p:spPr bwMode="auto">
                <a:xfrm>
                  <a:off x="7208838" y="841376"/>
                  <a:ext cx="614362" cy="203200"/>
                </a:xfrm>
                <a:custGeom>
                  <a:avLst/>
                  <a:gdLst>
                    <a:gd name="T0" fmla="*/ 0 w 387"/>
                    <a:gd name="T1" fmla="*/ 128 h 128"/>
                    <a:gd name="T2" fmla="*/ 387 w 387"/>
                    <a:gd name="T3" fmla="*/ 128 h 128"/>
                    <a:gd name="T4" fmla="*/ 194 w 387"/>
                    <a:gd name="T5" fmla="*/ 0 h 128"/>
                    <a:gd name="T6" fmla="*/ 0 w 387"/>
                    <a:gd name="T7" fmla="*/ 128 h 128"/>
                  </a:gdLst>
                  <a:ahLst/>
                  <a:cxnLst>
                    <a:cxn ang="0">
                      <a:pos x="T0" y="T1"/>
                    </a:cxn>
                    <a:cxn ang="0">
                      <a:pos x="T2" y="T3"/>
                    </a:cxn>
                    <a:cxn ang="0">
                      <a:pos x="T4" y="T5"/>
                    </a:cxn>
                    <a:cxn ang="0">
                      <a:pos x="T6" y="T7"/>
                    </a:cxn>
                  </a:cxnLst>
                  <a:rect l="0" t="0" r="r" b="b"/>
                  <a:pathLst>
                    <a:path w="387" h="128">
                      <a:moveTo>
                        <a:pt x="0" y="128"/>
                      </a:moveTo>
                      <a:lnTo>
                        <a:pt x="387" y="128"/>
                      </a:lnTo>
                      <a:lnTo>
                        <a:pt x="194" y="0"/>
                      </a:lnTo>
                      <a:lnTo>
                        <a:pt x="0" y="128"/>
                      </a:lnTo>
                      <a:close/>
                    </a:path>
                  </a:pathLst>
                </a:custGeom>
                <a:solidFill>
                  <a:srgbClr val="FFCE3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80" name="Freeform 4349"/>
                <p:cNvSpPr/>
                <p:nvPr/>
              </p:nvSpPr>
              <p:spPr bwMode="auto">
                <a:xfrm>
                  <a:off x="7208838" y="635001"/>
                  <a:ext cx="307975" cy="409575"/>
                </a:xfrm>
                <a:custGeom>
                  <a:avLst/>
                  <a:gdLst>
                    <a:gd name="T0" fmla="*/ 0 w 194"/>
                    <a:gd name="T1" fmla="*/ 0 h 258"/>
                    <a:gd name="T2" fmla="*/ 0 w 194"/>
                    <a:gd name="T3" fmla="*/ 258 h 258"/>
                    <a:gd name="T4" fmla="*/ 194 w 194"/>
                    <a:gd name="T5" fmla="*/ 130 h 258"/>
                    <a:gd name="T6" fmla="*/ 0 w 194"/>
                    <a:gd name="T7" fmla="*/ 0 h 258"/>
                  </a:gdLst>
                  <a:ahLst/>
                  <a:cxnLst>
                    <a:cxn ang="0">
                      <a:pos x="T0" y="T1"/>
                    </a:cxn>
                    <a:cxn ang="0">
                      <a:pos x="T2" y="T3"/>
                    </a:cxn>
                    <a:cxn ang="0">
                      <a:pos x="T4" y="T5"/>
                    </a:cxn>
                    <a:cxn ang="0">
                      <a:pos x="T6" y="T7"/>
                    </a:cxn>
                  </a:cxnLst>
                  <a:rect l="0" t="0" r="r" b="b"/>
                  <a:pathLst>
                    <a:path w="194" h="258">
                      <a:moveTo>
                        <a:pt x="0" y="0"/>
                      </a:moveTo>
                      <a:lnTo>
                        <a:pt x="0" y="258"/>
                      </a:lnTo>
                      <a:lnTo>
                        <a:pt x="194" y="130"/>
                      </a:lnTo>
                      <a:lnTo>
                        <a:pt x="0" y="0"/>
                      </a:lnTo>
                      <a:close/>
                    </a:path>
                  </a:pathLst>
                </a:custGeom>
                <a:solidFill>
                  <a:srgbClr val="E5B6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81" name="Freeform 4350"/>
                <p:cNvSpPr/>
                <p:nvPr/>
              </p:nvSpPr>
              <p:spPr bwMode="auto">
                <a:xfrm>
                  <a:off x="7516813" y="635001"/>
                  <a:ext cx="306387" cy="409575"/>
                </a:xfrm>
                <a:custGeom>
                  <a:avLst/>
                  <a:gdLst>
                    <a:gd name="T0" fmla="*/ 0 w 193"/>
                    <a:gd name="T1" fmla="*/ 130 h 258"/>
                    <a:gd name="T2" fmla="*/ 193 w 193"/>
                    <a:gd name="T3" fmla="*/ 258 h 258"/>
                    <a:gd name="T4" fmla="*/ 193 w 193"/>
                    <a:gd name="T5" fmla="*/ 0 h 258"/>
                    <a:gd name="T6" fmla="*/ 0 w 193"/>
                    <a:gd name="T7" fmla="*/ 130 h 258"/>
                  </a:gdLst>
                  <a:ahLst/>
                  <a:cxnLst>
                    <a:cxn ang="0">
                      <a:pos x="T0" y="T1"/>
                    </a:cxn>
                    <a:cxn ang="0">
                      <a:pos x="T2" y="T3"/>
                    </a:cxn>
                    <a:cxn ang="0">
                      <a:pos x="T4" y="T5"/>
                    </a:cxn>
                    <a:cxn ang="0">
                      <a:pos x="T6" y="T7"/>
                    </a:cxn>
                  </a:cxnLst>
                  <a:rect l="0" t="0" r="r" b="b"/>
                  <a:pathLst>
                    <a:path w="193" h="258">
                      <a:moveTo>
                        <a:pt x="0" y="130"/>
                      </a:moveTo>
                      <a:lnTo>
                        <a:pt x="193" y="258"/>
                      </a:lnTo>
                      <a:lnTo>
                        <a:pt x="193" y="0"/>
                      </a:lnTo>
                      <a:lnTo>
                        <a:pt x="0" y="130"/>
                      </a:lnTo>
                      <a:close/>
                    </a:path>
                  </a:pathLst>
                </a:custGeom>
                <a:solidFill>
                  <a:srgbClr val="E5B6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4" name="文本框 23"/>
              <p:cNvSpPr txBox="1"/>
              <p:nvPr/>
            </p:nvSpPr>
            <p:spPr>
              <a:xfrm>
                <a:off x="9622" y="7195"/>
                <a:ext cx="3198" cy="2227"/>
              </a:xfrm>
              <a:prstGeom prst="rect">
                <a:avLst/>
              </a:prstGeom>
              <a:solidFill>
                <a:schemeClr val="accent3">
                  <a:lumMod val="75000"/>
                  <a:alpha val="54000"/>
                </a:schemeClr>
              </a:solidFill>
            </p:spPr>
            <p:txBody>
              <a:bodyPr wrap="square" rtlCol="0">
                <a:spAutoFit/>
              </a:bodyPr>
              <a:lstStyle/>
              <a:p>
                <a:pPr algn="ctr"/>
                <a:r>
                  <a:rPr lang="zh-CN" altLang="en-US" sz="2800" b="1" dirty="0"/>
                  <a:t>非数值型数据</a:t>
                </a:r>
              </a:p>
            </p:txBody>
          </p:sp>
        </p:grpSp>
        <p:grpSp>
          <p:nvGrpSpPr>
            <p:cNvPr id="16" name="组合 15"/>
            <p:cNvGrpSpPr/>
            <p:nvPr/>
          </p:nvGrpSpPr>
          <p:grpSpPr>
            <a:xfrm>
              <a:off x="6763" y="5541"/>
              <a:ext cx="2155" cy="1895"/>
              <a:chOff x="15361" y="5473"/>
              <a:chExt cx="3434" cy="2778"/>
            </a:xfrm>
          </p:grpSpPr>
          <p:grpSp>
            <p:nvGrpSpPr>
              <p:cNvPr id="17" name="组合 16"/>
              <p:cNvGrpSpPr/>
              <p:nvPr/>
            </p:nvGrpSpPr>
            <p:grpSpPr>
              <a:xfrm>
                <a:off x="15590" y="5473"/>
                <a:ext cx="2889" cy="2778"/>
                <a:chOff x="6404" y="5206"/>
                <a:chExt cx="2312" cy="2265"/>
              </a:xfrm>
            </p:grpSpPr>
            <p:grpSp>
              <p:nvGrpSpPr>
                <p:cNvPr id="4562" name="组合 4561"/>
                <p:cNvGrpSpPr/>
                <p:nvPr/>
              </p:nvGrpSpPr>
              <p:grpSpPr>
                <a:xfrm>
                  <a:off x="6404" y="5206"/>
                  <a:ext cx="2312" cy="2265"/>
                  <a:chOff x="10690810" y="169921"/>
                  <a:chExt cx="992981" cy="983442"/>
                </a:xfrm>
              </p:grpSpPr>
              <p:sp>
                <p:nvSpPr>
                  <p:cNvPr id="3518" name="Oval 4515"/>
                  <p:cNvSpPr>
                    <a:spLocks noChangeArrowheads="1"/>
                  </p:cNvSpPr>
                  <p:nvPr/>
                </p:nvSpPr>
                <p:spPr bwMode="auto">
                  <a:xfrm>
                    <a:off x="10690810" y="169921"/>
                    <a:ext cx="992981" cy="983442"/>
                  </a:xfrm>
                  <a:prstGeom prst="ellipse">
                    <a:avLst/>
                  </a:prstGeom>
                  <a:solidFill>
                    <a:srgbClr val="3683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19" name="Freeform 4516"/>
                  <p:cNvSpPr/>
                  <p:nvPr/>
                </p:nvSpPr>
                <p:spPr bwMode="auto">
                  <a:xfrm>
                    <a:off x="10925175" y="369888"/>
                    <a:ext cx="554037" cy="674688"/>
                  </a:xfrm>
                  <a:custGeom>
                    <a:avLst/>
                    <a:gdLst>
                      <a:gd name="T0" fmla="*/ 329 w 349"/>
                      <a:gd name="T1" fmla="*/ 0 h 425"/>
                      <a:gd name="T2" fmla="*/ 349 w 349"/>
                      <a:gd name="T3" fmla="*/ 0 h 425"/>
                      <a:gd name="T4" fmla="*/ 349 w 349"/>
                      <a:gd name="T5" fmla="*/ 425 h 425"/>
                      <a:gd name="T6" fmla="*/ 0 w 349"/>
                      <a:gd name="T7" fmla="*/ 425 h 425"/>
                      <a:gd name="T8" fmla="*/ 0 w 349"/>
                      <a:gd name="T9" fmla="*/ 0 h 425"/>
                      <a:gd name="T10" fmla="*/ 20 w 349"/>
                      <a:gd name="T11" fmla="*/ 0 h 425"/>
                      <a:gd name="T12" fmla="*/ 329 w 349"/>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349" h="425">
                        <a:moveTo>
                          <a:pt x="329" y="0"/>
                        </a:moveTo>
                        <a:lnTo>
                          <a:pt x="349" y="0"/>
                        </a:lnTo>
                        <a:lnTo>
                          <a:pt x="349" y="425"/>
                        </a:lnTo>
                        <a:lnTo>
                          <a:pt x="0" y="425"/>
                        </a:lnTo>
                        <a:lnTo>
                          <a:pt x="0" y="0"/>
                        </a:lnTo>
                        <a:lnTo>
                          <a:pt x="20" y="0"/>
                        </a:lnTo>
                        <a:lnTo>
                          <a:pt x="329" y="0"/>
                        </a:lnTo>
                        <a:close/>
                      </a:path>
                    </a:pathLst>
                  </a:custGeom>
                  <a:solidFill>
                    <a:srgbClr val="08191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20" name="Freeform 4517"/>
                  <p:cNvSpPr/>
                  <p:nvPr/>
                </p:nvSpPr>
                <p:spPr bwMode="auto">
                  <a:xfrm>
                    <a:off x="10925175" y="369888"/>
                    <a:ext cx="554037" cy="674688"/>
                  </a:xfrm>
                  <a:custGeom>
                    <a:avLst/>
                    <a:gdLst>
                      <a:gd name="T0" fmla="*/ 329 w 349"/>
                      <a:gd name="T1" fmla="*/ 0 h 425"/>
                      <a:gd name="T2" fmla="*/ 349 w 349"/>
                      <a:gd name="T3" fmla="*/ 0 h 425"/>
                      <a:gd name="T4" fmla="*/ 349 w 349"/>
                      <a:gd name="T5" fmla="*/ 425 h 425"/>
                      <a:gd name="T6" fmla="*/ 0 w 349"/>
                      <a:gd name="T7" fmla="*/ 425 h 425"/>
                      <a:gd name="T8" fmla="*/ 0 w 349"/>
                      <a:gd name="T9" fmla="*/ 0 h 425"/>
                      <a:gd name="T10" fmla="*/ 20 w 349"/>
                      <a:gd name="T11" fmla="*/ 0 h 425"/>
                      <a:gd name="T12" fmla="*/ 329 w 349"/>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349" h="425">
                        <a:moveTo>
                          <a:pt x="329" y="0"/>
                        </a:moveTo>
                        <a:lnTo>
                          <a:pt x="349" y="0"/>
                        </a:lnTo>
                        <a:lnTo>
                          <a:pt x="349" y="425"/>
                        </a:lnTo>
                        <a:lnTo>
                          <a:pt x="0" y="425"/>
                        </a:lnTo>
                        <a:lnTo>
                          <a:pt x="0" y="0"/>
                        </a:lnTo>
                        <a:lnTo>
                          <a:pt x="20" y="0"/>
                        </a:lnTo>
                        <a:lnTo>
                          <a:pt x="3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22" name="Rectangle 4519"/>
                  <p:cNvSpPr>
                    <a:spLocks noChangeArrowheads="1"/>
                  </p:cNvSpPr>
                  <p:nvPr/>
                </p:nvSpPr>
                <p:spPr bwMode="auto">
                  <a:xfrm>
                    <a:off x="10956925" y="338138"/>
                    <a:ext cx="490537"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23" name="Freeform 4520"/>
                  <p:cNvSpPr>
                    <a:spLocks noEditPoints="1"/>
                  </p:cNvSpPr>
                  <p:nvPr/>
                </p:nvSpPr>
                <p:spPr bwMode="auto">
                  <a:xfrm>
                    <a:off x="11079163" y="246063"/>
                    <a:ext cx="246062" cy="123825"/>
                  </a:xfrm>
                  <a:custGeom>
                    <a:avLst/>
                    <a:gdLst>
                      <a:gd name="T0" fmla="*/ 192 w 256"/>
                      <a:gd name="T1" fmla="*/ 64 h 128"/>
                      <a:gd name="T2" fmla="*/ 128 w 256"/>
                      <a:gd name="T3" fmla="*/ 0 h 128"/>
                      <a:gd name="T4" fmla="*/ 64 w 256"/>
                      <a:gd name="T5" fmla="*/ 64 h 128"/>
                      <a:gd name="T6" fmla="*/ 0 w 256"/>
                      <a:gd name="T7" fmla="*/ 64 h 128"/>
                      <a:gd name="T8" fmla="*/ 0 w 256"/>
                      <a:gd name="T9" fmla="*/ 128 h 128"/>
                      <a:gd name="T10" fmla="*/ 256 w 256"/>
                      <a:gd name="T11" fmla="*/ 128 h 128"/>
                      <a:gd name="T12" fmla="*/ 256 w 256"/>
                      <a:gd name="T13" fmla="*/ 64 h 128"/>
                      <a:gd name="T14" fmla="*/ 192 w 256"/>
                      <a:gd name="T15" fmla="*/ 64 h 128"/>
                      <a:gd name="T16" fmla="*/ 128 w 256"/>
                      <a:gd name="T17" fmla="*/ 96 h 128"/>
                      <a:gd name="T18" fmla="*/ 96 w 256"/>
                      <a:gd name="T19" fmla="*/ 64 h 128"/>
                      <a:gd name="T20" fmla="*/ 128 w 256"/>
                      <a:gd name="T21" fmla="*/ 32 h 128"/>
                      <a:gd name="T22" fmla="*/ 160 w 256"/>
                      <a:gd name="T23" fmla="*/ 64 h 128"/>
                      <a:gd name="T24" fmla="*/ 128 w 256"/>
                      <a:gd name="T25" fmla="*/ 9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6" h="128">
                        <a:moveTo>
                          <a:pt x="192" y="64"/>
                        </a:moveTo>
                        <a:cubicBezTo>
                          <a:pt x="192" y="29"/>
                          <a:pt x="163" y="0"/>
                          <a:pt x="128" y="0"/>
                        </a:cubicBezTo>
                        <a:cubicBezTo>
                          <a:pt x="93" y="0"/>
                          <a:pt x="64" y="29"/>
                          <a:pt x="64" y="64"/>
                        </a:cubicBezTo>
                        <a:cubicBezTo>
                          <a:pt x="0" y="64"/>
                          <a:pt x="0" y="64"/>
                          <a:pt x="0" y="64"/>
                        </a:cubicBezTo>
                        <a:cubicBezTo>
                          <a:pt x="0" y="128"/>
                          <a:pt x="0" y="128"/>
                          <a:pt x="0" y="128"/>
                        </a:cubicBezTo>
                        <a:cubicBezTo>
                          <a:pt x="256" y="128"/>
                          <a:pt x="256" y="128"/>
                          <a:pt x="256" y="128"/>
                        </a:cubicBezTo>
                        <a:cubicBezTo>
                          <a:pt x="256" y="64"/>
                          <a:pt x="256" y="64"/>
                          <a:pt x="256" y="64"/>
                        </a:cubicBezTo>
                        <a:cubicBezTo>
                          <a:pt x="192" y="64"/>
                          <a:pt x="192" y="64"/>
                          <a:pt x="192" y="64"/>
                        </a:cubicBezTo>
                        <a:moveTo>
                          <a:pt x="128" y="96"/>
                        </a:moveTo>
                        <a:cubicBezTo>
                          <a:pt x="110" y="96"/>
                          <a:pt x="96" y="82"/>
                          <a:pt x="96" y="64"/>
                        </a:cubicBezTo>
                        <a:cubicBezTo>
                          <a:pt x="96" y="46"/>
                          <a:pt x="110" y="32"/>
                          <a:pt x="128" y="32"/>
                        </a:cubicBezTo>
                        <a:cubicBezTo>
                          <a:pt x="146" y="32"/>
                          <a:pt x="160" y="46"/>
                          <a:pt x="160" y="64"/>
                        </a:cubicBezTo>
                        <a:cubicBezTo>
                          <a:pt x="160" y="82"/>
                          <a:pt x="146" y="96"/>
                          <a:pt x="128" y="96"/>
                        </a:cubicBezTo>
                      </a:path>
                    </a:pathLst>
                  </a:custGeom>
                  <a:solidFill>
                    <a:srgbClr val="D3D2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24" name="Freeform 4521"/>
                  <p:cNvSpPr/>
                  <p:nvPr/>
                </p:nvSpPr>
                <p:spPr bwMode="auto">
                  <a:xfrm>
                    <a:off x="11079163" y="369888"/>
                    <a:ext cx="246062" cy="7938"/>
                  </a:xfrm>
                  <a:custGeom>
                    <a:avLst/>
                    <a:gdLst>
                      <a:gd name="T0" fmla="*/ 155 w 155"/>
                      <a:gd name="T1" fmla="*/ 0 h 5"/>
                      <a:gd name="T2" fmla="*/ 155 w 155"/>
                      <a:gd name="T3" fmla="*/ 0 h 5"/>
                      <a:gd name="T4" fmla="*/ 0 w 155"/>
                      <a:gd name="T5" fmla="*/ 0 h 5"/>
                      <a:gd name="T6" fmla="*/ 0 w 155"/>
                      <a:gd name="T7" fmla="*/ 5 h 5"/>
                      <a:gd name="T8" fmla="*/ 155 w 155"/>
                      <a:gd name="T9" fmla="*/ 5 h 5"/>
                      <a:gd name="T10" fmla="*/ 155 w 155"/>
                      <a:gd name="T11" fmla="*/ 0 h 5"/>
                    </a:gdLst>
                    <a:ahLst/>
                    <a:cxnLst>
                      <a:cxn ang="0">
                        <a:pos x="T0" y="T1"/>
                      </a:cxn>
                      <a:cxn ang="0">
                        <a:pos x="T2" y="T3"/>
                      </a:cxn>
                      <a:cxn ang="0">
                        <a:pos x="T4" y="T5"/>
                      </a:cxn>
                      <a:cxn ang="0">
                        <a:pos x="T6" y="T7"/>
                      </a:cxn>
                      <a:cxn ang="0">
                        <a:pos x="T8" y="T9"/>
                      </a:cxn>
                      <a:cxn ang="0">
                        <a:pos x="T10" y="T11"/>
                      </a:cxn>
                    </a:cxnLst>
                    <a:rect l="0" t="0" r="r" b="b"/>
                    <a:pathLst>
                      <a:path w="155" h="5">
                        <a:moveTo>
                          <a:pt x="155" y="0"/>
                        </a:moveTo>
                        <a:lnTo>
                          <a:pt x="155" y="0"/>
                        </a:lnTo>
                        <a:lnTo>
                          <a:pt x="0" y="0"/>
                        </a:lnTo>
                        <a:lnTo>
                          <a:pt x="0" y="5"/>
                        </a:lnTo>
                        <a:lnTo>
                          <a:pt x="155" y="5"/>
                        </a:lnTo>
                        <a:lnTo>
                          <a:pt x="155" y="0"/>
                        </a:lnTo>
                        <a:close/>
                      </a:path>
                    </a:pathLst>
                  </a:custGeom>
                  <a:solidFill>
                    <a:srgbClr val="838C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25" name="Freeform 4522"/>
                  <p:cNvSpPr/>
                  <p:nvPr/>
                </p:nvSpPr>
                <p:spPr bwMode="auto">
                  <a:xfrm>
                    <a:off x="11079163" y="369888"/>
                    <a:ext cx="246062" cy="7938"/>
                  </a:xfrm>
                  <a:custGeom>
                    <a:avLst/>
                    <a:gdLst>
                      <a:gd name="T0" fmla="*/ 155 w 155"/>
                      <a:gd name="T1" fmla="*/ 0 h 5"/>
                      <a:gd name="T2" fmla="*/ 155 w 155"/>
                      <a:gd name="T3" fmla="*/ 0 h 5"/>
                      <a:gd name="T4" fmla="*/ 0 w 155"/>
                      <a:gd name="T5" fmla="*/ 0 h 5"/>
                      <a:gd name="T6" fmla="*/ 0 w 155"/>
                      <a:gd name="T7" fmla="*/ 5 h 5"/>
                      <a:gd name="T8" fmla="*/ 155 w 155"/>
                      <a:gd name="T9" fmla="*/ 5 h 5"/>
                      <a:gd name="T10" fmla="*/ 155 w 155"/>
                      <a:gd name="T11" fmla="*/ 0 h 5"/>
                    </a:gdLst>
                    <a:ahLst/>
                    <a:cxnLst>
                      <a:cxn ang="0">
                        <a:pos x="T0" y="T1"/>
                      </a:cxn>
                      <a:cxn ang="0">
                        <a:pos x="T2" y="T3"/>
                      </a:cxn>
                      <a:cxn ang="0">
                        <a:pos x="T4" y="T5"/>
                      </a:cxn>
                      <a:cxn ang="0">
                        <a:pos x="T6" y="T7"/>
                      </a:cxn>
                      <a:cxn ang="0">
                        <a:pos x="T8" y="T9"/>
                      </a:cxn>
                      <a:cxn ang="0">
                        <a:pos x="T10" y="T11"/>
                      </a:cxn>
                    </a:cxnLst>
                    <a:rect l="0" t="0" r="r" b="b"/>
                    <a:pathLst>
                      <a:path w="155" h="5">
                        <a:moveTo>
                          <a:pt x="155" y="0"/>
                        </a:moveTo>
                        <a:lnTo>
                          <a:pt x="155" y="0"/>
                        </a:lnTo>
                        <a:lnTo>
                          <a:pt x="0" y="0"/>
                        </a:lnTo>
                        <a:lnTo>
                          <a:pt x="0" y="5"/>
                        </a:lnTo>
                        <a:lnTo>
                          <a:pt x="155" y="5"/>
                        </a:lnTo>
                        <a:lnTo>
                          <a:pt x="1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26" name="Freeform 4523"/>
                  <p:cNvSpPr/>
                  <p:nvPr/>
                </p:nvSpPr>
                <p:spPr bwMode="auto">
                  <a:xfrm>
                    <a:off x="11355388" y="922338"/>
                    <a:ext cx="92075" cy="92075"/>
                  </a:xfrm>
                  <a:custGeom>
                    <a:avLst/>
                    <a:gdLst>
                      <a:gd name="T0" fmla="*/ 0 w 58"/>
                      <a:gd name="T1" fmla="*/ 58 h 58"/>
                      <a:gd name="T2" fmla="*/ 58 w 58"/>
                      <a:gd name="T3" fmla="*/ 0 h 58"/>
                      <a:gd name="T4" fmla="*/ 0 w 58"/>
                      <a:gd name="T5" fmla="*/ 0 h 58"/>
                      <a:gd name="T6" fmla="*/ 0 w 58"/>
                      <a:gd name="T7" fmla="*/ 58 h 58"/>
                    </a:gdLst>
                    <a:ahLst/>
                    <a:cxnLst>
                      <a:cxn ang="0">
                        <a:pos x="T0" y="T1"/>
                      </a:cxn>
                      <a:cxn ang="0">
                        <a:pos x="T2" y="T3"/>
                      </a:cxn>
                      <a:cxn ang="0">
                        <a:pos x="T4" y="T5"/>
                      </a:cxn>
                      <a:cxn ang="0">
                        <a:pos x="T6" y="T7"/>
                      </a:cxn>
                    </a:cxnLst>
                    <a:rect l="0" t="0" r="r" b="b"/>
                    <a:pathLst>
                      <a:path w="58" h="58">
                        <a:moveTo>
                          <a:pt x="0" y="58"/>
                        </a:moveTo>
                        <a:lnTo>
                          <a:pt x="58" y="0"/>
                        </a:lnTo>
                        <a:lnTo>
                          <a:pt x="0" y="0"/>
                        </a:lnTo>
                        <a:lnTo>
                          <a:pt x="0" y="58"/>
                        </a:lnTo>
                        <a:close/>
                      </a:path>
                    </a:pathLst>
                  </a:custGeom>
                  <a:solidFill>
                    <a:srgbClr val="D3D2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29" name="Freeform 4526"/>
                  <p:cNvSpPr>
                    <a:spLocks noEditPoints="1"/>
                  </p:cNvSpPr>
                  <p:nvPr/>
                </p:nvSpPr>
                <p:spPr bwMode="auto">
                  <a:xfrm>
                    <a:off x="11220450" y="515938"/>
                    <a:ext cx="50800" cy="50800"/>
                  </a:xfrm>
                  <a:custGeom>
                    <a:avLst/>
                    <a:gdLst>
                      <a:gd name="T0" fmla="*/ 27 w 53"/>
                      <a:gd name="T1" fmla="*/ 54 h 54"/>
                      <a:gd name="T2" fmla="*/ 0 w 53"/>
                      <a:gd name="T3" fmla="*/ 27 h 54"/>
                      <a:gd name="T4" fmla="*/ 27 w 53"/>
                      <a:gd name="T5" fmla="*/ 0 h 54"/>
                      <a:gd name="T6" fmla="*/ 53 w 53"/>
                      <a:gd name="T7" fmla="*/ 27 h 54"/>
                      <a:gd name="T8" fmla="*/ 27 w 53"/>
                      <a:gd name="T9" fmla="*/ 54 h 54"/>
                      <a:gd name="T10" fmla="*/ 27 w 53"/>
                      <a:gd name="T11" fmla="*/ 8 h 54"/>
                      <a:gd name="T12" fmla="*/ 8 w 53"/>
                      <a:gd name="T13" fmla="*/ 27 h 54"/>
                      <a:gd name="T14" fmla="*/ 27 w 53"/>
                      <a:gd name="T15" fmla="*/ 46 h 54"/>
                      <a:gd name="T16" fmla="*/ 45 w 53"/>
                      <a:gd name="T17" fmla="*/ 27 h 54"/>
                      <a:gd name="T18" fmla="*/ 27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7" y="54"/>
                        </a:moveTo>
                        <a:cubicBezTo>
                          <a:pt x="12" y="54"/>
                          <a:pt x="0" y="42"/>
                          <a:pt x="0" y="27"/>
                        </a:cubicBezTo>
                        <a:cubicBezTo>
                          <a:pt x="0" y="12"/>
                          <a:pt x="12" y="0"/>
                          <a:pt x="27" y="0"/>
                        </a:cubicBezTo>
                        <a:cubicBezTo>
                          <a:pt x="41" y="0"/>
                          <a:pt x="53" y="12"/>
                          <a:pt x="53" y="27"/>
                        </a:cubicBezTo>
                        <a:cubicBezTo>
                          <a:pt x="53" y="42"/>
                          <a:pt x="41" y="54"/>
                          <a:pt x="27" y="54"/>
                        </a:cubicBezTo>
                        <a:close/>
                        <a:moveTo>
                          <a:pt x="27" y="8"/>
                        </a:moveTo>
                        <a:cubicBezTo>
                          <a:pt x="16" y="8"/>
                          <a:pt x="8" y="16"/>
                          <a:pt x="8" y="27"/>
                        </a:cubicBezTo>
                        <a:cubicBezTo>
                          <a:pt x="8" y="37"/>
                          <a:pt x="16" y="46"/>
                          <a:pt x="27" y="46"/>
                        </a:cubicBezTo>
                        <a:cubicBezTo>
                          <a:pt x="37" y="46"/>
                          <a:pt x="45" y="37"/>
                          <a:pt x="45" y="27"/>
                        </a:cubicBezTo>
                        <a:cubicBezTo>
                          <a:pt x="45" y="16"/>
                          <a:pt x="37" y="8"/>
                          <a:pt x="27" y="8"/>
                        </a:cubicBezTo>
                        <a:close/>
                      </a:path>
                    </a:pathLst>
                  </a:custGeom>
                  <a:solidFill>
                    <a:srgbClr val="08191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32" name="Freeform 4529"/>
                  <p:cNvSpPr/>
                  <p:nvPr/>
                </p:nvSpPr>
                <p:spPr bwMode="auto">
                  <a:xfrm>
                    <a:off x="11309350" y="604838"/>
                    <a:ext cx="49212" cy="49213"/>
                  </a:xfrm>
                  <a:custGeom>
                    <a:avLst/>
                    <a:gdLst>
                      <a:gd name="T0" fmla="*/ 3 w 31"/>
                      <a:gd name="T1" fmla="*/ 31 h 31"/>
                      <a:gd name="T2" fmla="*/ 0 w 31"/>
                      <a:gd name="T3" fmla="*/ 27 h 31"/>
                      <a:gd name="T4" fmla="*/ 27 w 31"/>
                      <a:gd name="T5" fmla="*/ 0 h 31"/>
                      <a:gd name="T6" fmla="*/ 31 w 31"/>
                      <a:gd name="T7" fmla="*/ 3 h 31"/>
                      <a:gd name="T8" fmla="*/ 3 w 31"/>
                      <a:gd name="T9" fmla="*/ 31 h 31"/>
                    </a:gdLst>
                    <a:ahLst/>
                    <a:cxnLst>
                      <a:cxn ang="0">
                        <a:pos x="T0" y="T1"/>
                      </a:cxn>
                      <a:cxn ang="0">
                        <a:pos x="T2" y="T3"/>
                      </a:cxn>
                      <a:cxn ang="0">
                        <a:pos x="T4" y="T5"/>
                      </a:cxn>
                      <a:cxn ang="0">
                        <a:pos x="T6" y="T7"/>
                      </a:cxn>
                      <a:cxn ang="0">
                        <a:pos x="T8" y="T9"/>
                      </a:cxn>
                    </a:cxnLst>
                    <a:rect l="0" t="0" r="r" b="b"/>
                    <a:pathLst>
                      <a:path w="31" h="31">
                        <a:moveTo>
                          <a:pt x="3" y="31"/>
                        </a:moveTo>
                        <a:lnTo>
                          <a:pt x="0" y="27"/>
                        </a:lnTo>
                        <a:lnTo>
                          <a:pt x="27" y="0"/>
                        </a:lnTo>
                        <a:lnTo>
                          <a:pt x="31" y="3"/>
                        </a:lnTo>
                        <a:lnTo>
                          <a:pt x="3" y="31"/>
                        </a:lnTo>
                        <a:close/>
                      </a:path>
                    </a:pathLst>
                  </a:custGeom>
                  <a:solidFill>
                    <a:srgbClr val="08191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34" name="Freeform 4531"/>
                  <p:cNvSpPr>
                    <a:spLocks noEditPoints="1"/>
                  </p:cNvSpPr>
                  <p:nvPr/>
                </p:nvSpPr>
                <p:spPr bwMode="auto">
                  <a:xfrm>
                    <a:off x="11044238" y="690563"/>
                    <a:ext cx="52387" cy="52388"/>
                  </a:xfrm>
                  <a:custGeom>
                    <a:avLst/>
                    <a:gdLst>
                      <a:gd name="T0" fmla="*/ 27 w 54"/>
                      <a:gd name="T1" fmla="*/ 54 h 54"/>
                      <a:gd name="T2" fmla="*/ 0 w 54"/>
                      <a:gd name="T3" fmla="*/ 27 h 54"/>
                      <a:gd name="T4" fmla="*/ 27 w 54"/>
                      <a:gd name="T5" fmla="*/ 0 h 54"/>
                      <a:gd name="T6" fmla="*/ 54 w 54"/>
                      <a:gd name="T7" fmla="*/ 27 h 54"/>
                      <a:gd name="T8" fmla="*/ 27 w 54"/>
                      <a:gd name="T9" fmla="*/ 54 h 54"/>
                      <a:gd name="T10" fmla="*/ 27 w 54"/>
                      <a:gd name="T11" fmla="*/ 8 h 54"/>
                      <a:gd name="T12" fmla="*/ 8 w 54"/>
                      <a:gd name="T13" fmla="*/ 27 h 54"/>
                      <a:gd name="T14" fmla="*/ 27 w 54"/>
                      <a:gd name="T15" fmla="*/ 46 h 54"/>
                      <a:gd name="T16" fmla="*/ 46 w 54"/>
                      <a:gd name="T17" fmla="*/ 27 h 54"/>
                      <a:gd name="T18" fmla="*/ 27 w 54"/>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54">
                        <a:moveTo>
                          <a:pt x="27" y="54"/>
                        </a:moveTo>
                        <a:cubicBezTo>
                          <a:pt x="12" y="54"/>
                          <a:pt x="0" y="42"/>
                          <a:pt x="0" y="27"/>
                        </a:cubicBezTo>
                        <a:cubicBezTo>
                          <a:pt x="0" y="12"/>
                          <a:pt x="12" y="0"/>
                          <a:pt x="27" y="0"/>
                        </a:cubicBezTo>
                        <a:cubicBezTo>
                          <a:pt x="42" y="0"/>
                          <a:pt x="54" y="12"/>
                          <a:pt x="54" y="27"/>
                        </a:cubicBezTo>
                        <a:cubicBezTo>
                          <a:pt x="54" y="42"/>
                          <a:pt x="42" y="54"/>
                          <a:pt x="27" y="54"/>
                        </a:cubicBezTo>
                        <a:close/>
                        <a:moveTo>
                          <a:pt x="27" y="8"/>
                        </a:moveTo>
                        <a:cubicBezTo>
                          <a:pt x="16" y="8"/>
                          <a:pt x="8" y="16"/>
                          <a:pt x="8" y="27"/>
                        </a:cubicBezTo>
                        <a:cubicBezTo>
                          <a:pt x="8" y="37"/>
                          <a:pt x="16" y="46"/>
                          <a:pt x="27" y="46"/>
                        </a:cubicBezTo>
                        <a:cubicBezTo>
                          <a:pt x="37" y="46"/>
                          <a:pt x="46" y="37"/>
                          <a:pt x="46" y="27"/>
                        </a:cubicBezTo>
                        <a:cubicBezTo>
                          <a:pt x="46" y="16"/>
                          <a:pt x="37" y="8"/>
                          <a:pt x="27" y="8"/>
                        </a:cubicBezTo>
                        <a:close/>
                      </a:path>
                    </a:pathLst>
                  </a:custGeom>
                  <a:solidFill>
                    <a:srgbClr val="08191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37" name="Freeform 4534"/>
                  <p:cNvSpPr/>
                  <p:nvPr/>
                </p:nvSpPr>
                <p:spPr bwMode="auto">
                  <a:xfrm>
                    <a:off x="11133138" y="515938"/>
                    <a:ext cx="49212" cy="50800"/>
                  </a:xfrm>
                  <a:custGeom>
                    <a:avLst/>
                    <a:gdLst>
                      <a:gd name="T0" fmla="*/ 4 w 31"/>
                      <a:gd name="T1" fmla="*/ 32 h 32"/>
                      <a:gd name="T2" fmla="*/ 0 w 31"/>
                      <a:gd name="T3" fmla="*/ 28 h 32"/>
                      <a:gd name="T4" fmla="*/ 28 w 31"/>
                      <a:gd name="T5" fmla="*/ 0 h 32"/>
                      <a:gd name="T6" fmla="*/ 31 w 31"/>
                      <a:gd name="T7" fmla="*/ 4 h 32"/>
                      <a:gd name="T8" fmla="*/ 4 w 31"/>
                      <a:gd name="T9" fmla="*/ 32 h 32"/>
                    </a:gdLst>
                    <a:ahLst/>
                    <a:cxnLst>
                      <a:cxn ang="0">
                        <a:pos x="T0" y="T1"/>
                      </a:cxn>
                      <a:cxn ang="0">
                        <a:pos x="T2" y="T3"/>
                      </a:cxn>
                      <a:cxn ang="0">
                        <a:pos x="T4" y="T5"/>
                      </a:cxn>
                      <a:cxn ang="0">
                        <a:pos x="T6" y="T7"/>
                      </a:cxn>
                      <a:cxn ang="0">
                        <a:pos x="T8" y="T9"/>
                      </a:cxn>
                    </a:cxnLst>
                    <a:rect l="0" t="0" r="r" b="b"/>
                    <a:pathLst>
                      <a:path w="31" h="32">
                        <a:moveTo>
                          <a:pt x="4" y="32"/>
                        </a:moveTo>
                        <a:lnTo>
                          <a:pt x="0" y="28"/>
                        </a:lnTo>
                        <a:lnTo>
                          <a:pt x="28" y="0"/>
                        </a:lnTo>
                        <a:lnTo>
                          <a:pt x="31" y="4"/>
                        </a:lnTo>
                        <a:lnTo>
                          <a:pt x="4" y="32"/>
                        </a:lnTo>
                        <a:close/>
                      </a:path>
                    </a:pathLst>
                  </a:custGeom>
                  <a:solidFill>
                    <a:srgbClr val="08191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39" name="Freeform 4536"/>
                  <p:cNvSpPr/>
                  <p:nvPr/>
                </p:nvSpPr>
                <p:spPr bwMode="auto">
                  <a:xfrm>
                    <a:off x="11222038" y="779463"/>
                    <a:ext cx="47625" cy="49213"/>
                  </a:xfrm>
                  <a:custGeom>
                    <a:avLst/>
                    <a:gdLst>
                      <a:gd name="T0" fmla="*/ 3 w 30"/>
                      <a:gd name="T1" fmla="*/ 31 h 31"/>
                      <a:gd name="T2" fmla="*/ 0 w 30"/>
                      <a:gd name="T3" fmla="*/ 28 h 31"/>
                      <a:gd name="T4" fmla="*/ 27 w 30"/>
                      <a:gd name="T5" fmla="*/ 0 h 31"/>
                      <a:gd name="T6" fmla="*/ 30 w 30"/>
                      <a:gd name="T7" fmla="*/ 4 h 31"/>
                      <a:gd name="T8" fmla="*/ 3 w 30"/>
                      <a:gd name="T9" fmla="*/ 31 h 31"/>
                    </a:gdLst>
                    <a:ahLst/>
                    <a:cxnLst>
                      <a:cxn ang="0">
                        <a:pos x="T0" y="T1"/>
                      </a:cxn>
                      <a:cxn ang="0">
                        <a:pos x="T2" y="T3"/>
                      </a:cxn>
                      <a:cxn ang="0">
                        <a:pos x="T4" y="T5"/>
                      </a:cxn>
                      <a:cxn ang="0">
                        <a:pos x="T6" y="T7"/>
                      </a:cxn>
                      <a:cxn ang="0">
                        <a:pos x="T8" y="T9"/>
                      </a:cxn>
                    </a:cxnLst>
                    <a:rect l="0" t="0" r="r" b="b"/>
                    <a:pathLst>
                      <a:path w="30" h="31">
                        <a:moveTo>
                          <a:pt x="3" y="31"/>
                        </a:moveTo>
                        <a:lnTo>
                          <a:pt x="0" y="28"/>
                        </a:lnTo>
                        <a:lnTo>
                          <a:pt x="27" y="0"/>
                        </a:lnTo>
                        <a:lnTo>
                          <a:pt x="30" y="4"/>
                        </a:lnTo>
                        <a:lnTo>
                          <a:pt x="3" y="31"/>
                        </a:lnTo>
                        <a:close/>
                      </a:path>
                    </a:pathLst>
                  </a:custGeom>
                  <a:solidFill>
                    <a:srgbClr val="08191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42" name="Rectangle 4539"/>
                  <p:cNvSpPr>
                    <a:spLocks noChangeArrowheads="1"/>
                  </p:cNvSpPr>
                  <p:nvPr/>
                </p:nvSpPr>
                <p:spPr bwMode="auto">
                  <a:xfrm>
                    <a:off x="11242675" y="606425"/>
                    <a:ext cx="7937" cy="22225"/>
                  </a:xfrm>
                  <a:prstGeom prst="rect">
                    <a:avLst/>
                  </a:prstGeom>
                  <a:solidFill>
                    <a:srgbClr val="0819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43" name="Freeform 4540"/>
                  <p:cNvSpPr/>
                  <p:nvPr/>
                </p:nvSpPr>
                <p:spPr bwMode="auto">
                  <a:xfrm>
                    <a:off x="11223625" y="695325"/>
                    <a:ext cx="26987" cy="25400"/>
                  </a:xfrm>
                  <a:custGeom>
                    <a:avLst/>
                    <a:gdLst>
                      <a:gd name="T0" fmla="*/ 0 w 27"/>
                      <a:gd name="T1" fmla="*/ 27 h 27"/>
                      <a:gd name="T2" fmla="*/ 0 w 27"/>
                      <a:gd name="T3" fmla="*/ 19 h 27"/>
                      <a:gd name="T4" fmla="*/ 19 w 27"/>
                      <a:gd name="T5" fmla="*/ 0 h 27"/>
                      <a:gd name="T6" fmla="*/ 27 w 27"/>
                      <a:gd name="T7" fmla="*/ 0 h 27"/>
                      <a:gd name="T8" fmla="*/ 0 w 27"/>
                      <a:gd name="T9" fmla="*/ 27 h 27"/>
                    </a:gdLst>
                    <a:ahLst/>
                    <a:cxnLst>
                      <a:cxn ang="0">
                        <a:pos x="T0" y="T1"/>
                      </a:cxn>
                      <a:cxn ang="0">
                        <a:pos x="T2" y="T3"/>
                      </a:cxn>
                      <a:cxn ang="0">
                        <a:pos x="T4" y="T5"/>
                      </a:cxn>
                      <a:cxn ang="0">
                        <a:pos x="T6" y="T7"/>
                      </a:cxn>
                      <a:cxn ang="0">
                        <a:pos x="T8" y="T9"/>
                      </a:cxn>
                    </a:cxnLst>
                    <a:rect l="0" t="0" r="r" b="b"/>
                    <a:pathLst>
                      <a:path w="27" h="27">
                        <a:moveTo>
                          <a:pt x="0" y="27"/>
                        </a:moveTo>
                        <a:cubicBezTo>
                          <a:pt x="0" y="19"/>
                          <a:pt x="0" y="19"/>
                          <a:pt x="0" y="19"/>
                        </a:cubicBezTo>
                        <a:cubicBezTo>
                          <a:pt x="10" y="19"/>
                          <a:pt x="19" y="10"/>
                          <a:pt x="19" y="0"/>
                        </a:cubicBezTo>
                        <a:cubicBezTo>
                          <a:pt x="27" y="0"/>
                          <a:pt x="27" y="0"/>
                          <a:pt x="27" y="0"/>
                        </a:cubicBezTo>
                        <a:cubicBezTo>
                          <a:pt x="27" y="15"/>
                          <a:pt x="15" y="27"/>
                          <a:pt x="0" y="27"/>
                        </a:cubicBezTo>
                        <a:close/>
                      </a:path>
                    </a:pathLst>
                  </a:custGeom>
                  <a:solidFill>
                    <a:srgbClr val="08191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8" name="组合 17"/>
                <p:cNvGrpSpPr/>
                <p:nvPr/>
              </p:nvGrpSpPr>
              <p:grpSpPr>
                <a:xfrm>
                  <a:off x="7250" y="6225"/>
                  <a:ext cx="689" cy="374"/>
                  <a:chOff x="8769" y="2232"/>
                  <a:chExt cx="689" cy="374"/>
                </a:xfrm>
              </p:grpSpPr>
              <p:sp>
                <p:nvSpPr>
                  <p:cNvPr id="20" name="Freeform 149"/>
                  <p:cNvSpPr/>
                  <p:nvPr/>
                </p:nvSpPr>
                <p:spPr bwMode="auto">
                  <a:xfrm>
                    <a:off x="8769" y="2232"/>
                    <a:ext cx="212" cy="375"/>
                  </a:xfrm>
                  <a:custGeom>
                    <a:avLst/>
                    <a:gdLst>
                      <a:gd name="T0" fmla="*/ 2 w 64"/>
                      <a:gd name="T1" fmla="*/ 89 h 113"/>
                      <a:gd name="T2" fmla="*/ 37 w 64"/>
                      <a:gd name="T3" fmla="*/ 30 h 113"/>
                      <a:gd name="T4" fmla="*/ 25 w 64"/>
                      <a:gd name="T5" fmla="*/ 33 h 113"/>
                      <a:gd name="T6" fmla="*/ 2 w 64"/>
                      <a:gd name="T7" fmla="*/ 33 h 113"/>
                      <a:gd name="T8" fmla="*/ 31 w 64"/>
                      <a:gd name="T9" fmla="*/ 0 h 113"/>
                      <a:gd name="T10" fmla="*/ 61 w 64"/>
                      <a:gd name="T11" fmla="*/ 36 h 113"/>
                      <a:gd name="T12" fmla="*/ 28 w 64"/>
                      <a:gd name="T13" fmla="*/ 89 h 113"/>
                      <a:gd name="T14" fmla="*/ 63 w 64"/>
                      <a:gd name="T15" fmla="*/ 89 h 113"/>
                      <a:gd name="T16" fmla="*/ 63 w 64"/>
                      <a:gd name="T17" fmla="*/ 112 h 113"/>
                      <a:gd name="T18" fmla="*/ 64 w 64"/>
                      <a:gd name="T19" fmla="*/ 113 h 113"/>
                      <a:gd name="T20" fmla="*/ 0 w 64"/>
                      <a:gd name="T21" fmla="*/ 113 h 113"/>
                      <a:gd name="T22" fmla="*/ 2 w 64"/>
                      <a:gd name="T23" fmla="*/ 112 h 113"/>
                      <a:gd name="T24" fmla="*/ 2 w 64"/>
                      <a:gd name="T25" fmla="*/ 8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113">
                        <a:moveTo>
                          <a:pt x="2" y="89"/>
                        </a:moveTo>
                        <a:cubicBezTo>
                          <a:pt x="37" y="30"/>
                          <a:pt x="37" y="30"/>
                          <a:pt x="37" y="30"/>
                        </a:cubicBezTo>
                        <a:cubicBezTo>
                          <a:pt x="37" y="22"/>
                          <a:pt x="25" y="22"/>
                          <a:pt x="25" y="33"/>
                        </a:cubicBezTo>
                        <a:cubicBezTo>
                          <a:pt x="2" y="33"/>
                          <a:pt x="2" y="33"/>
                          <a:pt x="2" y="33"/>
                        </a:cubicBezTo>
                        <a:cubicBezTo>
                          <a:pt x="2" y="17"/>
                          <a:pt x="8" y="0"/>
                          <a:pt x="31" y="0"/>
                        </a:cubicBezTo>
                        <a:cubicBezTo>
                          <a:pt x="49" y="0"/>
                          <a:pt x="63" y="9"/>
                          <a:pt x="61" y="36"/>
                        </a:cubicBezTo>
                        <a:cubicBezTo>
                          <a:pt x="28" y="89"/>
                          <a:pt x="28" y="89"/>
                          <a:pt x="28" y="89"/>
                        </a:cubicBezTo>
                        <a:cubicBezTo>
                          <a:pt x="63" y="89"/>
                          <a:pt x="63" y="89"/>
                          <a:pt x="63" y="89"/>
                        </a:cubicBezTo>
                        <a:cubicBezTo>
                          <a:pt x="63" y="112"/>
                          <a:pt x="63" y="112"/>
                          <a:pt x="63" y="112"/>
                        </a:cubicBezTo>
                        <a:cubicBezTo>
                          <a:pt x="64" y="113"/>
                          <a:pt x="64" y="113"/>
                          <a:pt x="64" y="113"/>
                        </a:cubicBezTo>
                        <a:cubicBezTo>
                          <a:pt x="0" y="113"/>
                          <a:pt x="0" y="113"/>
                          <a:pt x="0" y="113"/>
                        </a:cubicBezTo>
                        <a:cubicBezTo>
                          <a:pt x="2" y="112"/>
                          <a:pt x="2" y="112"/>
                          <a:pt x="2" y="112"/>
                        </a:cubicBezTo>
                        <a:lnTo>
                          <a:pt x="2" y="89"/>
                        </a:ln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 name="Freeform 150"/>
                  <p:cNvSpPr/>
                  <p:nvPr/>
                </p:nvSpPr>
                <p:spPr bwMode="auto">
                  <a:xfrm>
                    <a:off x="9041" y="2388"/>
                    <a:ext cx="146" cy="146"/>
                  </a:xfrm>
                  <a:custGeom>
                    <a:avLst/>
                    <a:gdLst>
                      <a:gd name="T0" fmla="*/ 54 w 79"/>
                      <a:gd name="T1" fmla="*/ 25 h 79"/>
                      <a:gd name="T2" fmla="*/ 79 w 79"/>
                      <a:gd name="T3" fmla="*/ 25 h 79"/>
                      <a:gd name="T4" fmla="*/ 79 w 79"/>
                      <a:gd name="T5" fmla="*/ 54 h 79"/>
                      <a:gd name="T6" fmla="*/ 54 w 79"/>
                      <a:gd name="T7" fmla="*/ 54 h 79"/>
                      <a:gd name="T8" fmla="*/ 54 w 79"/>
                      <a:gd name="T9" fmla="*/ 79 h 79"/>
                      <a:gd name="T10" fmla="*/ 26 w 79"/>
                      <a:gd name="T11" fmla="*/ 79 h 79"/>
                      <a:gd name="T12" fmla="*/ 26 w 79"/>
                      <a:gd name="T13" fmla="*/ 54 h 79"/>
                      <a:gd name="T14" fmla="*/ 0 w 79"/>
                      <a:gd name="T15" fmla="*/ 54 h 79"/>
                      <a:gd name="T16" fmla="*/ 0 w 79"/>
                      <a:gd name="T17" fmla="*/ 25 h 79"/>
                      <a:gd name="T18" fmla="*/ 26 w 79"/>
                      <a:gd name="T19" fmla="*/ 25 h 79"/>
                      <a:gd name="T20" fmla="*/ 26 w 79"/>
                      <a:gd name="T21" fmla="*/ 0 h 79"/>
                      <a:gd name="T22" fmla="*/ 54 w 79"/>
                      <a:gd name="T23" fmla="*/ 0 h 79"/>
                      <a:gd name="T24" fmla="*/ 54 w 79"/>
                      <a:gd name="T25" fmla="*/ 2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79">
                        <a:moveTo>
                          <a:pt x="54" y="25"/>
                        </a:moveTo>
                        <a:lnTo>
                          <a:pt x="79" y="25"/>
                        </a:lnTo>
                        <a:lnTo>
                          <a:pt x="79" y="54"/>
                        </a:lnTo>
                        <a:lnTo>
                          <a:pt x="54" y="54"/>
                        </a:lnTo>
                        <a:lnTo>
                          <a:pt x="54" y="79"/>
                        </a:lnTo>
                        <a:lnTo>
                          <a:pt x="26" y="79"/>
                        </a:lnTo>
                        <a:lnTo>
                          <a:pt x="26" y="54"/>
                        </a:lnTo>
                        <a:lnTo>
                          <a:pt x="0" y="54"/>
                        </a:lnTo>
                        <a:lnTo>
                          <a:pt x="0" y="25"/>
                        </a:lnTo>
                        <a:lnTo>
                          <a:pt x="26" y="25"/>
                        </a:lnTo>
                        <a:lnTo>
                          <a:pt x="26" y="0"/>
                        </a:lnTo>
                        <a:lnTo>
                          <a:pt x="54" y="0"/>
                        </a:lnTo>
                        <a:lnTo>
                          <a:pt x="54" y="25"/>
                        </a:ln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 name="Freeform 151"/>
                  <p:cNvSpPr/>
                  <p:nvPr/>
                </p:nvSpPr>
                <p:spPr bwMode="auto">
                  <a:xfrm>
                    <a:off x="9244" y="2232"/>
                    <a:ext cx="214" cy="375"/>
                  </a:xfrm>
                  <a:custGeom>
                    <a:avLst/>
                    <a:gdLst>
                      <a:gd name="T0" fmla="*/ 2 w 65"/>
                      <a:gd name="T1" fmla="*/ 89 h 113"/>
                      <a:gd name="T2" fmla="*/ 37 w 65"/>
                      <a:gd name="T3" fmla="*/ 30 h 113"/>
                      <a:gd name="T4" fmla="*/ 25 w 65"/>
                      <a:gd name="T5" fmla="*/ 33 h 113"/>
                      <a:gd name="T6" fmla="*/ 2 w 65"/>
                      <a:gd name="T7" fmla="*/ 33 h 113"/>
                      <a:gd name="T8" fmla="*/ 32 w 65"/>
                      <a:gd name="T9" fmla="*/ 0 h 113"/>
                      <a:gd name="T10" fmla="*/ 61 w 65"/>
                      <a:gd name="T11" fmla="*/ 36 h 113"/>
                      <a:gd name="T12" fmla="*/ 28 w 65"/>
                      <a:gd name="T13" fmla="*/ 89 h 113"/>
                      <a:gd name="T14" fmla="*/ 63 w 65"/>
                      <a:gd name="T15" fmla="*/ 89 h 113"/>
                      <a:gd name="T16" fmla="*/ 63 w 65"/>
                      <a:gd name="T17" fmla="*/ 112 h 113"/>
                      <a:gd name="T18" fmla="*/ 65 w 65"/>
                      <a:gd name="T19" fmla="*/ 113 h 113"/>
                      <a:gd name="T20" fmla="*/ 0 w 65"/>
                      <a:gd name="T21" fmla="*/ 113 h 113"/>
                      <a:gd name="T22" fmla="*/ 2 w 65"/>
                      <a:gd name="T23" fmla="*/ 112 h 113"/>
                      <a:gd name="T24" fmla="*/ 2 w 65"/>
                      <a:gd name="T25" fmla="*/ 8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113">
                        <a:moveTo>
                          <a:pt x="2" y="89"/>
                        </a:moveTo>
                        <a:cubicBezTo>
                          <a:pt x="37" y="30"/>
                          <a:pt x="37" y="30"/>
                          <a:pt x="37" y="30"/>
                        </a:cubicBezTo>
                        <a:cubicBezTo>
                          <a:pt x="37" y="22"/>
                          <a:pt x="25" y="22"/>
                          <a:pt x="25" y="33"/>
                        </a:cubicBezTo>
                        <a:cubicBezTo>
                          <a:pt x="2" y="33"/>
                          <a:pt x="2" y="33"/>
                          <a:pt x="2" y="33"/>
                        </a:cubicBezTo>
                        <a:cubicBezTo>
                          <a:pt x="2" y="17"/>
                          <a:pt x="8" y="0"/>
                          <a:pt x="32" y="0"/>
                        </a:cubicBezTo>
                        <a:cubicBezTo>
                          <a:pt x="49" y="0"/>
                          <a:pt x="64" y="9"/>
                          <a:pt x="61" y="36"/>
                        </a:cubicBezTo>
                        <a:cubicBezTo>
                          <a:pt x="28" y="89"/>
                          <a:pt x="28" y="89"/>
                          <a:pt x="28" y="89"/>
                        </a:cubicBezTo>
                        <a:cubicBezTo>
                          <a:pt x="63" y="89"/>
                          <a:pt x="63" y="89"/>
                          <a:pt x="63" y="89"/>
                        </a:cubicBezTo>
                        <a:cubicBezTo>
                          <a:pt x="63" y="112"/>
                          <a:pt x="63" y="112"/>
                          <a:pt x="63" y="112"/>
                        </a:cubicBezTo>
                        <a:cubicBezTo>
                          <a:pt x="65" y="113"/>
                          <a:pt x="65" y="113"/>
                          <a:pt x="65" y="113"/>
                        </a:cubicBezTo>
                        <a:cubicBezTo>
                          <a:pt x="0" y="113"/>
                          <a:pt x="0" y="113"/>
                          <a:pt x="0" y="113"/>
                        </a:cubicBezTo>
                        <a:cubicBezTo>
                          <a:pt x="2" y="112"/>
                          <a:pt x="2" y="112"/>
                          <a:pt x="2" y="112"/>
                        </a:cubicBezTo>
                        <a:lnTo>
                          <a:pt x="2" y="89"/>
                        </a:ln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sp>
            <p:nvSpPr>
              <p:cNvPr id="26" name="文本框 25"/>
              <p:cNvSpPr txBox="1"/>
              <p:nvPr/>
            </p:nvSpPr>
            <p:spPr>
              <a:xfrm>
                <a:off x="15361" y="6027"/>
                <a:ext cx="3434" cy="2201"/>
              </a:xfrm>
              <a:prstGeom prst="rect">
                <a:avLst/>
              </a:prstGeom>
              <a:solidFill>
                <a:schemeClr val="accent3">
                  <a:lumMod val="75000"/>
                  <a:alpha val="75000"/>
                </a:schemeClr>
              </a:solidFill>
            </p:spPr>
            <p:txBody>
              <a:bodyPr wrap="square" rtlCol="0">
                <a:spAutoFit/>
              </a:bodyPr>
              <a:lstStyle/>
              <a:p>
                <a:pPr algn="ctr"/>
                <a:r>
                  <a:rPr lang="zh-CN" altLang="en-US" sz="2800" b="1" dirty="0">
                    <a:solidFill>
                      <a:srgbClr val="000000"/>
                    </a:solidFill>
                  </a:rPr>
                  <a:t>数值型数据</a:t>
                </a:r>
              </a:p>
            </p:txBody>
          </p:sp>
        </p:grpSp>
      </p:grpSp>
      <p:grpSp>
        <p:nvGrpSpPr>
          <p:cNvPr id="38" name="组合 37"/>
          <p:cNvGrpSpPr/>
          <p:nvPr/>
        </p:nvGrpSpPr>
        <p:grpSpPr>
          <a:xfrm>
            <a:off x="1341120" y="3910330"/>
            <a:ext cx="1750060" cy="1795780"/>
            <a:chOff x="2506" y="6522"/>
            <a:chExt cx="2756" cy="2828"/>
          </a:xfrm>
        </p:grpSpPr>
        <p:grpSp>
          <p:nvGrpSpPr>
            <p:cNvPr id="5" name="组合 4"/>
            <p:cNvGrpSpPr/>
            <p:nvPr/>
          </p:nvGrpSpPr>
          <p:grpSpPr>
            <a:xfrm>
              <a:off x="2506" y="6522"/>
              <a:ext cx="2756" cy="2829"/>
              <a:chOff x="9080" y="4751"/>
              <a:chExt cx="1294" cy="1294"/>
            </a:xfrm>
          </p:grpSpPr>
          <p:sp>
            <p:nvSpPr>
              <p:cNvPr id="19" name="Oval 32"/>
              <p:cNvSpPr>
                <a:spLocks noChangeArrowheads="1"/>
              </p:cNvSpPr>
              <p:nvPr/>
            </p:nvSpPr>
            <p:spPr bwMode="auto">
              <a:xfrm>
                <a:off x="9080" y="4751"/>
                <a:ext cx="1295" cy="1295"/>
              </a:xfrm>
              <a:prstGeom prst="ellipse">
                <a:avLst/>
              </a:prstGeom>
              <a:solidFill>
                <a:srgbClr val="ECEDE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5" name="Freeform 264"/>
              <p:cNvSpPr/>
              <p:nvPr/>
            </p:nvSpPr>
            <p:spPr bwMode="auto">
              <a:xfrm>
                <a:off x="9250" y="5229"/>
                <a:ext cx="865" cy="595"/>
              </a:xfrm>
              <a:custGeom>
                <a:avLst/>
                <a:gdLst>
                  <a:gd name="T0" fmla="*/ 174 w 314"/>
                  <a:gd name="T1" fmla="*/ 216 h 216"/>
                  <a:gd name="T2" fmla="*/ 111 w 314"/>
                  <a:gd name="T3" fmla="*/ 203 h 216"/>
                  <a:gd name="T4" fmla="*/ 35 w 314"/>
                  <a:gd name="T5" fmla="*/ 0 h 216"/>
                  <a:gd name="T6" fmla="*/ 85 w 314"/>
                  <a:gd name="T7" fmla="*/ 23 h 216"/>
                  <a:gd name="T8" fmla="*/ 134 w 314"/>
                  <a:gd name="T9" fmla="*/ 152 h 216"/>
                  <a:gd name="T10" fmla="*/ 263 w 314"/>
                  <a:gd name="T11" fmla="*/ 103 h 216"/>
                  <a:gd name="T12" fmla="*/ 314 w 314"/>
                  <a:gd name="T13" fmla="*/ 126 h 216"/>
                  <a:gd name="T14" fmla="*/ 229 w 314"/>
                  <a:gd name="T15" fmla="*/ 206 h 216"/>
                  <a:gd name="T16" fmla="*/ 174 w 314"/>
                  <a:gd name="T17" fmla="*/ 21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16">
                    <a:moveTo>
                      <a:pt x="174" y="216"/>
                    </a:moveTo>
                    <a:cubicBezTo>
                      <a:pt x="153" y="216"/>
                      <a:pt x="131" y="212"/>
                      <a:pt x="111" y="203"/>
                    </a:cubicBezTo>
                    <a:cubicBezTo>
                      <a:pt x="34" y="168"/>
                      <a:pt x="0" y="77"/>
                      <a:pt x="35" y="0"/>
                    </a:cubicBezTo>
                    <a:cubicBezTo>
                      <a:pt x="85" y="23"/>
                      <a:pt x="85" y="23"/>
                      <a:pt x="85" y="23"/>
                    </a:cubicBezTo>
                    <a:cubicBezTo>
                      <a:pt x="63" y="72"/>
                      <a:pt x="85" y="130"/>
                      <a:pt x="134" y="152"/>
                    </a:cubicBezTo>
                    <a:cubicBezTo>
                      <a:pt x="183" y="174"/>
                      <a:pt x="241" y="152"/>
                      <a:pt x="263" y="103"/>
                    </a:cubicBezTo>
                    <a:cubicBezTo>
                      <a:pt x="314" y="126"/>
                      <a:pt x="314" y="126"/>
                      <a:pt x="314" y="126"/>
                    </a:cubicBezTo>
                    <a:cubicBezTo>
                      <a:pt x="297" y="163"/>
                      <a:pt x="267" y="192"/>
                      <a:pt x="229" y="206"/>
                    </a:cubicBezTo>
                    <a:cubicBezTo>
                      <a:pt x="211" y="213"/>
                      <a:pt x="193" y="216"/>
                      <a:pt x="174" y="216"/>
                    </a:cubicBezTo>
                    <a:close/>
                  </a:path>
                </a:pathLst>
              </a:custGeom>
              <a:solidFill>
                <a:schemeClr val="bg1">
                  <a:lumMod val="9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6" name="Freeform 265"/>
              <p:cNvSpPr/>
              <p:nvPr/>
            </p:nvSpPr>
            <p:spPr bwMode="auto">
              <a:xfrm>
                <a:off x="9363" y="4984"/>
                <a:ext cx="328" cy="275"/>
              </a:xfrm>
              <a:custGeom>
                <a:avLst/>
                <a:gdLst>
                  <a:gd name="T0" fmla="*/ 119 w 119"/>
                  <a:gd name="T1" fmla="*/ 0 h 100"/>
                  <a:gd name="T2" fmla="*/ 14 w 119"/>
                  <a:gd name="T3" fmla="*/ 57 h 100"/>
                  <a:gd name="T4" fmla="*/ 0 w 119"/>
                  <a:gd name="T5" fmla="*/ 77 h 100"/>
                  <a:gd name="T6" fmla="*/ 51 w 119"/>
                  <a:gd name="T7" fmla="*/ 100 h 100"/>
                  <a:gd name="T8" fmla="*/ 57 w 119"/>
                  <a:gd name="T9" fmla="*/ 91 h 100"/>
                  <a:gd name="T10" fmla="*/ 119 w 119"/>
                  <a:gd name="T11" fmla="*/ 56 h 100"/>
                  <a:gd name="T12" fmla="*/ 119 w 119"/>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9" h="100">
                    <a:moveTo>
                      <a:pt x="119" y="0"/>
                    </a:moveTo>
                    <a:cubicBezTo>
                      <a:pt x="78" y="4"/>
                      <a:pt x="40" y="24"/>
                      <a:pt x="14" y="57"/>
                    </a:cubicBezTo>
                    <a:cubicBezTo>
                      <a:pt x="9" y="63"/>
                      <a:pt x="4" y="70"/>
                      <a:pt x="0" y="77"/>
                    </a:cubicBezTo>
                    <a:cubicBezTo>
                      <a:pt x="51" y="100"/>
                      <a:pt x="51" y="100"/>
                      <a:pt x="51" y="100"/>
                    </a:cubicBezTo>
                    <a:cubicBezTo>
                      <a:pt x="53" y="97"/>
                      <a:pt x="55" y="94"/>
                      <a:pt x="57" y="91"/>
                    </a:cubicBezTo>
                    <a:cubicBezTo>
                      <a:pt x="73" y="72"/>
                      <a:pt x="95" y="59"/>
                      <a:pt x="119" y="56"/>
                    </a:cubicBezTo>
                    <a:lnTo>
                      <a:pt x="119" y="0"/>
                    </a:lnTo>
                    <a:close/>
                  </a:path>
                </a:pathLst>
              </a:custGeom>
              <a:solidFill>
                <a:srgbClr val="337E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7" name="Freeform 266"/>
              <p:cNvSpPr/>
              <p:nvPr/>
            </p:nvSpPr>
            <p:spPr bwMode="auto">
              <a:xfrm>
                <a:off x="9988" y="5441"/>
                <a:ext cx="163" cy="100"/>
              </a:xfrm>
              <a:custGeom>
                <a:avLst/>
                <a:gdLst>
                  <a:gd name="T0" fmla="*/ 3 w 59"/>
                  <a:gd name="T1" fmla="*/ 0 h 36"/>
                  <a:gd name="T2" fmla="*/ 0 w 59"/>
                  <a:gd name="T3" fmla="*/ 13 h 36"/>
                  <a:gd name="T4" fmla="*/ 51 w 59"/>
                  <a:gd name="T5" fmla="*/ 36 h 36"/>
                  <a:gd name="T6" fmla="*/ 59 w 59"/>
                  <a:gd name="T7" fmla="*/ 0 h 36"/>
                  <a:gd name="T8" fmla="*/ 3 w 59"/>
                  <a:gd name="T9" fmla="*/ 0 h 36"/>
                </a:gdLst>
                <a:ahLst/>
                <a:cxnLst>
                  <a:cxn ang="0">
                    <a:pos x="T0" y="T1"/>
                  </a:cxn>
                  <a:cxn ang="0">
                    <a:pos x="T2" y="T3"/>
                  </a:cxn>
                  <a:cxn ang="0">
                    <a:pos x="T4" y="T5"/>
                  </a:cxn>
                  <a:cxn ang="0">
                    <a:pos x="T6" y="T7"/>
                  </a:cxn>
                  <a:cxn ang="0">
                    <a:pos x="T8" y="T9"/>
                  </a:cxn>
                </a:cxnLst>
                <a:rect l="0" t="0" r="r" b="b"/>
                <a:pathLst>
                  <a:path w="59" h="36">
                    <a:moveTo>
                      <a:pt x="3" y="0"/>
                    </a:moveTo>
                    <a:cubicBezTo>
                      <a:pt x="2" y="5"/>
                      <a:pt x="1" y="9"/>
                      <a:pt x="0" y="13"/>
                    </a:cubicBezTo>
                    <a:cubicBezTo>
                      <a:pt x="51" y="36"/>
                      <a:pt x="51" y="36"/>
                      <a:pt x="51" y="36"/>
                    </a:cubicBezTo>
                    <a:cubicBezTo>
                      <a:pt x="55" y="25"/>
                      <a:pt x="58" y="13"/>
                      <a:pt x="59" y="0"/>
                    </a:cubicBezTo>
                    <a:lnTo>
                      <a:pt x="3" y="0"/>
                    </a:lnTo>
                    <a:close/>
                  </a:path>
                </a:pathLst>
              </a:custGeom>
              <a:solidFill>
                <a:srgbClr val="4249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8" name="Freeform 267"/>
              <p:cNvSpPr/>
              <p:nvPr/>
            </p:nvSpPr>
            <p:spPr bwMode="auto">
              <a:xfrm>
                <a:off x="9728" y="4981"/>
                <a:ext cx="423" cy="420"/>
              </a:xfrm>
              <a:custGeom>
                <a:avLst/>
                <a:gdLst>
                  <a:gd name="T0" fmla="*/ 153 w 153"/>
                  <a:gd name="T1" fmla="*/ 153 h 153"/>
                  <a:gd name="T2" fmla="*/ 98 w 153"/>
                  <a:gd name="T3" fmla="*/ 153 h 153"/>
                  <a:gd name="T4" fmla="*/ 0 w 153"/>
                  <a:gd name="T5" fmla="*/ 56 h 153"/>
                  <a:gd name="T6" fmla="*/ 0 w 153"/>
                  <a:gd name="T7" fmla="*/ 0 h 153"/>
                  <a:gd name="T8" fmla="*/ 153 w 153"/>
                  <a:gd name="T9" fmla="*/ 153 h 153"/>
                </a:gdLst>
                <a:ahLst/>
                <a:cxnLst>
                  <a:cxn ang="0">
                    <a:pos x="T0" y="T1"/>
                  </a:cxn>
                  <a:cxn ang="0">
                    <a:pos x="T2" y="T3"/>
                  </a:cxn>
                  <a:cxn ang="0">
                    <a:pos x="T4" y="T5"/>
                  </a:cxn>
                  <a:cxn ang="0">
                    <a:pos x="T6" y="T7"/>
                  </a:cxn>
                  <a:cxn ang="0">
                    <a:pos x="T8" y="T9"/>
                  </a:cxn>
                </a:cxnLst>
                <a:rect l="0" t="0" r="r" b="b"/>
                <a:pathLst>
                  <a:path w="153" h="153">
                    <a:moveTo>
                      <a:pt x="153" y="153"/>
                    </a:moveTo>
                    <a:cubicBezTo>
                      <a:pt x="98" y="153"/>
                      <a:pt x="98" y="153"/>
                      <a:pt x="98" y="153"/>
                    </a:cubicBezTo>
                    <a:cubicBezTo>
                      <a:pt x="98" y="100"/>
                      <a:pt x="54" y="56"/>
                      <a:pt x="0" y="56"/>
                    </a:cubicBezTo>
                    <a:cubicBezTo>
                      <a:pt x="0" y="0"/>
                      <a:pt x="0" y="0"/>
                      <a:pt x="0" y="0"/>
                    </a:cubicBezTo>
                    <a:cubicBezTo>
                      <a:pt x="85" y="0"/>
                      <a:pt x="153" y="69"/>
                      <a:pt x="153" y="153"/>
                    </a:cubicBezTo>
                    <a:close/>
                  </a:path>
                </a:pathLst>
              </a:custGeom>
              <a:solidFill>
                <a:srgbClr val="35806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9" name="Rectangle 268"/>
              <p:cNvSpPr>
                <a:spLocks noChangeArrowheads="1"/>
              </p:cNvSpPr>
              <p:nvPr/>
            </p:nvSpPr>
            <p:spPr bwMode="auto">
              <a:xfrm>
                <a:off x="9578" y="5454"/>
                <a:ext cx="75" cy="100"/>
              </a:xfrm>
              <a:prstGeom prst="rect">
                <a:avLst/>
              </a:prstGeom>
              <a:solidFill>
                <a:srgbClr val="4249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00" name="Rectangle 269"/>
              <p:cNvSpPr>
                <a:spLocks noChangeArrowheads="1"/>
              </p:cNvSpPr>
              <p:nvPr/>
            </p:nvSpPr>
            <p:spPr bwMode="auto">
              <a:xfrm>
                <a:off x="9690" y="5331"/>
                <a:ext cx="78" cy="223"/>
              </a:xfrm>
              <a:prstGeom prst="rect">
                <a:avLst/>
              </a:prstGeom>
              <a:solidFill>
                <a:srgbClr val="4249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01" name="Rectangle 270"/>
              <p:cNvSpPr>
                <a:spLocks noChangeArrowheads="1"/>
              </p:cNvSpPr>
              <p:nvPr/>
            </p:nvSpPr>
            <p:spPr bwMode="auto">
              <a:xfrm>
                <a:off x="9805" y="5266"/>
                <a:ext cx="78" cy="288"/>
              </a:xfrm>
              <a:prstGeom prst="rect">
                <a:avLst/>
              </a:prstGeom>
              <a:solidFill>
                <a:srgbClr val="DA4B2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grpSp>
        <p:sp>
          <p:nvSpPr>
            <p:cNvPr id="36" name="文本框 35"/>
            <p:cNvSpPr txBox="1"/>
            <p:nvPr/>
          </p:nvSpPr>
          <p:spPr>
            <a:xfrm>
              <a:off x="3124" y="8250"/>
              <a:ext cx="1522" cy="822"/>
            </a:xfrm>
            <a:prstGeom prst="rect">
              <a:avLst/>
            </a:prstGeom>
            <a:solidFill>
              <a:schemeClr val="accent3">
                <a:lumMod val="75000"/>
                <a:alpha val="60000"/>
              </a:schemeClr>
            </a:solidFill>
          </p:spPr>
          <p:txBody>
            <a:bodyPr wrap="square" rtlCol="0">
              <a:spAutoFit/>
            </a:bodyPr>
            <a:lstStyle/>
            <a:p>
              <a:r>
                <a:rPr lang="zh-CN" altLang="en-US" sz="2800" b="1"/>
                <a:t>数据</a:t>
              </a:r>
            </a:p>
          </p:txBody>
        </p:sp>
      </p:grpSp>
      <p:sp>
        <p:nvSpPr>
          <p:cNvPr id="29" name="文本框 28"/>
          <p:cNvSpPr txBox="1"/>
          <p:nvPr/>
        </p:nvSpPr>
        <p:spPr>
          <a:xfrm>
            <a:off x="7005488" y="3365816"/>
            <a:ext cx="1743710" cy="521970"/>
          </a:xfrm>
          <a:prstGeom prst="rect">
            <a:avLst/>
          </a:prstGeom>
          <a:solidFill>
            <a:schemeClr val="bg1">
              <a:alpha val="68000"/>
            </a:schemeClr>
          </a:solidFill>
        </p:spPr>
        <p:txBody>
          <a:bodyPr wrap="square" rtlCol="0">
            <a:spAutoFit/>
          </a:bodyPr>
          <a:lstStyle/>
          <a:p>
            <a:pPr algn="ctr"/>
            <a:r>
              <a:rPr lang="zh-CN" altLang="en-US" sz="2800" b="1" dirty="0"/>
              <a:t>数字</a:t>
            </a:r>
          </a:p>
        </p:txBody>
      </p:sp>
      <p:grpSp>
        <p:nvGrpSpPr>
          <p:cNvPr id="31" name="组合 30"/>
          <p:cNvGrpSpPr/>
          <p:nvPr/>
        </p:nvGrpSpPr>
        <p:grpSpPr>
          <a:xfrm>
            <a:off x="9122979" y="4660915"/>
            <a:ext cx="1141276" cy="1049004"/>
            <a:chOff x="11720" y="4358"/>
            <a:chExt cx="892" cy="892"/>
          </a:xfrm>
        </p:grpSpPr>
        <p:sp>
          <p:nvSpPr>
            <p:cNvPr id="32" name="Oval 471"/>
            <p:cNvSpPr>
              <a:spLocks noChangeArrowheads="1"/>
            </p:cNvSpPr>
            <p:nvPr/>
          </p:nvSpPr>
          <p:spPr bwMode="auto">
            <a:xfrm>
              <a:off x="11720" y="4358"/>
              <a:ext cx="892" cy="892"/>
            </a:xfrm>
            <a:prstGeom prst="ellipse">
              <a:avLst/>
            </a:prstGeom>
            <a:solidFill>
              <a:srgbClr val="4F83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70" name="Rectangle 472"/>
            <p:cNvSpPr>
              <a:spLocks noChangeArrowheads="1"/>
            </p:cNvSpPr>
            <p:nvPr/>
          </p:nvSpPr>
          <p:spPr bwMode="auto">
            <a:xfrm>
              <a:off x="11966" y="4576"/>
              <a:ext cx="412" cy="474"/>
            </a:xfrm>
            <a:prstGeom prst="rect">
              <a:avLst/>
            </a:prstGeom>
            <a:solidFill>
              <a:srgbClr val="38AA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471" name="Rectangle 473"/>
            <p:cNvSpPr>
              <a:spLocks noChangeArrowheads="1"/>
            </p:cNvSpPr>
            <p:nvPr/>
          </p:nvSpPr>
          <p:spPr bwMode="auto">
            <a:xfrm>
              <a:off x="11966" y="4611"/>
              <a:ext cx="412" cy="399"/>
            </a:xfrm>
            <a:prstGeom prst="rect">
              <a:avLst/>
            </a:prstGeom>
            <a:solidFill>
              <a:srgbClr val="DFDE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472" name="Freeform 474"/>
            <p:cNvSpPr/>
            <p:nvPr/>
          </p:nvSpPr>
          <p:spPr bwMode="auto">
            <a:xfrm>
              <a:off x="11875" y="4540"/>
              <a:ext cx="110" cy="532"/>
            </a:xfrm>
            <a:custGeom>
              <a:avLst/>
              <a:gdLst>
                <a:gd name="T0" fmla="*/ 23 w 23"/>
                <a:gd name="T1" fmla="*/ 105 h 112"/>
                <a:gd name="T2" fmla="*/ 16 w 23"/>
                <a:gd name="T3" fmla="*/ 112 h 112"/>
                <a:gd name="T4" fmla="*/ 7 w 23"/>
                <a:gd name="T5" fmla="*/ 112 h 112"/>
                <a:gd name="T6" fmla="*/ 0 w 23"/>
                <a:gd name="T7" fmla="*/ 105 h 112"/>
                <a:gd name="T8" fmla="*/ 0 w 23"/>
                <a:gd name="T9" fmla="*/ 7 h 112"/>
                <a:gd name="T10" fmla="*/ 7 w 23"/>
                <a:gd name="T11" fmla="*/ 0 h 112"/>
                <a:gd name="T12" fmla="*/ 16 w 23"/>
                <a:gd name="T13" fmla="*/ 0 h 112"/>
                <a:gd name="T14" fmla="*/ 23 w 23"/>
                <a:gd name="T15" fmla="*/ 7 h 112"/>
                <a:gd name="T16" fmla="*/ 23 w 23"/>
                <a:gd name="T17" fmla="*/ 10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12">
                  <a:moveTo>
                    <a:pt x="23" y="105"/>
                  </a:moveTo>
                  <a:cubicBezTo>
                    <a:pt x="23" y="109"/>
                    <a:pt x="20" y="112"/>
                    <a:pt x="16" y="112"/>
                  </a:cubicBezTo>
                  <a:cubicBezTo>
                    <a:pt x="7" y="112"/>
                    <a:pt x="7" y="112"/>
                    <a:pt x="7" y="112"/>
                  </a:cubicBezTo>
                  <a:cubicBezTo>
                    <a:pt x="3" y="112"/>
                    <a:pt x="0" y="109"/>
                    <a:pt x="0" y="105"/>
                  </a:cubicBezTo>
                  <a:cubicBezTo>
                    <a:pt x="0" y="7"/>
                    <a:pt x="0" y="7"/>
                    <a:pt x="0" y="7"/>
                  </a:cubicBezTo>
                  <a:cubicBezTo>
                    <a:pt x="0" y="3"/>
                    <a:pt x="3" y="0"/>
                    <a:pt x="7" y="0"/>
                  </a:cubicBezTo>
                  <a:cubicBezTo>
                    <a:pt x="16" y="0"/>
                    <a:pt x="16" y="0"/>
                    <a:pt x="16" y="0"/>
                  </a:cubicBezTo>
                  <a:cubicBezTo>
                    <a:pt x="20" y="0"/>
                    <a:pt x="23" y="3"/>
                    <a:pt x="23" y="7"/>
                  </a:cubicBezTo>
                  <a:lnTo>
                    <a:pt x="23" y="105"/>
                  </a:lnTo>
                  <a:close/>
                </a:path>
              </a:pathLst>
            </a:custGeom>
            <a:solidFill>
              <a:srgbClr val="3C50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73" name="Freeform 475"/>
            <p:cNvSpPr/>
            <p:nvPr/>
          </p:nvSpPr>
          <p:spPr bwMode="auto">
            <a:xfrm>
              <a:off x="11901" y="4572"/>
              <a:ext cx="62" cy="62"/>
            </a:xfrm>
            <a:custGeom>
              <a:avLst/>
              <a:gdLst>
                <a:gd name="T0" fmla="*/ 13 w 13"/>
                <a:gd name="T1" fmla="*/ 10 h 13"/>
                <a:gd name="T2" fmla="*/ 10 w 13"/>
                <a:gd name="T3" fmla="*/ 13 h 13"/>
                <a:gd name="T4" fmla="*/ 2 w 13"/>
                <a:gd name="T5" fmla="*/ 13 h 13"/>
                <a:gd name="T6" fmla="*/ 0 w 13"/>
                <a:gd name="T7" fmla="*/ 10 h 13"/>
                <a:gd name="T8" fmla="*/ 0 w 13"/>
                <a:gd name="T9" fmla="*/ 2 h 13"/>
                <a:gd name="T10" fmla="*/ 2 w 13"/>
                <a:gd name="T11" fmla="*/ 0 h 13"/>
                <a:gd name="T12" fmla="*/ 10 w 13"/>
                <a:gd name="T13" fmla="*/ 0 h 13"/>
                <a:gd name="T14" fmla="*/ 13 w 13"/>
                <a:gd name="T15" fmla="*/ 2 h 13"/>
                <a:gd name="T16" fmla="*/ 13 w 13"/>
                <a:gd name="T17"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13" y="10"/>
                  </a:moveTo>
                  <a:cubicBezTo>
                    <a:pt x="13" y="12"/>
                    <a:pt x="12" y="13"/>
                    <a:pt x="10" y="13"/>
                  </a:cubicBezTo>
                  <a:cubicBezTo>
                    <a:pt x="2" y="13"/>
                    <a:pt x="2" y="13"/>
                    <a:pt x="2" y="13"/>
                  </a:cubicBezTo>
                  <a:cubicBezTo>
                    <a:pt x="1" y="13"/>
                    <a:pt x="0" y="12"/>
                    <a:pt x="0" y="10"/>
                  </a:cubicBezTo>
                  <a:cubicBezTo>
                    <a:pt x="0" y="2"/>
                    <a:pt x="0" y="2"/>
                    <a:pt x="0" y="2"/>
                  </a:cubicBezTo>
                  <a:cubicBezTo>
                    <a:pt x="0" y="1"/>
                    <a:pt x="1" y="0"/>
                    <a:pt x="2" y="0"/>
                  </a:cubicBezTo>
                  <a:cubicBezTo>
                    <a:pt x="10" y="0"/>
                    <a:pt x="10" y="0"/>
                    <a:pt x="10" y="0"/>
                  </a:cubicBezTo>
                  <a:cubicBezTo>
                    <a:pt x="12" y="0"/>
                    <a:pt x="13" y="1"/>
                    <a:pt x="13" y="2"/>
                  </a:cubicBezTo>
                  <a:lnTo>
                    <a:pt x="13" y="10"/>
                  </a:lnTo>
                  <a:close/>
                </a:path>
              </a:pathLst>
            </a:custGeom>
            <a:solidFill>
              <a:srgbClr val="96C3D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74" name="Freeform 476"/>
            <p:cNvSpPr/>
            <p:nvPr/>
          </p:nvSpPr>
          <p:spPr bwMode="auto">
            <a:xfrm>
              <a:off x="11901" y="4673"/>
              <a:ext cx="62" cy="62"/>
            </a:xfrm>
            <a:custGeom>
              <a:avLst/>
              <a:gdLst>
                <a:gd name="T0" fmla="*/ 13 w 13"/>
                <a:gd name="T1" fmla="*/ 11 h 13"/>
                <a:gd name="T2" fmla="*/ 10 w 13"/>
                <a:gd name="T3" fmla="*/ 13 h 13"/>
                <a:gd name="T4" fmla="*/ 2 w 13"/>
                <a:gd name="T5" fmla="*/ 13 h 13"/>
                <a:gd name="T6" fmla="*/ 0 w 13"/>
                <a:gd name="T7" fmla="*/ 11 h 13"/>
                <a:gd name="T8" fmla="*/ 0 w 13"/>
                <a:gd name="T9" fmla="*/ 2 h 13"/>
                <a:gd name="T10" fmla="*/ 2 w 13"/>
                <a:gd name="T11" fmla="*/ 0 h 13"/>
                <a:gd name="T12" fmla="*/ 10 w 13"/>
                <a:gd name="T13" fmla="*/ 0 h 13"/>
                <a:gd name="T14" fmla="*/ 13 w 13"/>
                <a:gd name="T15" fmla="*/ 2 h 13"/>
                <a:gd name="T16" fmla="*/ 13 w 13"/>
                <a:gd name="T17"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13" y="11"/>
                  </a:moveTo>
                  <a:cubicBezTo>
                    <a:pt x="13" y="12"/>
                    <a:pt x="12" y="13"/>
                    <a:pt x="10" y="13"/>
                  </a:cubicBezTo>
                  <a:cubicBezTo>
                    <a:pt x="2" y="13"/>
                    <a:pt x="2" y="13"/>
                    <a:pt x="2" y="13"/>
                  </a:cubicBezTo>
                  <a:cubicBezTo>
                    <a:pt x="1" y="13"/>
                    <a:pt x="0" y="12"/>
                    <a:pt x="0" y="11"/>
                  </a:cubicBezTo>
                  <a:cubicBezTo>
                    <a:pt x="0" y="2"/>
                    <a:pt x="0" y="2"/>
                    <a:pt x="0" y="2"/>
                  </a:cubicBezTo>
                  <a:cubicBezTo>
                    <a:pt x="0" y="1"/>
                    <a:pt x="1" y="0"/>
                    <a:pt x="2" y="0"/>
                  </a:cubicBezTo>
                  <a:cubicBezTo>
                    <a:pt x="10" y="0"/>
                    <a:pt x="10" y="0"/>
                    <a:pt x="10" y="0"/>
                  </a:cubicBezTo>
                  <a:cubicBezTo>
                    <a:pt x="12" y="0"/>
                    <a:pt x="13" y="1"/>
                    <a:pt x="13" y="2"/>
                  </a:cubicBezTo>
                  <a:lnTo>
                    <a:pt x="13" y="11"/>
                  </a:lnTo>
                  <a:close/>
                </a:path>
              </a:pathLst>
            </a:custGeom>
            <a:solidFill>
              <a:srgbClr val="96C3D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75" name="Freeform 477"/>
            <p:cNvSpPr/>
            <p:nvPr/>
          </p:nvSpPr>
          <p:spPr bwMode="auto">
            <a:xfrm>
              <a:off x="11901" y="4774"/>
              <a:ext cx="62" cy="62"/>
            </a:xfrm>
            <a:custGeom>
              <a:avLst/>
              <a:gdLst>
                <a:gd name="T0" fmla="*/ 13 w 13"/>
                <a:gd name="T1" fmla="*/ 11 h 13"/>
                <a:gd name="T2" fmla="*/ 10 w 13"/>
                <a:gd name="T3" fmla="*/ 13 h 13"/>
                <a:gd name="T4" fmla="*/ 2 w 13"/>
                <a:gd name="T5" fmla="*/ 13 h 13"/>
                <a:gd name="T6" fmla="*/ 0 w 13"/>
                <a:gd name="T7" fmla="*/ 11 h 13"/>
                <a:gd name="T8" fmla="*/ 0 w 13"/>
                <a:gd name="T9" fmla="*/ 2 h 13"/>
                <a:gd name="T10" fmla="*/ 2 w 13"/>
                <a:gd name="T11" fmla="*/ 0 h 13"/>
                <a:gd name="T12" fmla="*/ 10 w 13"/>
                <a:gd name="T13" fmla="*/ 0 h 13"/>
                <a:gd name="T14" fmla="*/ 13 w 13"/>
                <a:gd name="T15" fmla="*/ 2 h 13"/>
                <a:gd name="T16" fmla="*/ 13 w 13"/>
                <a:gd name="T17"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13" y="11"/>
                  </a:moveTo>
                  <a:cubicBezTo>
                    <a:pt x="13" y="12"/>
                    <a:pt x="12" y="13"/>
                    <a:pt x="10" y="13"/>
                  </a:cubicBezTo>
                  <a:cubicBezTo>
                    <a:pt x="2" y="13"/>
                    <a:pt x="2" y="13"/>
                    <a:pt x="2" y="13"/>
                  </a:cubicBezTo>
                  <a:cubicBezTo>
                    <a:pt x="1" y="13"/>
                    <a:pt x="0" y="12"/>
                    <a:pt x="0" y="11"/>
                  </a:cubicBezTo>
                  <a:cubicBezTo>
                    <a:pt x="0" y="2"/>
                    <a:pt x="0" y="2"/>
                    <a:pt x="0" y="2"/>
                  </a:cubicBezTo>
                  <a:cubicBezTo>
                    <a:pt x="0" y="1"/>
                    <a:pt x="1" y="0"/>
                    <a:pt x="2" y="0"/>
                  </a:cubicBezTo>
                  <a:cubicBezTo>
                    <a:pt x="10" y="0"/>
                    <a:pt x="10" y="0"/>
                    <a:pt x="10" y="0"/>
                  </a:cubicBezTo>
                  <a:cubicBezTo>
                    <a:pt x="12" y="0"/>
                    <a:pt x="13" y="1"/>
                    <a:pt x="13" y="2"/>
                  </a:cubicBezTo>
                  <a:lnTo>
                    <a:pt x="13" y="11"/>
                  </a:lnTo>
                  <a:close/>
                </a:path>
              </a:pathLst>
            </a:custGeom>
            <a:solidFill>
              <a:srgbClr val="96C3D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76" name="Freeform 478"/>
            <p:cNvSpPr/>
            <p:nvPr/>
          </p:nvSpPr>
          <p:spPr bwMode="auto">
            <a:xfrm>
              <a:off x="11901" y="4874"/>
              <a:ext cx="62" cy="62"/>
            </a:xfrm>
            <a:custGeom>
              <a:avLst/>
              <a:gdLst>
                <a:gd name="T0" fmla="*/ 13 w 13"/>
                <a:gd name="T1" fmla="*/ 11 h 13"/>
                <a:gd name="T2" fmla="*/ 10 w 13"/>
                <a:gd name="T3" fmla="*/ 13 h 13"/>
                <a:gd name="T4" fmla="*/ 2 w 13"/>
                <a:gd name="T5" fmla="*/ 13 h 13"/>
                <a:gd name="T6" fmla="*/ 0 w 13"/>
                <a:gd name="T7" fmla="*/ 11 h 13"/>
                <a:gd name="T8" fmla="*/ 0 w 13"/>
                <a:gd name="T9" fmla="*/ 3 h 13"/>
                <a:gd name="T10" fmla="*/ 2 w 13"/>
                <a:gd name="T11" fmla="*/ 0 h 13"/>
                <a:gd name="T12" fmla="*/ 10 w 13"/>
                <a:gd name="T13" fmla="*/ 0 h 13"/>
                <a:gd name="T14" fmla="*/ 13 w 13"/>
                <a:gd name="T15" fmla="*/ 3 h 13"/>
                <a:gd name="T16" fmla="*/ 13 w 13"/>
                <a:gd name="T17"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13" y="11"/>
                  </a:moveTo>
                  <a:cubicBezTo>
                    <a:pt x="13" y="12"/>
                    <a:pt x="12" y="13"/>
                    <a:pt x="10" y="13"/>
                  </a:cubicBezTo>
                  <a:cubicBezTo>
                    <a:pt x="2" y="13"/>
                    <a:pt x="2" y="13"/>
                    <a:pt x="2" y="13"/>
                  </a:cubicBezTo>
                  <a:cubicBezTo>
                    <a:pt x="1" y="13"/>
                    <a:pt x="0" y="12"/>
                    <a:pt x="0" y="11"/>
                  </a:cubicBezTo>
                  <a:cubicBezTo>
                    <a:pt x="0" y="3"/>
                    <a:pt x="0" y="3"/>
                    <a:pt x="0" y="3"/>
                  </a:cubicBezTo>
                  <a:cubicBezTo>
                    <a:pt x="0" y="1"/>
                    <a:pt x="1" y="0"/>
                    <a:pt x="2" y="0"/>
                  </a:cubicBezTo>
                  <a:cubicBezTo>
                    <a:pt x="10" y="0"/>
                    <a:pt x="10" y="0"/>
                    <a:pt x="10" y="0"/>
                  </a:cubicBezTo>
                  <a:cubicBezTo>
                    <a:pt x="12" y="0"/>
                    <a:pt x="13" y="1"/>
                    <a:pt x="13" y="3"/>
                  </a:cubicBezTo>
                  <a:lnTo>
                    <a:pt x="13" y="11"/>
                  </a:lnTo>
                  <a:close/>
                </a:path>
              </a:pathLst>
            </a:custGeom>
            <a:solidFill>
              <a:srgbClr val="96C3D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77" name="Freeform 479"/>
            <p:cNvSpPr/>
            <p:nvPr/>
          </p:nvSpPr>
          <p:spPr bwMode="auto">
            <a:xfrm>
              <a:off x="11901" y="4978"/>
              <a:ext cx="62" cy="62"/>
            </a:xfrm>
            <a:custGeom>
              <a:avLst/>
              <a:gdLst>
                <a:gd name="T0" fmla="*/ 13 w 13"/>
                <a:gd name="T1" fmla="*/ 10 h 13"/>
                <a:gd name="T2" fmla="*/ 10 w 13"/>
                <a:gd name="T3" fmla="*/ 13 h 13"/>
                <a:gd name="T4" fmla="*/ 2 w 13"/>
                <a:gd name="T5" fmla="*/ 13 h 13"/>
                <a:gd name="T6" fmla="*/ 0 w 13"/>
                <a:gd name="T7" fmla="*/ 10 h 13"/>
                <a:gd name="T8" fmla="*/ 0 w 13"/>
                <a:gd name="T9" fmla="*/ 2 h 13"/>
                <a:gd name="T10" fmla="*/ 2 w 13"/>
                <a:gd name="T11" fmla="*/ 0 h 13"/>
                <a:gd name="T12" fmla="*/ 10 w 13"/>
                <a:gd name="T13" fmla="*/ 0 h 13"/>
                <a:gd name="T14" fmla="*/ 13 w 13"/>
                <a:gd name="T15" fmla="*/ 2 h 13"/>
                <a:gd name="T16" fmla="*/ 13 w 13"/>
                <a:gd name="T17"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13" y="10"/>
                  </a:moveTo>
                  <a:cubicBezTo>
                    <a:pt x="13" y="12"/>
                    <a:pt x="12" y="13"/>
                    <a:pt x="10" y="13"/>
                  </a:cubicBezTo>
                  <a:cubicBezTo>
                    <a:pt x="2" y="13"/>
                    <a:pt x="2" y="13"/>
                    <a:pt x="2" y="13"/>
                  </a:cubicBezTo>
                  <a:cubicBezTo>
                    <a:pt x="1" y="13"/>
                    <a:pt x="0" y="12"/>
                    <a:pt x="0" y="10"/>
                  </a:cubicBezTo>
                  <a:cubicBezTo>
                    <a:pt x="0" y="2"/>
                    <a:pt x="0" y="2"/>
                    <a:pt x="0" y="2"/>
                  </a:cubicBezTo>
                  <a:cubicBezTo>
                    <a:pt x="0" y="1"/>
                    <a:pt x="1" y="0"/>
                    <a:pt x="2" y="0"/>
                  </a:cubicBezTo>
                  <a:cubicBezTo>
                    <a:pt x="10" y="0"/>
                    <a:pt x="10" y="0"/>
                    <a:pt x="10" y="0"/>
                  </a:cubicBezTo>
                  <a:cubicBezTo>
                    <a:pt x="12" y="0"/>
                    <a:pt x="13" y="1"/>
                    <a:pt x="13" y="2"/>
                  </a:cubicBezTo>
                  <a:lnTo>
                    <a:pt x="13" y="10"/>
                  </a:lnTo>
                  <a:close/>
                </a:path>
              </a:pathLst>
            </a:custGeom>
            <a:solidFill>
              <a:srgbClr val="96C3D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78" name="Freeform 480"/>
            <p:cNvSpPr/>
            <p:nvPr/>
          </p:nvSpPr>
          <p:spPr bwMode="auto">
            <a:xfrm>
              <a:off x="12346" y="4540"/>
              <a:ext cx="107" cy="532"/>
            </a:xfrm>
            <a:custGeom>
              <a:avLst/>
              <a:gdLst>
                <a:gd name="T0" fmla="*/ 23 w 23"/>
                <a:gd name="T1" fmla="*/ 105 h 112"/>
                <a:gd name="T2" fmla="*/ 16 w 23"/>
                <a:gd name="T3" fmla="*/ 112 h 112"/>
                <a:gd name="T4" fmla="*/ 7 w 23"/>
                <a:gd name="T5" fmla="*/ 112 h 112"/>
                <a:gd name="T6" fmla="*/ 0 w 23"/>
                <a:gd name="T7" fmla="*/ 105 h 112"/>
                <a:gd name="T8" fmla="*/ 0 w 23"/>
                <a:gd name="T9" fmla="*/ 7 h 112"/>
                <a:gd name="T10" fmla="*/ 7 w 23"/>
                <a:gd name="T11" fmla="*/ 0 h 112"/>
                <a:gd name="T12" fmla="*/ 16 w 23"/>
                <a:gd name="T13" fmla="*/ 0 h 112"/>
                <a:gd name="T14" fmla="*/ 23 w 23"/>
                <a:gd name="T15" fmla="*/ 7 h 112"/>
                <a:gd name="T16" fmla="*/ 23 w 23"/>
                <a:gd name="T17" fmla="*/ 10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12">
                  <a:moveTo>
                    <a:pt x="23" y="105"/>
                  </a:moveTo>
                  <a:cubicBezTo>
                    <a:pt x="23" y="109"/>
                    <a:pt x="20" y="112"/>
                    <a:pt x="16" y="112"/>
                  </a:cubicBezTo>
                  <a:cubicBezTo>
                    <a:pt x="7" y="112"/>
                    <a:pt x="7" y="112"/>
                    <a:pt x="7" y="112"/>
                  </a:cubicBezTo>
                  <a:cubicBezTo>
                    <a:pt x="3" y="112"/>
                    <a:pt x="0" y="109"/>
                    <a:pt x="0" y="105"/>
                  </a:cubicBezTo>
                  <a:cubicBezTo>
                    <a:pt x="0" y="7"/>
                    <a:pt x="0" y="7"/>
                    <a:pt x="0" y="7"/>
                  </a:cubicBezTo>
                  <a:cubicBezTo>
                    <a:pt x="0" y="3"/>
                    <a:pt x="3" y="0"/>
                    <a:pt x="7" y="0"/>
                  </a:cubicBezTo>
                  <a:cubicBezTo>
                    <a:pt x="16" y="0"/>
                    <a:pt x="16" y="0"/>
                    <a:pt x="16" y="0"/>
                  </a:cubicBezTo>
                  <a:cubicBezTo>
                    <a:pt x="20" y="0"/>
                    <a:pt x="23" y="3"/>
                    <a:pt x="23" y="7"/>
                  </a:cubicBezTo>
                  <a:lnTo>
                    <a:pt x="23" y="105"/>
                  </a:lnTo>
                  <a:close/>
                </a:path>
              </a:pathLst>
            </a:custGeom>
            <a:solidFill>
              <a:srgbClr val="3C50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79" name="Freeform 481"/>
            <p:cNvSpPr/>
            <p:nvPr/>
          </p:nvSpPr>
          <p:spPr bwMode="auto">
            <a:xfrm>
              <a:off x="12369" y="4572"/>
              <a:ext cx="62" cy="62"/>
            </a:xfrm>
            <a:custGeom>
              <a:avLst/>
              <a:gdLst>
                <a:gd name="T0" fmla="*/ 13 w 13"/>
                <a:gd name="T1" fmla="*/ 10 h 13"/>
                <a:gd name="T2" fmla="*/ 11 w 13"/>
                <a:gd name="T3" fmla="*/ 13 h 13"/>
                <a:gd name="T4" fmla="*/ 2 w 13"/>
                <a:gd name="T5" fmla="*/ 13 h 13"/>
                <a:gd name="T6" fmla="*/ 0 w 13"/>
                <a:gd name="T7" fmla="*/ 10 h 13"/>
                <a:gd name="T8" fmla="*/ 0 w 13"/>
                <a:gd name="T9" fmla="*/ 2 h 13"/>
                <a:gd name="T10" fmla="*/ 2 w 13"/>
                <a:gd name="T11" fmla="*/ 0 h 13"/>
                <a:gd name="T12" fmla="*/ 11 w 13"/>
                <a:gd name="T13" fmla="*/ 0 h 13"/>
                <a:gd name="T14" fmla="*/ 13 w 13"/>
                <a:gd name="T15" fmla="*/ 2 h 13"/>
                <a:gd name="T16" fmla="*/ 13 w 13"/>
                <a:gd name="T17"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13" y="10"/>
                  </a:moveTo>
                  <a:cubicBezTo>
                    <a:pt x="13" y="12"/>
                    <a:pt x="12" y="13"/>
                    <a:pt x="11" y="13"/>
                  </a:cubicBezTo>
                  <a:cubicBezTo>
                    <a:pt x="2" y="13"/>
                    <a:pt x="2" y="13"/>
                    <a:pt x="2" y="13"/>
                  </a:cubicBezTo>
                  <a:cubicBezTo>
                    <a:pt x="1" y="13"/>
                    <a:pt x="0" y="12"/>
                    <a:pt x="0" y="10"/>
                  </a:cubicBezTo>
                  <a:cubicBezTo>
                    <a:pt x="0" y="2"/>
                    <a:pt x="0" y="2"/>
                    <a:pt x="0" y="2"/>
                  </a:cubicBezTo>
                  <a:cubicBezTo>
                    <a:pt x="0" y="1"/>
                    <a:pt x="1" y="0"/>
                    <a:pt x="2" y="0"/>
                  </a:cubicBezTo>
                  <a:cubicBezTo>
                    <a:pt x="11" y="0"/>
                    <a:pt x="11" y="0"/>
                    <a:pt x="11" y="0"/>
                  </a:cubicBezTo>
                  <a:cubicBezTo>
                    <a:pt x="12" y="0"/>
                    <a:pt x="13" y="1"/>
                    <a:pt x="13" y="2"/>
                  </a:cubicBezTo>
                  <a:lnTo>
                    <a:pt x="13" y="10"/>
                  </a:lnTo>
                  <a:close/>
                </a:path>
              </a:pathLst>
            </a:custGeom>
            <a:solidFill>
              <a:srgbClr val="96C3D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80" name="Freeform 482"/>
            <p:cNvSpPr/>
            <p:nvPr/>
          </p:nvSpPr>
          <p:spPr bwMode="auto">
            <a:xfrm>
              <a:off x="12369" y="4673"/>
              <a:ext cx="62" cy="62"/>
            </a:xfrm>
            <a:custGeom>
              <a:avLst/>
              <a:gdLst>
                <a:gd name="T0" fmla="*/ 13 w 13"/>
                <a:gd name="T1" fmla="*/ 11 h 13"/>
                <a:gd name="T2" fmla="*/ 11 w 13"/>
                <a:gd name="T3" fmla="*/ 13 h 13"/>
                <a:gd name="T4" fmla="*/ 2 w 13"/>
                <a:gd name="T5" fmla="*/ 13 h 13"/>
                <a:gd name="T6" fmla="*/ 0 w 13"/>
                <a:gd name="T7" fmla="*/ 11 h 13"/>
                <a:gd name="T8" fmla="*/ 0 w 13"/>
                <a:gd name="T9" fmla="*/ 2 h 13"/>
                <a:gd name="T10" fmla="*/ 2 w 13"/>
                <a:gd name="T11" fmla="*/ 0 h 13"/>
                <a:gd name="T12" fmla="*/ 11 w 13"/>
                <a:gd name="T13" fmla="*/ 0 h 13"/>
                <a:gd name="T14" fmla="*/ 13 w 13"/>
                <a:gd name="T15" fmla="*/ 2 h 13"/>
                <a:gd name="T16" fmla="*/ 13 w 13"/>
                <a:gd name="T17"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13" y="11"/>
                  </a:moveTo>
                  <a:cubicBezTo>
                    <a:pt x="13" y="12"/>
                    <a:pt x="12" y="13"/>
                    <a:pt x="11" y="13"/>
                  </a:cubicBezTo>
                  <a:cubicBezTo>
                    <a:pt x="2" y="13"/>
                    <a:pt x="2" y="13"/>
                    <a:pt x="2" y="13"/>
                  </a:cubicBezTo>
                  <a:cubicBezTo>
                    <a:pt x="1" y="13"/>
                    <a:pt x="0" y="12"/>
                    <a:pt x="0" y="11"/>
                  </a:cubicBezTo>
                  <a:cubicBezTo>
                    <a:pt x="0" y="2"/>
                    <a:pt x="0" y="2"/>
                    <a:pt x="0" y="2"/>
                  </a:cubicBezTo>
                  <a:cubicBezTo>
                    <a:pt x="0" y="1"/>
                    <a:pt x="1" y="0"/>
                    <a:pt x="2" y="0"/>
                  </a:cubicBezTo>
                  <a:cubicBezTo>
                    <a:pt x="11" y="0"/>
                    <a:pt x="11" y="0"/>
                    <a:pt x="11" y="0"/>
                  </a:cubicBezTo>
                  <a:cubicBezTo>
                    <a:pt x="12" y="0"/>
                    <a:pt x="13" y="1"/>
                    <a:pt x="13" y="2"/>
                  </a:cubicBezTo>
                  <a:lnTo>
                    <a:pt x="13" y="11"/>
                  </a:lnTo>
                  <a:close/>
                </a:path>
              </a:pathLst>
            </a:custGeom>
            <a:solidFill>
              <a:srgbClr val="96C3D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81" name="Freeform 483"/>
            <p:cNvSpPr/>
            <p:nvPr/>
          </p:nvSpPr>
          <p:spPr bwMode="auto">
            <a:xfrm>
              <a:off x="12369" y="4774"/>
              <a:ext cx="62" cy="62"/>
            </a:xfrm>
            <a:custGeom>
              <a:avLst/>
              <a:gdLst>
                <a:gd name="T0" fmla="*/ 13 w 13"/>
                <a:gd name="T1" fmla="*/ 11 h 13"/>
                <a:gd name="T2" fmla="*/ 11 w 13"/>
                <a:gd name="T3" fmla="*/ 13 h 13"/>
                <a:gd name="T4" fmla="*/ 2 w 13"/>
                <a:gd name="T5" fmla="*/ 13 h 13"/>
                <a:gd name="T6" fmla="*/ 0 w 13"/>
                <a:gd name="T7" fmla="*/ 11 h 13"/>
                <a:gd name="T8" fmla="*/ 0 w 13"/>
                <a:gd name="T9" fmla="*/ 2 h 13"/>
                <a:gd name="T10" fmla="*/ 2 w 13"/>
                <a:gd name="T11" fmla="*/ 0 h 13"/>
                <a:gd name="T12" fmla="*/ 11 w 13"/>
                <a:gd name="T13" fmla="*/ 0 h 13"/>
                <a:gd name="T14" fmla="*/ 13 w 13"/>
                <a:gd name="T15" fmla="*/ 2 h 13"/>
                <a:gd name="T16" fmla="*/ 13 w 13"/>
                <a:gd name="T17"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13" y="11"/>
                  </a:moveTo>
                  <a:cubicBezTo>
                    <a:pt x="13" y="12"/>
                    <a:pt x="12" y="13"/>
                    <a:pt x="11" y="13"/>
                  </a:cubicBezTo>
                  <a:cubicBezTo>
                    <a:pt x="2" y="13"/>
                    <a:pt x="2" y="13"/>
                    <a:pt x="2" y="13"/>
                  </a:cubicBezTo>
                  <a:cubicBezTo>
                    <a:pt x="1" y="13"/>
                    <a:pt x="0" y="12"/>
                    <a:pt x="0" y="11"/>
                  </a:cubicBezTo>
                  <a:cubicBezTo>
                    <a:pt x="0" y="2"/>
                    <a:pt x="0" y="2"/>
                    <a:pt x="0" y="2"/>
                  </a:cubicBezTo>
                  <a:cubicBezTo>
                    <a:pt x="0" y="1"/>
                    <a:pt x="1" y="0"/>
                    <a:pt x="2" y="0"/>
                  </a:cubicBezTo>
                  <a:cubicBezTo>
                    <a:pt x="11" y="0"/>
                    <a:pt x="11" y="0"/>
                    <a:pt x="11" y="0"/>
                  </a:cubicBezTo>
                  <a:cubicBezTo>
                    <a:pt x="12" y="0"/>
                    <a:pt x="13" y="1"/>
                    <a:pt x="13" y="2"/>
                  </a:cubicBezTo>
                  <a:lnTo>
                    <a:pt x="13" y="11"/>
                  </a:lnTo>
                  <a:close/>
                </a:path>
              </a:pathLst>
            </a:custGeom>
            <a:solidFill>
              <a:srgbClr val="96C3D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82" name="Freeform 484"/>
            <p:cNvSpPr/>
            <p:nvPr/>
          </p:nvSpPr>
          <p:spPr bwMode="auto">
            <a:xfrm>
              <a:off x="12369" y="4874"/>
              <a:ext cx="62" cy="62"/>
            </a:xfrm>
            <a:custGeom>
              <a:avLst/>
              <a:gdLst>
                <a:gd name="T0" fmla="*/ 13 w 13"/>
                <a:gd name="T1" fmla="*/ 11 h 13"/>
                <a:gd name="T2" fmla="*/ 11 w 13"/>
                <a:gd name="T3" fmla="*/ 13 h 13"/>
                <a:gd name="T4" fmla="*/ 2 w 13"/>
                <a:gd name="T5" fmla="*/ 13 h 13"/>
                <a:gd name="T6" fmla="*/ 0 w 13"/>
                <a:gd name="T7" fmla="*/ 11 h 13"/>
                <a:gd name="T8" fmla="*/ 0 w 13"/>
                <a:gd name="T9" fmla="*/ 3 h 13"/>
                <a:gd name="T10" fmla="*/ 2 w 13"/>
                <a:gd name="T11" fmla="*/ 0 h 13"/>
                <a:gd name="T12" fmla="*/ 11 w 13"/>
                <a:gd name="T13" fmla="*/ 0 h 13"/>
                <a:gd name="T14" fmla="*/ 13 w 13"/>
                <a:gd name="T15" fmla="*/ 3 h 13"/>
                <a:gd name="T16" fmla="*/ 13 w 13"/>
                <a:gd name="T17"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13" y="11"/>
                  </a:moveTo>
                  <a:cubicBezTo>
                    <a:pt x="13" y="12"/>
                    <a:pt x="12" y="13"/>
                    <a:pt x="11" y="13"/>
                  </a:cubicBezTo>
                  <a:cubicBezTo>
                    <a:pt x="2" y="13"/>
                    <a:pt x="2" y="13"/>
                    <a:pt x="2" y="13"/>
                  </a:cubicBezTo>
                  <a:cubicBezTo>
                    <a:pt x="1" y="13"/>
                    <a:pt x="0" y="12"/>
                    <a:pt x="0" y="11"/>
                  </a:cubicBezTo>
                  <a:cubicBezTo>
                    <a:pt x="0" y="3"/>
                    <a:pt x="0" y="3"/>
                    <a:pt x="0" y="3"/>
                  </a:cubicBezTo>
                  <a:cubicBezTo>
                    <a:pt x="0" y="1"/>
                    <a:pt x="1" y="0"/>
                    <a:pt x="2" y="0"/>
                  </a:cubicBezTo>
                  <a:cubicBezTo>
                    <a:pt x="11" y="0"/>
                    <a:pt x="11" y="0"/>
                    <a:pt x="11" y="0"/>
                  </a:cubicBezTo>
                  <a:cubicBezTo>
                    <a:pt x="12" y="0"/>
                    <a:pt x="13" y="1"/>
                    <a:pt x="13" y="3"/>
                  </a:cubicBezTo>
                  <a:lnTo>
                    <a:pt x="13" y="11"/>
                  </a:lnTo>
                  <a:close/>
                </a:path>
              </a:pathLst>
            </a:custGeom>
            <a:solidFill>
              <a:srgbClr val="96C3D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83" name="Freeform 485"/>
            <p:cNvSpPr/>
            <p:nvPr/>
          </p:nvSpPr>
          <p:spPr bwMode="auto">
            <a:xfrm>
              <a:off x="12369" y="4978"/>
              <a:ext cx="62" cy="62"/>
            </a:xfrm>
            <a:custGeom>
              <a:avLst/>
              <a:gdLst>
                <a:gd name="T0" fmla="*/ 13 w 13"/>
                <a:gd name="T1" fmla="*/ 10 h 13"/>
                <a:gd name="T2" fmla="*/ 11 w 13"/>
                <a:gd name="T3" fmla="*/ 13 h 13"/>
                <a:gd name="T4" fmla="*/ 2 w 13"/>
                <a:gd name="T5" fmla="*/ 13 h 13"/>
                <a:gd name="T6" fmla="*/ 0 w 13"/>
                <a:gd name="T7" fmla="*/ 10 h 13"/>
                <a:gd name="T8" fmla="*/ 0 w 13"/>
                <a:gd name="T9" fmla="*/ 2 h 13"/>
                <a:gd name="T10" fmla="*/ 2 w 13"/>
                <a:gd name="T11" fmla="*/ 0 h 13"/>
                <a:gd name="T12" fmla="*/ 11 w 13"/>
                <a:gd name="T13" fmla="*/ 0 h 13"/>
                <a:gd name="T14" fmla="*/ 13 w 13"/>
                <a:gd name="T15" fmla="*/ 2 h 13"/>
                <a:gd name="T16" fmla="*/ 13 w 13"/>
                <a:gd name="T17"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13" y="10"/>
                  </a:moveTo>
                  <a:cubicBezTo>
                    <a:pt x="13" y="12"/>
                    <a:pt x="12" y="13"/>
                    <a:pt x="11" y="13"/>
                  </a:cubicBezTo>
                  <a:cubicBezTo>
                    <a:pt x="2" y="13"/>
                    <a:pt x="2" y="13"/>
                    <a:pt x="2" y="13"/>
                  </a:cubicBezTo>
                  <a:cubicBezTo>
                    <a:pt x="1" y="13"/>
                    <a:pt x="0" y="12"/>
                    <a:pt x="0" y="10"/>
                  </a:cubicBezTo>
                  <a:cubicBezTo>
                    <a:pt x="0" y="2"/>
                    <a:pt x="0" y="2"/>
                    <a:pt x="0" y="2"/>
                  </a:cubicBezTo>
                  <a:cubicBezTo>
                    <a:pt x="0" y="1"/>
                    <a:pt x="1" y="0"/>
                    <a:pt x="2" y="0"/>
                  </a:cubicBezTo>
                  <a:cubicBezTo>
                    <a:pt x="11" y="0"/>
                    <a:pt x="11" y="0"/>
                    <a:pt x="11" y="0"/>
                  </a:cubicBezTo>
                  <a:cubicBezTo>
                    <a:pt x="12" y="0"/>
                    <a:pt x="13" y="1"/>
                    <a:pt x="13" y="2"/>
                  </a:cubicBezTo>
                  <a:lnTo>
                    <a:pt x="13" y="10"/>
                  </a:lnTo>
                  <a:close/>
                </a:path>
              </a:pathLst>
            </a:custGeom>
            <a:solidFill>
              <a:srgbClr val="96C3D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84" name="Oval 486"/>
            <p:cNvSpPr>
              <a:spLocks noChangeArrowheads="1"/>
            </p:cNvSpPr>
            <p:nvPr/>
          </p:nvSpPr>
          <p:spPr bwMode="auto">
            <a:xfrm>
              <a:off x="12038" y="4676"/>
              <a:ext cx="253" cy="260"/>
            </a:xfrm>
            <a:prstGeom prst="ellipse">
              <a:avLst/>
            </a:prstGeom>
            <a:solidFill>
              <a:srgbClr val="DD5F6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85" name="Freeform 487"/>
            <p:cNvSpPr/>
            <p:nvPr/>
          </p:nvSpPr>
          <p:spPr bwMode="auto">
            <a:xfrm>
              <a:off x="12109" y="4715"/>
              <a:ext cx="149" cy="178"/>
            </a:xfrm>
            <a:custGeom>
              <a:avLst/>
              <a:gdLst>
                <a:gd name="T0" fmla="*/ 1 w 31"/>
                <a:gd name="T1" fmla="*/ 4 h 37"/>
                <a:gd name="T2" fmla="*/ 7 w 31"/>
                <a:gd name="T3" fmla="*/ 2 h 37"/>
                <a:gd name="T4" fmla="*/ 28 w 31"/>
                <a:gd name="T5" fmla="*/ 15 h 37"/>
                <a:gd name="T6" fmla="*/ 28 w 31"/>
                <a:gd name="T7" fmla="*/ 22 h 37"/>
                <a:gd name="T8" fmla="*/ 6 w 31"/>
                <a:gd name="T9" fmla="*/ 35 h 37"/>
                <a:gd name="T10" fmla="*/ 0 w 31"/>
                <a:gd name="T11" fmla="*/ 33 h 37"/>
                <a:gd name="T12" fmla="*/ 1 w 31"/>
                <a:gd name="T13" fmla="*/ 4 h 37"/>
              </a:gdLst>
              <a:ahLst/>
              <a:cxnLst>
                <a:cxn ang="0">
                  <a:pos x="T0" y="T1"/>
                </a:cxn>
                <a:cxn ang="0">
                  <a:pos x="T2" y="T3"/>
                </a:cxn>
                <a:cxn ang="0">
                  <a:pos x="T4" y="T5"/>
                </a:cxn>
                <a:cxn ang="0">
                  <a:pos x="T6" y="T7"/>
                </a:cxn>
                <a:cxn ang="0">
                  <a:pos x="T8" y="T9"/>
                </a:cxn>
                <a:cxn ang="0">
                  <a:pos x="T10" y="T11"/>
                </a:cxn>
                <a:cxn ang="0">
                  <a:pos x="T12" y="T13"/>
                </a:cxn>
              </a:cxnLst>
              <a:rect l="0" t="0" r="r" b="b"/>
              <a:pathLst>
                <a:path w="31" h="37">
                  <a:moveTo>
                    <a:pt x="1" y="4"/>
                  </a:moveTo>
                  <a:cubicBezTo>
                    <a:pt x="1" y="1"/>
                    <a:pt x="3" y="0"/>
                    <a:pt x="7" y="2"/>
                  </a:cubicBezTo>
                  <a:cubicBezTo>
                    <a:pt x="28" y="15"/>
                    <a:pt x="28" y="15"/>
                    <a:pt x="28" y="15"/>
                  </a:cubicBezTo>
                  <a:cubicBezTo>
                    <a:pt x="31" y="17"/>
                    <a:pt x="31" y="20"/>
                    <a:pt x="28" y="22"/>
                  </a:cubicBezTo>
                  <a:cubicBezTo>
                    <a:pt x="6" y="35"/>
                    <a:pt x="6" y="35"/>
                    <a:pt x="6" y="35"/>
                  </a:cubicBezTo>
                  <a:cubicBezTo>
                    <a:pt x="3" y="37"/>
                    <a:pt x="0" y="36"/>
                    <a:pt x="0" y="33"/>
                  </a:cubicBezTo>
                  <a:lnTo>
                    <a:pt x="1" y="4"/>
                  </a:lnTo>
                  <a:close/>
                </a:path>
              </a:pathLst>
            </a:custGeom>
            <a:solidFill>
              <a:srgbClr val="EBC55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33" name="组合 32"/>
          <p:cNvGrpSpPr/>
          <p:nvPr/>
        </p:nvGrpSpPr>
        <p:grpSpPr>
          <a:xfrm>
            <a:off x="8246666" y="4824137"/>
            <a:ext cx="612745" cy="594620"/>
            <a:chOff x="12889" y="5494"/>
            <a:chExt cx="892" cy="892"/>
          </a:xfrm>
        </p:grpSpPr>
        <p:sp>
          <p:nvSpPr>
            <p:cNvPr id="341" name="Oval 342"/>
            <p:cNvSpPr>
              <a:spLocks noChangeArrowheads="1"/>
            </p:cNvSpPr>
            <p:nvPr/>
          </p:nvSpPr>
          <p:spPr bwMode="auto">
            <a:xfrm>
              <a:off x="12889" y="5494"/>
              <a:ext cx="892" cy="892"/>
            </a:xfrm>
            <a:prstGeom prst="ellipse">
              <a:avLst/>
            </a:prstGeom>
            <a:solidFill>
              <a:schemeClr val="tx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42" name="Freeform 343"/>
            <p:cNvSpPr/>
            <p:nvPr/>
          </p:nvSpPr>
          <p:spPr bwMode="auto">
            <a:xfrm>
              <a:off x="13148" y="5741"/>
              <a:ext cx="432" cy="535"/>
            </a:xfrm>
            <a:custGeom>
              <a:avLst/>
              <a:gdLst>
                <a:gd name="T0" fmla="*/ 91 w 91"/>
                <a:gd name="T1" fmla="*/ 108 h 112"/>
                <a:gd name="T2" fmla="*/ 86 w 91"/>
                <a:gd name="T3" fmla="*/ 112 h 112"/>
                <a:gd name="T4" fmla="*/ 5 w 91"/>
                <a:gd name="T5" fmla="*/ 112 h 112"/>
                <a:gd name="T6" fmla="*/ 0 w 91"/>
                <a:gd name="T7" fmla="*/ 108 h 112"/>
                <a:gd name="T8" fmla="*/ 0 w 91"/>
                <a:gd name="T9" fmla="*/ 5 h 112"/>
                <a:gd name="T10" fmla="*/ 5 w 91"/>
                <a:gd name="T11" fmla="*/ 0 h 112"/>
                <a:gd name="T12" fmla="*/ 86 w 91"/>
                <a:gd name="T13" fmla="*/ 0 h 112"/>
                <a:gd name="T14" fmla="*/ 91 w 91"/>
                <a:gd name="T15" fmla="*/ 5 h 112"/>
                <a:gd name="T16" fmla="*/ 91 w 91"/>
                <a:gd name="T17" fmla="*/ 10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112">
                  <a:moveTo>
                    <a:pt x="91" y="108"/>
                  </a:moveTo>
                  <a:cubicBezTo>
                    <a:pt x="91" y="110"/>
                    <a:pt x="89" y="112"/>
                    <a:pt x="86" y="112"/>
                  </a:cubicBezTo>
                  <a:cubicBezTo>
                    <a:pt x="5" y="112"/>
                    <a:pt x="5" y="112"/>
                    <a:pt x="5" y="112"/>
                  </a:cubicBezTo>
                  <a:cubicBezTo>
                    <a:pt x="2" y="112"/>
                    <a:pt x="0" y="110"/>
                    <a:pt x="0" y="108"/>
                  </a:cubicBezTo>
                  <a:cubicBezTo>
                    <a:pt x="0" y="5"/>
                    <a:pt x="0" y="5"/>
                    <a:pt x="0" y="5"/>
                  </a:cubicBezTo>
                  <a:cubicBezTo>
                    <a:pt x="0" y="3"/>
                    <a:pt x="2" y="0"/>
                    <a:pt x="5" y="0"/>
                  </a:cubicBezTo>
                  <a:cubicBezTo>
                    <a:pt x="86" y="0"/>
                    <a:pt x="86" y="0"/>
                    <a:pt x="86" y="0"/>
                  </a:cubicBezTo>
                  <a:cubicBezTo>
                    <a:pt x="89" y="0"/>
                    <a:pt x="91" y="3"/>
                    <a:pt x="91" y="5"/>
                  </a:cubicBezTo>
                  <a:lnTo>
                    <a:pt x="91" y="108"/>
                  </a:lnTo>
                  <a:close/>
                </a:path>
              </a:pathLst>
            </a:custGeom>
            <a:solidFill>
              <a:srgbClr val="3C50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43" name="Freeform 344"/>
            <p:cNvSpPr/>
            <p:nvPr/>
          </p:nvSpPr>
          <p:spPr bwMode="auto">
            <a:xfrm>
              <a:off x="13138" y="5731"/>
              <a:ext cx="435" cy="535"/>
            </a:xfrm>
            <a:custGeom>
              <a:avLst/>
              <a:gdLst>
                <a:gd name="T0" fmla="*/ 91 w 91"/>
                <a:gd name="T1" fmla="*/ 108 h 112"/>
                <a:gd name="T2" fmla="*/ 86 w 91"/>
                <a:gd name="T3" fmla="*/ 112 h 112"/>
                <a:gd name="T4" fmla="*/ 5 w 91"/>
                <a:gd name="T5" fmla="*/ 112 h 112"/>
                <a:gd name="T6" fmla="*/ 0 w 91"/>
                <a:gd name="T7" fmla="*/ 108 h 112"/>
                <a:gd name="T8" fmla="*/ 0 w 91"/>
                <a:gd name="T9" fmla="*/ 5 h 112"/>
                <a:gd name="T10" fmla="*/ 5 w 91"/>
                <a:gd name="T11" fmla="*/ 0 h 112"/>
                <a:gd name="T12" fmla="*/ 86 w 91"/>
                <a:gd name="T13" fmla="*/ 0 h 112"/>
                <a:gd name="T14" fmla="*/ 91 w 91"/>
                <a:gd name="T15" fmla="*/ 5 h 112"/>
                <a:gd name="T16" fmla="*/ 91 w 91"/>
                <a:gd name="T17" fmla="*/ 10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112">
                  <a:moveTo>
                    <a:pt x="91" y="108"/>
                  </a:moveTo>
                  <a:cubicBezTo>
                    <a:pt x="91" y="110"/>
                    <a:pt x="89" y="112"/>
                    <a:pt x="86" y="112"/>
                  </a:cubicBezTo>
                  <a:cubicBezTo>
                    <a:pt x="5" y="112"/>
                    <a:pt x="5" y="112"/>
                    <a:pt x="5" y="112"/>
                  </a:cubicBezTo>
                  <a:cubicBezTo>
                    <a:pt x="2" y="112"/>
                    <a:pt x="0" y="110"/>
                    <a:pt x="0" y="108"/>
                  </a:cubicBezTo>
                  <a:cubicBezTo>
                    <a:pt x="0" y="5"/>
                    <a:pt x="0" y="5"/>
                    <a:pt x="0" y="5"/>
                  </a:cubicBezTo>
                  <a:cubicBezTo>
                    <a:pt x="0" y="3"/>
                    <a:pt x="2" y="0"/>
                    <a:pt x="5" y="0"/>
                  </a:cubicBezTo>
                  <a:cubicBezTo>
                    <a:pt x="86" y="0"/>
                    <a:pt x="86" y="0"/>
                    <a:pt x="86" y="0"/>
                  </a:cubicBezTo>
                  <a:cubicBezTo>
                    <a:pt x="89" y="0"/>
                    <a:pt x="91" y="3"/>
                    <a:pt x="91" y="5"/>
                  </a:cubicBezTo>
                  <a:lnTo>
                    <a:pt x="91" y="108"/>
                  </a:lnTo>
                  <a:close/>
                </a:path>
              </a:pathLst>
            </a:custGeom>
            <a:solidFill>
              <a:srgbClr val="38AAB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44" name="Rectangle 345"/>
            <p:cNvSpPr>
              <a:spLocks noChangeArrowheads="1"/>
            </p:cNvSpPr>
            <p:nvPr/>
          </p:nvSpPr>
          <p:spPr bwMode="auto">
            <a:xfrm>
              <a:off x="13145" y="5734"/>
              <a:ext cx="360" cy="448"/>
            </a:xfrm>
            <a:prstGeom prst="rect">
              <a:avLst/>
            </a:prstGeom>
            <a:solidFill>
              <a:srgbClr val="DFDE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45" name="Freeform 346"/>
            <p:cNvSpPr/>
            <p:nvPr/>
          </p:nvSpPr>
          <p:spPr bwMode="auto">
            <a:xfrm>
              <a:off x="13248" y="5695"/>
              <a:ext cx="214" cy="123"/>
            </a:xfrm>
            <a:custGeom>
              <a:avLst/>
              <a:gdLst>
                <a:gd name="T0" fmla="*/ 52 w 66"/>
                <a:gd name="T1" fmla="*/ 11 h 38"/>
                <a:gd name="T2" fmla="*/ 52 w 66"/>
                <a:gd name="T3" fmla="*/ 11 h 38"/>
                <a:gd name="T4" fmla="*/ 52 w 66"/>
                <a:gd name="T5" fmla="*/ 0 h 38"/>
                <a:gd name="T6" fmla="*/ 13 w 66"/>
                <a:gd name="T7" fmla="*/ 0 h 38"/>
                <a:gd name="T8" fmla="*/ 13 w 66"/>
                <a:gd name="T9" fmla="*/ 11 h 38"/>
                <a:gd name="T10" fmla="*/ 13 w 66"/>
                <a:gd name="T11" fmla="*/ 11 h 38"/>
                <a:gd name="T12" fmla="*/ 0 w 66"/>
                <a:gd name="T13" fmla="*/ 33 h 38"/>
                <a:gd name="T14" fmla="*/ 0 w 66"/>
                <a:gd name="T15" fmla="*/ 38 h 38"/>
                <a:gd name="T16" fmla="*/ 66 w 66"/>
                <a:gd name="T17" fmla="*/ 38 h 38"/>
                <a:gd name="T18" fmla="*/ 66 w 66"/>
                <a:gd name="T19" fmla="*/ 33 h 38"/>
                <a:gd name="T20" fmla="*/ 52 w 66"/>
                <a:gd name="T21" fmla="*/ 1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38">
                  <a:moveTo>
                    <a:pt x="52" y="11"/>
                  </a:moveTo>
                  <a:lnTo>
                    <a:pt x="52" y="11"/>
                  </a:lnTo>
                  <a:lnTo>
                    <a:pt x="52" y="0"/>
                  </a:lnTo>
                  <a:lnTo>
                    <a:pt x="13" y="0"/>
                  </a:lnTo>
                  <a:lnTo>
                    <a:pt x="13" y="11"/>
                  </a:lnTo>
                  <a:lnTo>
                    <a:pt x="13" y="11"/>
                  </a:lnTo>
                  <a:lnTo>
                    <a:pt x="0" y="33"/>
                  </a:lnTo>
                  <a:lnTo>
                    <a:pt x="0" y="38"/>
                  </a:lnTo>
                  <a:lnTo>
                    <a:pt x="66" y="38"/>
                  </a:lnTo>
                  <a:lnTo>
                    <a:pt x="66" y="33"/>
                  </a:lnTo>
                  <a:lnTo>
                    <a:pt x="52" y="11"/>
                  </a:lnTo>
                  <a:close/>
                </a:path>
              </a:pathLst>
            </a:custGeom>
            <a:solidFill>
              <a:srgbClr val="EBC55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46" name="Oval 347"/>
            <p:cNvSpPr>
              <a:spLocks noChangeArrowheads="1"/>
            </p:cNvSpPr>
            <p:nvPr/>
          </p:nvSpPr>
          <p:spPr bwMode="auto">
            <a:xfrm>
              <a:off x="13336" y="5750"/>
              <a:ext cx="36" cy="36"/>
            </a:xfrm>
            <a:prstGeom prst="ellipse">
              <a:avLst/>
            </a:prstGeom>
            <a:solidFill>
              <a:srgbClr val="38AAB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47" name="Rectangle 348"/>
            <p:cNvSpPr>
              <a:spLocks noChangeArrowheads="1"/>
            </p:cNvSpPr>
            <p:nvPr/>
          </p:nvSpPr>
          <p:spPr bwMode="auto">
            <a:xfrm>
              <a:off x="13200" y="5851"/>
              <a:ext cx="308" cy="6"/>
            </a:xfrm>
            <a:prstGeom prst="rect">
              <a:avLst/>
            </a:prstGeom>
            <a:solidFill>
              <a:srgbClr val="3C50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48" name="Rectangle 349"/>
            <p:cNvSpPr>
              <a:spLocks noChangeArrowheads="1"/>
            </p:cNvSpPr>
            <p:nvPr/>
          </p:nvSpPr>
          <p:spPr bwMode="auto">
            <a:xfrm>
              <a:off x="13200" y="5893"/>
              <a:ext cx="308" cy="10"/>
            </a:xfrm>
            <a:prstGeom prst="rect">
              <a:avLst/>
            </a:prstGeom>
            <a:solidFill>
              <a:srgbClr val="3C50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49" name="Rectangle 350"/>
            <p:cNvSpPr>
              <a:spLocks noChangeArrowheads="1"/>
            </p:cNvSpPr>
            <p:nvPr/>
          </p:nvSpPr>
          <p:spPr bwMode="auto">
            <a:xfrm>
              <a:off x="13200" y="5942"/>
              <a:ext cx="308" cy="6"/>
            </a:xfrm>
            <a:prstGeom prst="rect">
              <a:avLst/>
            </a:prstGeom>
            <a:solidFill>
              <a:srgbClr val="3C50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50" name="Rectangle 351"/>
            <p:cNvSpPr>
              <a:spLocks noChangeArrowheads="1"/>
            </p:cNvSpPr>
            <p:nvPr/>
          </p:nvSpPr>
          <p:spPr bwMode="auto">
            <a:xfrm>
              <a:off x="13200" y="5991"/>
              <a:ext cx="308" cy="3"/>
            </a:xfrm>
            <a:prstGeom prst="rect">
              <a:avLst/>
            </a:prstGeom>
            <a:solidFill>
              <a:srgbClr val="3C50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51" name="Rectangle 352"/>
            <p:cNvSpPr>
              <a:spLocks noChangeArrowheads="1"/>
            </p:cNvSpPr>
            <p:nvPr/>
          </p:nvSpPr>
          <p:spPr bwMode="auto">
            <a:xfrm>
              <a:off x="13200" y="6033"/>
              <a:ext cx="308" cy="10"/>
            </a:xfrm>
            <a:prstGeom prst="rect">
              <a:avLst/>
            </a:prstGeom>
            <a:solidFill>
              <a:srgbClr val="3C50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52" name="Rectangle 353"/>
            <p:cNvSpPr>
              <a:spLocks noChangeArrowheads="1"/>
            </p:cNvSpPr>
            <p:nvPr/>
          </p:nvSpPr>
          <p:spPr bwMode="auto">
            <a:xfrm>
              <a:off x="13200" y="6081"/>
              <a:ext cx="308" cy="3"/>
            </a:xfrm>
            <a:prstGeom prst="rect">
              <a:avLst/>
            </a:prstGeom>
            <a:solidFill>
              <a:srgbClr val="3C50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53" name="Rectangle 354"/>
            <p:cNvSpPr>
              <a:spLocks noChangeArrowheads="1"/>
            </p:cNvSpPr>
            <p:nvPr/>
          </p:nvSpPr>
          <p:spPr bwMode="auto">
            <a:xfrm>
              <a:off x="13200" y="6130"/>
              <a:ext cx="308" cy="3"/>
            </a:xfrm>
            <a:prstGeom prst="rect">
              <a:avLst/>
            </a:prstGeom>
            <a:solidFill>
              <a:srgbClr val="3C50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54" name="Rectangle 355"/>
            <p:cNvSpPr>
              <a:spLocks noChangeArrowheads="1"/>
            </p:cNvSpPr>
            <p:nvPr/>
          </p:nvSpPr>
          <p:spPr bwMode="auto">
            <a:xfrm>
              <a:off x="13200" y="6172"/>
              <a:ext cx="308" cy="10"/>
            </a:xfrm>
            <a:prstGeom prst="rect">
              <a:avLst/>
            </a:prstGeom>
            <a:solidFill>
              <a:srgbClr val="3C50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grpSp>
      <p:grpSp>
        <p:nvGrpSpPr>
          <p:cNvPr id="4577" name="组合 4576"/>
          <p:cNvGrpSpPr/>
          <p:nvPr/>
        </p:nvGrpSpPr>
        <p:grpSpPr>
          <a:xfrm>
            <a:off x="7032104" y="5568678"/>
            <a:ext cx="1177441" cy="1151542"/>
            <a:chOff x="10710863" y="4240213"/>
            <a:chExt cx="982662" cy="982663"/>
          </a:xfrm>
        </p:grpSpPr>
        <p:sp>
          <p:nvSpPr>
            <p:cNvPr id="4229" name="Oval 3695"/>
            <p:cNvSpPr>
              <a:spLocks noChangeArrowheads="1"/>
            </p:cNvSpPr>
            <p:nvPr/>
          </p:nvSpPr>
          <p:spPr bwMode="auto">
            <a:xfrm>
              <a:off x="10710863" y="4240213"/>
              <a:ext cx="982662" cy="982663"/>
            </a:xfrm>
            <a:prstGeom prst="ellipse">
              <a:avLst/>
            </a:prstGeom>
            <a:solidFill>
              <a:schemeClr val="bg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00" name="Freeform 3967"/>
            <p:cNvSpPr/>
            <p:nvPr/>
          </p:nvSpPr>
          <p:spPr bwMode="auto">
            <a:xfrm>
              <a:off x="10833101" y="4546600"/>
              <a:ext cx="738188" cy="307975"/>
            </a:xfrm>
            <a:custGeom>
              <a:avLst/>
              <a:gdLst>
                <a:gd name="T0" fmla="*/ 704 w 768"/>
                <a:gd name="T1" fmla="*/ 0 h 320"/>
                <a:gd name="T2" fmla="*/ 768 w 768"/>
                <a:gd name="T3" fmla="*/ 64 h 320"/>
                <a:gd name="T4" fmla="*/ 768 w 768"/>
                <a:gd name="T5" fmla="*/ 256 h 320"/>
                <a:gd name="T6" fmla="*/ 704 w 768"/>
                <a:gd name="T7" fmla="*/ 320 h 320"/>
                <a:gd name="T8" fmla="*/ 64 w 768"/>
                <a:gd name="T9" fmla="*/ 320 h 320"/>
                <a:gd name="T10" fmla="*/ 0 w 768"/>
                <a:gd name="T11" fmla="*/ 256 h 320"/>
                <a:gd name="T12" fmla="*/ 0 w 768"/>
                <a:gd name="T13" fmla="*/ 64 h 320"/>
                <a:gd name="T14" fmla="*/ 64 w 768"/>
                <a:gd name="T15" fmla="*/ 0 h 320"/>
                <a:gd name="T16" fmla="*/ 704 w 768"/>
                <a:gd name="T17"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8" h="320">
                  <a:moveTo>
                    <a:pt x="704" y="0"/>
                  </a:moveTo>
                  <a:cubicBezTo>
                    <a:pt x="739" y="0"/>
                    <a:pt x="768" y="29"/>
                    <a:pt x="768" y="64"/>
                  </a:cubicBezTo>
                  <a:cubicBezTo>
                    <a:pt x="768" y="256"/>
                    <a:pt x="768" y="256"/>
                    <a:pt x="768" y="256"/>
                  </a:cubicBezTo>
                  <a:cubicBezTo>
                    <a:pt x="768" y="291"/>
                    <a:pt x="739" y="320"/>
                    <a:pt x="704" y="320"/>
                  </a:cubicBezTo>
                  <a:cubicBezTo>
                    <a:pt x="64" y="320"/>
                    <a:pt x="64" y="320"/>
                    <a:pt x="64" y="320"/>
                  </a:cubicBezTo>
                  <a:cubicBezTo>
                    <a:pt x="28" y="320"/>
                    <a:pt x="0" y="291"/>
                    <a:pt x="0" y="256"/>
                  </a:cubicBezTo>
                  <a:cubicBezTo>
                    <a:pt x="0" y="64"/>
                    <a:pt x="0" y="64"/>
                    <a:pt x="0" y="64"/>
                  </a:cubicBezTo>
                  <a:cubicBezTo>
                    <a:pt x="0" y="29"/>
                    <a:pt x="28" y="0"/>
                    <a:pt x="64" y="0"/>
                  </a:cubicBezTo>
                  <a:lnTo>
                    <a:pt x="704" y="0"/>
                  </a:lnTo>
                  <a:close/>
                </a:path>
              </a:pathLst>
            </a:custGeom>
            <a:solidFill>
              <a:srgbClr val="08191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01" name="Freeform 3968"/>
            <p:cNvSpPr/>
            <p:nvPr/>
          </p:nvSpPr>
          <p:spPr bwMode="auto">
            <a:xfrm>
              <a:off x="10833101" y="4546600"/>
              <a:ext cx="738188" cy="307975"/>
            </a:xfrm>
            <a:custGeom>
              <a:avLst/>
              <a:gdLst>
                <a:gd name="T0" fmla="*/ 768 w 768"/>
                <a:gd name="T1" fmla="*/ 288 h 320"/>
                <a:gd name="T2" fmla="*/ 736 w 768"/>
                <a:gd name="T3" fmla="*/ 320 h 320"/>
                <a:gd name="T4" fmla="*/ 32 w 768"/>
                <a:gd name="T5" fmla="*/ 320 h 320"/>
                <a:gd name="T6" fmla="*/ 0 w 768"/>
                <a:gd name="T7" fmla="*/ 288 h 320"/>
                <a:gd name="T8" fmla="*/ 0 w 768"/>
                <a:gd name="T9" fmla="*/ 32 h 320"/>
                <a:gd name="T10" fmla="*/ 32 w 768"/>
                <a:gd name="T11" fmla="*/ 0 h 320"/>
                <a:gd name="T12" fmla="*/ 736 w 768"/>
                <a:gd name="T13" fmla="*/ 0 h 320"/>
                <a:gd name="T14" fmla="*/ 768 w 768"/>
                <a:gd name="T15" fmla="*/ 32 h 320"/>
                <a:gd name="T16" fmla="*/ 768 w 768"/>
                <a:gd name="T17" fmla="*/ 28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8" h="320">
                  <a:moveTo>
                    <a:pt x="768" y="288"/>
                  </a:moveTo>
                  <a:cubicBezTo>
                    <a:pt x="768" y="305"/>
                    <a:pt x="753" y="320"/>
                    <a:pt x="736" y="320"/>
                  </a:cubicBezTo>
                  <a:cubicBezTo>
                    <a:pt x="32" y="320"/>
                    <a:pt x="32" y="320"/>
                    <a:pt x="32" y="320"/>
                  </a:cubicBezTo>
                  <a:cubicBezTo>
                    <a:pt x="14" y="320"/>
                    <a:pt x="0" y="305"/>
                    <a:pt x="0" y="288"/>
                  </a:cubicBezTo>
                  <a:cubicBezTo>
                    <a:pt x="0" y="32"/>
                    <a:pt x="0" y="32"/>
                    <a:pt x="0" y="32"/>
                  </a:cubicBezTo>
                  <a:cubicBezTo>
                    <a:pt x="0" y="14"/>
                    <a:pt x="14" y="0"/>
                    <a:pt x="32" y="0"/>
                  </a:cubicBezTo>
                  <a:cubicBezTo>
                    <a:pt x="736" y="0"/>
                    <a:pt x="736" y="0"/>
                    <a:pt x="736" y="0"/>
                  </a:cubicBezTo>
                  <a:cubicBezTo>
                    <a:pt x="753" y="0"/>
                    <a:pt x="768" y="14"/>
                    <a:pt x="768" y="32"/>
                  </a:cubicBezTo>
                  <a:lnTo>
                    <a:pt x="768" y="288"/>
                  </a:lnTo>
                  <a:close/>
                </a:path>
              </a:pathLst>
            </a:custGeom>
            <a:solidFill>
              <a:srgbClr val="08191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02" name="Rectangle 3969"/>
            <p:cNvSpPr>
              <a:spLocks noChangeArrowheads="1"/>
            </p:cNvSpPr>
            <p:nvPr/>
          </p:nvSpPr>
          <p:spPr bwMode="auto">
            <a:xfrm>
              <a:off x="10895013" y="4668838"/>
              <a:ext cx="614363" cy="185738"/>
            </a:xfrm>
            <a:prstGeom prst="rect">
              <a:avLst/>
            </a:prstGeom>
            <a:solidFill>
              <a:srgbClr val="0819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03" name="Rectangle 3970"/>
            <p:cNvSpPr>
              <a:spLocks noChangeArrowheads="1"/>
            </p:cNvSpPr>
            <p:nvPr/>
          </p:nvSpPr>
          <p:spPr bwMode="auto">
            <a:xfrm>
              <a:off x="10895013" y="4822825"/>
              <a:ext cx="614363" cy="31750"/>
            </a:xfrm>
            <a:prstGeom prst="rect">
              <a:avLst/>
            </a:prstGeom>
            <a:solidFill>
              <a:srgbClr val="0819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04" name="Rectangle 3971"/>
            <p:cNvSpPr>
              <a:spLocks noChangeArrowheads="1"/>
            </p:cNvSpPr>
            <p:nvPr/>
          </p:nvSpPr>
          <p:spPr bwMode="auto">
            <a:xfrm>
              <a:off x="10956926" y="4670425"/>
              <a:ext cx="490538" cy="428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05" name="Rectangle 3972"/>
            <p:cNvSpPr>
              <a:spLocks noChangeArrowheads="1"/>
            </p:cNvSpPr>
            <p:nvPr/>
          </p:nvSpPr>
          <p:spPr bwMode="auto">
            <a:xfrm>
              <a:off x="10987088" y="4638675"/>
              <a:ext cx="430213" cy="430213"/>
            </a:xfrm>
            <a:prstGeom prst="rect">
              <a:avLst/>
            </a:prstGeom>
            <a:solidFill>
              <a:srgbClr val="FFCE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06" name="Oval 3973"/>
            <p:cNvSpPr>
              <a:spLocks noChangeArrowheads="1"/>
            </p:cNvSpPr>
            <p:nvPr/>
          </p:nvSpPr>
          <p:spPr bwMode="auto">
            <a:xfrm>
              <a:off x="11160126" y="4746625"/>
              <a:ext cx="82550" cy="246063"/>
            </a:xfrm>
            <a:prstGeom prst="ellipse">
              <a:avLst/>
            </a:prstGeom>
            <a:solidFill>
              <a:srgbClr val="FF6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07" name="Freeform 3974"/>
            <p:cNvSpPr/>
            <p:nvPr/>
          </p:nvSpPr>
          <p:spPr bwMode="auto">
            <a:xfrm>
              <a:off x="11122026" y="4751388"/>
              <a:ext cx="160338" cy="236538"/>
            </a:xfrm>
            <a:custGeom>
              <a:avLst/>
              <a:gdLst>
                <a:gd name="T0" fmla="*/ 47 w 168"/>
                <a:gd name="T1" fmla="*/ 102 h 246"/>
                <a:gd name="T2" fmla="*/ 148 w 168"/>
                <a:gd name="T3" fmla="*/ 12 h 246"/>
                <a:gd name="T4" fmla="*/ 121 w 168"/>
                <a:gd name="T5" fmla="*/ 144 h 246"/>
                <a:gd name="T6" fmla="*/ 20 w 168"/>
                <a:gd name="T7" fmla="*/ 234 h 246"/>
                <a:gd name="T8" fmla="*/ 47 w 168"/>
                <a:gd name="T9" fmla="*/ 102 h 246"/>
              </a:gdLst>
              <a:ahLst/>
              <a:cxnLst>
                <a:cxn ang="0">
                  <a:pos x="T0" y="T1"/>
                </a:cxn>
                <a:cxn ang="0">
                  <a:pos x="T2" y="T3"/>
                </a:cxn>
                <a:cxn ang="0">
                  <a:pos x="T4" y="T5"/>
                </a:cxn>
                <a:cxn ang="0">
                  <a:pos x="T6" y="T7"/>
                </a:cxn>
                <a:cxn ang="0">
                  <a:pos x="T8" y="T9"/>
                </a:cxn>
              </a:cxnLst>
              <a:rect l="0" t="0" r="r" b="b"/>
              <a:pathLst>
                <a:path w="168" h="246">
                  <a:moveTo>
                    <a:pt x="47" y="102"/>
                  </a:moveTo>
                  <a:cubicBezTo>
                    <a:pt x="82" y="40"/>
                    <a:pt x="128" y="0"/>
                    <a:pt x="148" y="12"/>
                  </a:cubicBezTo>
                  <a:cubicBezTo>
                    <a:pt x="168" y="24"/>
                    <a:pt x="156" y="83"/>
                    <a:pt x="121" y="144"/>
                  </a:cubicBezTo>
                  <a:cubicBezTo>
                    <a:pt x="86" y="206"/>
                    <a:pt x="40" y="246"/>
                    <a:pt x="20" y="234"/>
                  </a:cubicBezTo>
                  <a:cubicBezTo>
                    <a:pt x="0" y="222"/>
                    <a:pt x="12" y="163"/>
                    <a:pt x="47" y="102"/>
                  </a:cubicBezTo>
                  <a:close/>
                </a:path>
              </a:pathLst>
            </a:custGeom>
            <a:solidFill>
              <a:srgbClr val="FF6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08" name="Freeform 3975"/>
            <p:cNvSpPr/>
            <p:nvPr/>
          </p:nvSpPr>
          <p:spPr bwMode="auto">
            <a:xfrm>
              <a:off x="11083926" y="4787900"/>
              <a:ext cx="236538" cy="161925"/>
            </a:xfrm>
            <a:custGeom>
              <a:avLst/>
              <a:gdLst>
                <a:gd name="T0" fmla="*/ 102 w 246"/>
                <a:gd name="T1" fmla="*/ 47 h 168"/>
                <a:gd name="T2" fmla="*/ 234 w 246"/>
                <a:gd name="T3" fmla="*/ 20 h 168"/>
                <a:gd name="T4" fmla="*/ 144 w 246"/>
                <a:gd name="T5" fmla="*/ 121 h 168"/>
                <a:gd name="T6" fmla="*/ 12 w 246"/>
                <a:gd name="T7" fmla="*/ 148 h 168"/>
                <a:gd name="T8" fmla="*/ 102 w 246"/>
                <a:gd name="T9" fmla="*/ 47 h 168"/>
              </a:gdLst>
              <a:ahLst/>
              <a:cxnLst>
                <a:cxn ang="0">
                  <a:pos x="T0" y="T1"/>
                </a:cxn>
                <a:cxn ang="0">
                  <a:pos x="T2" y="T3"/>
                </a:cxn>
                <a:cxn ang="0">
                  <a:pos x="T4" y="T5"/>
                </a:cxn>
                <a:cxn ang="0">
                  <a:pos x="T6" y="T7"/>
                </a:cxn>
                <a:cxn ang="0">
                  <a:pos x="T8" y="T9"/>
                </a:cxn>
              </a:cxnLst>
              <a:rect l="0" t="0" r="r" b="b"/>
              <a:pathLst>
                <a:path w="246" h="168">
                  <a:moveTo>
                    <a:pt x="102" y="47"/>
                  </a:moveTo>
                  <a:cubicBezTo>
                    <a:pt x="163" y="12"/>
                    <a:pt x="222" y="0"/>
                    <a:pt x="234" y="20"/>
                  </a:cubicBezTo>
                  <a:cubicBezTo>
                    <a:pt x="246" y="40"/>
                    <a:pt x="206" y="86"/>
                    <a:pt x="144" y="121"/>
                  </a:cubicBezTo>
                  <a:cubicBezTo>
                    <a:pt x="83" y="156"/>
                    <a:pt x="24" y="168"/>
                    <a:pt x="12" y="148"/>
                  </a:cubicBezTo>
                  <a:cubicBezTo>
                    <a:pt x="0" y="128"/>
                    <a:pt x="40" y="82"/>
                    <a:pt x="102" y="47"/>
                  </a:cubicBezTo>
                  <a:close/>
                </a:path>
              </a:pathLst>
            </a:custGeom>
            <a:solidFill>
              <a:srgbClr val="FF6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09" name="Oval 3976"/>
            <p:cNvSpPr>
              <a:spLocks noChangeArrowheads="1"/>
            </p:cNvSpPr>
            <p:nvPr/>
          </p:nvSpPr>
          <p:spPr bwMode="auto">
            <a:xfrm>
              <a:off x="11079163" y="4827588"/>
              <a:ext cx="246063" cy="82550"/>
            </a:xfrm>
            <a:prstGeom prst="ellipse">
              <a:avLst/>
            </a:prstGeom>
            <a:solidFill>
              <a:srgbClr val="FF6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10" name="Freeform 3977"/>
            <p:cNvSpPr/>
            <p:nvPr/>
          </p:nvSpPr>
          <p:spPr bwMode="auto">
            <a:xfrm>
              <a:off x="11083926" y="4787900"/>
              <a:ext cx="236538" cy="161925"/>
            </a:xfrm>
            <a:custGeom>
              <a:avLst/>
              <a:gdLst>
                <a:gd name="T0" fmla="*/ 144 w 246"/>
                <a:gd name="T1" fmla="*/ 47 h 168"/>
                <a:gd name="T2" fmla="*/ 234 w 246"/>
                <a:gd name="T3" fmla="*/ 148 h 168"/>
                <a:gd name="T4" fmla="*/ 102 w 246"/>
                <a:gd name="T5" fmla="*/ 121 h 168"/>
                <a:gd name="T6" fmla="*/ 12 w 246"/>
                <a:gd name="T7" fmla="*/ 20 h 168"/>
                <a:gd name="T8" fmla="*/ 144 w 246"/>
                <a:gd name="T9" fmla="*/ 47 h 168"/>
              </a:gdLst>
              <a:ahLst/>
              <a:cxnLst>
                <a:cxn ang="0">
                  <a:pos x="T0" y="T1"/>
                </a:cxn>
                <a:cxn ang="0">
                  <a:pos x="T2" y="T3"/>
                </a:cxn>
                <a:cxn ang="0">
                  <a:pos x="T4" y="T5"/>
                </a:cxn>
                <a:cxn ang="0">
                  <a:pos x="T6" y="T7"/>
                </a:cxn>
                <a:cxn ang="0">
                  <a:pos x="T8" y="T9"/>
                </a:cxn>
              </a:cxnLst>
              <a:rect l="0" t="0" r="r" b="b"/>
              <a:pathLst>
                <a:path w="246" h="168">
                  <a:moveTo>
                    <a:pt x="144" y="47"/>
                  </a:moveTo>
                  <a:cubicBezTo>
                    <a:pt x="206" y="82"/>
                    <a:pt x="246" y="128"/>
                    <a:pt x="234" y="148"/>
                  </a:cubicBezTo>
                  <a:cubicBezTo>
                    <a:pt x="222" y="168"/>
                    <a:pt x="163" y="156"/>
                    <a:pt x="102" y="121"/>
                  </a:cubicBezTo>
                  <a:cubicBezTo>
                    <a:pt x="40" y="86"/>
                    <a:pt x="0" y="40"/>
                    <a:pt x="12" y="20"/>
                  </a:cubicBezTo>
                  <a:cubicBezTo>
                    <a:pt x="24" y="0"/>
                    <a:pt x="83" y="12"/>
                    <a:pt x="144" y="47"/>
                  </a:cubicBezTo>
                  <a:close/>
                </a:path>
              </a:pathLst>
            </a:custGeom>
            <a:solidFill>
              <a:srgbClr val="FF6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11" name="Freeform 3978"/>
            <p:cNvSpPr/>
            <p:nvPr/>
          </p:nvSpPr>
          <p:spPr bwMode="auto">
            <a:xfrm>
              <a:off x="11122026" y="4751388"/>
              <a:ext cx="160338" cy="236538"/>
            </a:xfrm>
            <a:custGeom>
              <a:avLst/>
              <a:gdLst>
                <a:gd name="T0" fmla="*/ 121 w 168"/>
                <a:gd name="T1" fmla="*/ 102 h 246"/>
                <a:gd name="T2" fmla="*/ 148 w 168"/>
                <a:gd name="T3" fmla="*/ 234 h 246"/>
                <a:gd name="T4" fmla="*/ 47 w 168"/>
                <a:gd name="T5" fmla="*/ 144 h 246"/>
                <a:gd name="T6" fmla="*/ 20 w 168"/>
                <a:gd name="T7" fmla="*/ 12 h 246"/>
                <a:gd name="T8" fmla="*/ 121 w 168"/>
                <a:gd name="T9" fmla="*/ 102 h 246"/>
              </a:gdLst>
              <a:ahLst/>
              <a:cxnLst>
                <a:cxn ang="0">
                  <a:pos x="T0" y="T1"/>
                </a:cxn>
                <a:cxn ang="0">
                  <a:pos x="T2" y="T3"/>
                </a:cxn>
                <a:cxn ang="0">
                  <a:pos x="T4" y="T5"/>
                </a:cxn>
                <a:cxn ang="0">
                  <a:pos x="T6" y="T7"/>
                </a:cxn>
                <a:cxn ang="0">
                  <a:pos x="T8" y="T9"/>
                </a:cxn>
              </a:cxnLst>
              <a:rect l="0" t="0" r="r" b="b"/>
              <a:pathLst>
                <a:path w="168" h="246">
                  <a:moveTo>
                    <a:pt x="121" y="102"/>
                  </a:moveTo>
                  <a:cubicBezTo>
                    <a:pt x="156" y="163"/>
                    <a:pt x="168" y="222"/>
                    <a:pt x="148" y="234"/>
                  </a:cubicBezTo>
                  <a:cubicBezTo>
                    <a:pt x="128" y="246"/>
                    <a:pt x="82" y="206"/>
                    <a:pt x="47" y="144"/>
                  </a:cubicBezTo>
                  <a:cubicBezTo>
                    <a:pt x="12" y="83"/>
                    <a:pt x="0" y="24"/>
                    <a:pt x="20" y="12"/>
                  </a:cubicBezTo>
                  <a:cubicBezTo>
                    <a:pt x="40" y="0"/>
                    <a:pt x="86" y="40"/>
                    <a:pt x="121" y="102"/>
                  </a:cubicBezTo>
                  <a:close/>
                </a:path>
              </a:pathLst>
            </a:custGeom>
            <a:solidFill>
              <a:srgbClr val="FF6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12" name="Oval 3979"/>
            <p:cNvSpPr>
              <a:spLocks noChangeArrowheads="1"/>
            </p:cNvSpPr>
            <p:nvPr/>
          </p:nvSpPr>
          <p:spPr bwMode="auto">
            <a:xfrm>
              <a:off x="11160126" y="4746625"/>
              <a:ext cx="82550" cy="246063"/>
            </a:xfrm>
            <a:prstGeom prst="ellipse">
              <a:avLst/>
            </a:prstGeom>
            <a:solidFill>
              <a:srgbClr val="FF6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13" name="Oval 3980"/>
            <p:cNvSpPr>
              <a:spLocks noChangeArrowheads="1"/>
            </p:cNvSpPr>
            <p:nvPr/>
          </p:nvSpPr>
          <p:spPr bwMode="auto">
            <a:xfrm>
              <a:off x="11160126" y="4827588"/>
              <a:ext cx="82550" cy="82550"/>
            </a:xfrm>
            <a:prstGeom prst="ellipse">
              <a:avLst/>
            </a:prstGeom>
            <a:solidFill>
              <a:srgbClr val="08191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14" name="Rectangle 3981"/>
            <p:cNvSpPr>
              <a:spLocks noChangeArrowheads="1"/>
            </p:cNvSpPr>
            <p:nvPr/>
          </p:nvSpPr>
          <p:spPr bwMode="auto">
            <a:xfrm>
              <a:off x="11377613" y="5076825"/>
              <a:ext cx="1588" cy="15875"/>
            </a:xfrm>
            <a:prstGeom prst="rect">
              <a:avLst/>
            </a:prstGeom>
            <a:solidFill>
              <a:srgbClr val="0819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15" name="Rectangle 3982"/>
            <p:cNvSpPr>
              <a:spLocks noChangeArrowheads="1"/>
            </p:cNvSpPr>
            <p:nvPr/>
          </p:nvSpPr>
          <p:spPr bwMode="auto">
            <a:xfrm>
              <a:off x="11371263" y="5083175"/>
              <a:ext cx="15875" cy="1588"/>
            </a:xfrm>
            <a:prstGeom prst="rect">
              <a:avLst/>
            </a:prstGeom>
            <a:solidFill>
              <a:srgbClr val="0819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16" name="Rectangle 3983"/>
            <p:cNvSpPr>
              <a:spLocks noChangeArrowheads="1"/>
            </p:cNvSpPr>
            <p:nvPr/>
          </p:nvSpPr>
          <p:spPr bwMode="auto">
            <a:xfrm>
              <a:off x="11309351" y="5076825"/>
              <a:ext cx="15875" cy="15875"/>
            </a:xfrm>
            <a:prstGeom prst="rect">
              <a:avLst/>
            </a:prstGeom>
            <a:solidFill>
              <a:srgbClr val="0819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17" name="Rectangle 3984"/>
            <p:cNvSpPr>
              <a:spLocks noChangeArrowheads="1"/>
            </p:cNvSpPr>
            <p:nvPr/>
          </p:nvSpPr>
          <p:spPr bwMode="auto">
            <a:xfrm>
              <a:off x="11293476" y="5076825"/>
              <a:ext cx="15875" cy="15875"/>
            </a:xfrm>
            <a:prstGeom prst="rect">
              <a:avLst/>
            </a:prstGeom>
            <a:solidFill>
              <a:srgbClr val="FFCE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18" name="Rectangle 3985"/>
            <p:cNvSpPr>
              <a:spLocks noChangeArrowheads="1"/>
            </p:cNvSpPr>
            <p:nvPr/>
          </p:nvSpPr>
          <p:spPr bwMode="auto">
            <a:xfrm>
              <a:off x="11279188" y="5076825"/>
              <a:ext cx="14288" cy="15875"/>
            </a:xfrm>
            <a:prstGeom prst="rect">
              <a:avLst/>
            </a:prstGeom>
            <a:solidFill>
              <a:srgbClr val="FF64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19" name="Rectangle 3986"/>
            <p:cNvSpPr>
              <a:spLocks noChangeArrowheads="1"/>
            </p:cNvSpPr>
            <p:nvPr/>
          </p:nvSpPr>
          <p:spPr bwMode="auto">
            <a:xfrm>
              <a:off x="11263313" y="5076825"/>
              <a:ext cx="15875" cy="15875"/>
            </a:xfrm>
            <a:prstGeom prst="rect">
              <a:avLst/>
            </a:prstGeom>
            <a:solidFill>
              <a:srgbClr val="27BE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20" name="Rectangle 3987"/>
            <p:cNvSpPr>
              <a:spLocks noChangeArrowheads="1"/>
            </p:cNvSpPr>
            <p:nvPr/>
          </p:nvSpPr>
          <p:spPr bwMode="auto">
            <a:xfrm>
              <a:off x="11125201" y="5076825"/>
              <a:ext cx="15875" cy="15875"/>
            </a:xfrm>
            <a:prstGeom prst="rect">
              <a:avLst/>
            </a:prstGeom>
            <a:solidFill>
              <a:srgbClr val="0819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21" name="Rectangle 3988"/>
            <p:cNvSpPr>
              <a:spLocks noChangeArrowheads="1"/>
            </p:cNvSpPr>
            <p:nvPr/>
          </p:nvSpPr>
          <p:spPr bwMode="auto">
            <a:xfrm>
              <a:off x="11109326" y="5076825"/>
              <a:ext cx="15875" cy="15875"/>
            </a:xfrm>
            <a:prstGeom prst="rect">
              <a:avLst/>
            </a:prstGeom>
            <a:solidFill>
              <a:srgbClr val="FFCE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22" name="Rectangle 3989"/>
            <p:cNvSpPr>
              <a:spLocks noChangeArrowheads="1"/>
            </p:cNvSpPr>
            <p:nvPr/>
          </p:nvSpPr>
          <p:spPr bwMode="auto">
            <a:xfrm>
              <a:off x="11095038" y="5076825"/>
              <a:ext cx="14288" cy="15875"/>
            </a:xfrm>
            <a:prstGeom prst="rect">
              <a:avLst/>
            </a:prstGeom>
            <a:solidFill>
              <a:srgbClr val="FF64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23" name="Rectangle 3990"/>
            <p:cNvSpPr>
              <a:spLocks noChangeArrowheads="1"/>
            </p:cNvSpPr>
            <p:nvPr/>
          </p:nvSpPr>
          <p:spPr bwMode="auto">
            <a:xfrm>
              <a:off x="11079163" y="5076825"/>
              <a:ext cx="15875" cy="15875"/>
            </a:xfrm>
            <a:prstGeom prst="rect">
              <a:avLst/>
            </a:prstGeom>
            <a:solidFill>
              <a:srgbClr val="27BE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24" name="Rectangle 3991"/>
            <p:cNvSpPr>
              <a:spLocks noChangeArrowheads="1"/>
            </p:cNvSpPr>
            <p:nvPr/>
          </p:nvSpPr>
          <p:spPr bwMode="auto">
            <a:xfrm>
              <a:off x="11217276" y="5076825"/>
              <a:ext cx="15875" cy="15875"/>
            </a:xfrm>
            <a:prstGeom prst="rect">
              <a:avLst/>
            </a:prstGeom>
            <a:solidFill>
              <a:srgbClr val="0819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25" name="Rectangle 3992"/>
            <p:cNvSpPr>
              <a:spLocks noChangeArrowheads="1"/>
            </p:cNvSpPr>
            <p:nvPr/>
          </p:nvSpPr>
          <p:spPr bwMode="auto">
            <a:xfrm>
              <a:off x="11201401" y="5076825"/>
              <a:ext cx="15875" cy="15875"/>
            </a:xfrm>
            <a:prstGeom prst="rect">
              <a:avLst/>
            </a:prstGeom>
            <a:solidFill>
              <a:srgbClr val="FFCE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26" name="Rectangle 3993"/>
            <p:cNvSpPr>
              <a:spLocks noChangeArrowheads="1"/>
            </p:cNvSpPr>
            <p:nvPr/>
          </p:nvSpPr>
          <p:spPr bwMode="auto">
            <a:xfrm>
              <a:off x="11187113" y="5076825"/>
              <a:ext cx="14288" cy="15875"/>
            </a:xfrm>
            <a:prstGeom prst="rect">
              <a:avLst/>
            </a:prstGeom>
            <a:solidFill>
              <a:srgbClr val="FF64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27" name="Rectangle 3994"/>
            <p:cNvSpPr>
              <a:spLocks noChangeArrowheads="1"/>
            </p:cNvSpPr>
            <p:nvPr/>
          </p:nvSpPr>
          <p:spPr bwMode="auto">
            <a:xfrm>
              <a:off x="11171238" y="5076825"/>
              <a:ext cx="15875" cy="15875"/>
            </a:xfrm>
            <a:prstGeom prst="rect">
              <a:avLst/>
            </a:prstGeom>
            <a:solidFill>
              <a:srgbClr val="27BE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28" name="Freeform 3995"/>
            <p:cNvSpPr>
              <a:spLocks noEditPoints="1"/>
            </p:cNvSpPr>
            <p:nvPr/>
          </p:nvSpPr>
          <p:spPr bwMode="auto">
            <a:xfrm>
              <a:off x="11339513" y="5076825"/>
              <a:ext cx="15875" cy="15875"/>
            </a:xfrm>
            <a:custGeom>
              <a:avLst/>
              <a:gdLst>
                <a:gd name="T0" fmla="*/ 8 w 16"/>
                <a:gd name="T1" fmla="*/ 2 h 16"/>
                <a:gd name="T2" fmla="*/ 14 w 16"/>
                <a:gd name="T3" fmla="*/ 8 h 16"/>
                <a:gd name="T4" fmla="*/ 8 w 16"/>
                <a:gd name="T5" fmla="*/ 14 h 16"/>
                <a:gd name="T6" fmla="*/ 2 w 16"/>
                <a:gd name="T7" fmla="*/ 8 h 16"/>
                <a:gd name="T8" fmla="*/ 8 w 16"/>
                <a:gd name="T9" fmla="*/ 2 h 16"/>
                <a:gd name="T10" fmla="*/ 8 w 16"/>
                <a:gd name="T11" fmla="*/ 0 h 16"/>
                <a:gd name="T12" fmla="*/ 0 w 16"/>
                <a:gd name="T13" fmla="*/ 8 h 16"/>
                <a:gd name="T14" fmla="*/ 8 w 16"/>
                <a:gd name="T15" fmla="*/ 16 h 16"/>
                <a:gd name="T16" fmla="*/ 16 w 16"/>
                <a:gd name="T17" fmla="*/ 8 h 16"/>
                <a:gd name="T18" fmla="*/ 8 w 16"/>
                <a:gd name="T1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2"/>
                  </a:moveTo>
                  <a:cubicBezTo>
                    <a:pt x="11" y="2"/>
                    <a:pt x="14" y="5"/>
                    <a:pt x="14" y="8"/>
                  </a:cubicBezTo>
                  <a:cubicBezTo>
                    <a:pt x="14" y="11"/>
                    <a:pt x="11" y="14"/>
                    <a:pt x="8" y="14"/>
                  </a:cubicBezTo>
                  <a:cubicBezTo>
                    <a:pt x="5" y="14"/>
                    <a:pt x="2" y="11"/>
                    <a:pt x="2" y="8"/>
                  </a:cubicBezTo>
                  <a:cubicBezTo>
                    <a:pt x="2" y="5"/>
                    <a:pt x="5" y="2"/>
                    <a:pt x="8" y="2"/>
                  </a:cubicBezTo>
                  <a:close/>
                  <a:moveTo>
                    <a:pt x="8" y="0"/>
                  </a:moveTo>
                  <a:cubicBezTo>
                    <a:pt x="4" y="0"/>
                    <a:pt x="0" y="4"/>
                    <a:pt x="0" y="8"/>
                  </a:cubicBezTo>
                  <a:cubicBezTo>
                    <a:pt x="0" y="12"/>
                    <a:pt x="4" y="16"/>
                    <a:pt x="8" y="16"/>
                  </a:cubicBezTo>
                  <a:cubicBezTo>
                    <a:pt x="12" y="16"/>
                    <a:pt x="16" y="12"/>
                    <a:pt x="16" y="8"/>
                  </a:cubicBezTo>
                  <a:cubicBezTo>
                    <a:pt x="16" y="4"/>
                    <a:pt x="12" y="0"/>
                    <a:pt x="8" y="0"/>
                  </a:cubicBezTo>
                  <a:close/>
                </a:path>
              </a:pathLst>
            </a:custGeom>
            <a:solidFill>
              <a:srgbClr val="08191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29" name="Rectangle 3996"/>
            <p:cNvSpPr>
              <a:spLocks noChangeArrowheads="1"/>
            </p:cNvSpPr>
            <p:nvPr/>
          </p:nvSpPr>
          <p:spPr bwMode="auto">
            <a:xfrm>
              <a:off x="11025188" y="5076825"/>
              <a:ext cx="1588" cy="15875"/>
            </a:xfrm>
            <a:prstGeom prst="rect">
              <a:avLst/>
            </a:prstGeom>
            <a:solidFill>
              <a:srgbClr val="0819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30" name="Rectangle 3997"/>
            <p:cNvSpPr>
              <a:spLocks noChangeArrowheads="1"/>
            </p:cNvSpPr>
            <p:nvPr/>
          </p:nvSpPr>
          <p:spPr bwMode="auto">
            <a:xfrm>
              <a:off x="11017251" y="5083175"/>
              <a:ext cx="15875" cy="1588"/>
            </a:xfrm>
            <a:prstGeom prst="rect">
              <a:avLst/>
            </a:prstGeom>
            <a:solidFill>
              <a:srgbClr val="0819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31" name="Freeform 3998"/>
            <p:cNvSpPr>
              <a:spLocks noEditPoints="1"/>
            </p:cNvSpPr>
            <p:nvPr/>
          </p:nvSpPr>
          <p:spPr bwMode="auto">
            <a:xfrm>
              <a:off x="11049001" y="5076825"/>
              <a:ext cx="14288" cy="15875"/>
            </a:xfrm>
            <a:custGeom>
              <a:avLst/>
              <a:gdLst>
                <a:gd name="T0" fmla="*/ 8 w 16"/>
                <a:gd name="T1" fmla="*/ 2 h 16"/>
                <a:gd name="T2" fmla="*/ 14 w 16"/>
                <a:gd name="T3" fmla="*/ 8 h 16"/>
                <a:gd name="T4" fmla="*/ 8 w 16"/>
                <a:gd name="T5" fmla="*/ 14 h 16"/>
                <a:gd name="T6" fmla="*/ 2 w 16"/>
                <a:gd name="T7" fmla="*/ 8 h 16"/>
                <a:gd name="T8" fmla="*/ 8 w 16"/>
                <a:gd name="T9" fmla="*/ 2 h 16"/>
                <a:gd name="T10" fmla="*/ 8 w 16"/>
                <a:gd name="T11" fmla="*/ 0 h 16"/>
                <a:gd name="T12" fmla="*/ 0 w 16"/>
                <a:gd name="T13" fmla="*/ 8 h 16"/>
                <a:gd name="T14" fmla="*/ 8 w 16"/>
                <a:gd name="T15" fmla="*/ 16 h 16"/>
                <a:gd name="T16" fmla="*/ 16 w 16"/>
                <a:gd name="T17" fmla="*/ 8 h 16"/>
                <a:gd name="T18" fmla="*/ 8 w 16"/>
                <a:gd name="T1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2"/>
                  </a:moveTo>
                  <a:cubicBezTo>
                    <a:pt x="11" y="2"/>
                    <a:pt x="14" y="5"/>
                    <a:pt x="14" y="8"/>
                  </a:cubicBezTo>
                  <a:cubicBezTo>
                    <a:pt x="14" y="11"/>
                    <a:pt x="11" y="14"/>
                    <a:pt x="8" y="14"/>
                  </a:cubicBezTo>
                  <a:cubicBezTo>
                    <a:pt x="5" y="14"/>
                    <a:pt x="2" y="11"/>
                    <a:pt x="2" y="8"/>
                  </a:cubicBezTo>
                  <a:cubicBezTo>
                    <a:pt x="2" y="5"/>
                    <a:pt x="5" y="2"/>
                    <a:pt x="8" y="2"/>
                  </a:cubicBezTo>
                  <a:close/>
                  <a:moveTo>
                    <a:pt x="8" y="0"/>
                  </a:moveTo>
                  <a:cubicBezTo>
                    <a:pt x="4" y="0"/>
                    <a:pt x="0" y="4"/>
                    <a:pt x="0" y="8"/>
                  </a:cubicBezTo>
                  <a:cubicBezTo>
                    <a:pt x="0" y="12"/>
                    <a:pt x="4" y="16"/>
                    <a:pt x="8" y="16"/>
                  </a:cubicBezTo>
                  <a:cubicBezTo>
                    <a:pt x="12" y="16"/>
                    <a:pt x="16" y="12"/>
                    <a:pt x="16" y="8"/>
                  </a:cubicBezTo>
                  <a:cubicBezTo>
                    <a:pt x="16" y="4"/>
                    <a:pt x="12" y="0"/>
                    <a:pt x="8" y="0"/>
                  </a:cubicBezTo>
                  <a:close/>
                </a:path>
              </a:pathLst>
            </a:custGeom>
            <a:solidFill>
              <a:srgbClr val="08191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32" name="Rectangle 3999"/>
            <p:cNvSpPr>
              <a:spLocks noChangeArrowheads="1"/>
            </p:cNvSpPr>
            <p:nvPr/>
          </p:nvSpPr>
          <p:spPr bwMode="auto">
            <a:xfrm>
              <a:off x="10895013" y="4446588"/>
              <a:ext cx="614363" cy="100013"/>
            </a:xfrm>
            <a:prstGeom prst="rect">
              <a:avLst/>
            </a:prstGeom>
            <a:solidFill>
              <a:srgbClr val="2135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33" name="Rectangle 4000"/>
            <p:cNvSpPr>
              <a:spLocks noChangeArrowheads="1"/>
            </p:cNvSpPr>
            <p:nvPr/>
          </p:nvSpPr>
          <p:spPr bwMode="auto">
            <a:xfrm>
              <a:off x="10956926" y="4392613"/>
              <a:ext cx="490538" cy="1539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34" name="Rectangle 4001"/>
            <p:cNvSpPr>
              <a:spLocks noChangeArrowheads="1"/>
            </p:cNvSpPr>
            <p:nvPr/>
          </p:nvSpPr>
          <p:spPr bwMode="auto">
            <a:xfrm>
              <a:off x="10895013" y="4668838"/>
              <a:ext cx="614363" cy="61913"/>
            </a:xfrm>
            <a:prstGeom prst="rect">
              <a:avLst/>
            </a:prstGeom>
            <a:solidFill>
              <a:srgbClr val="2135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35" name="Rectangle 4002"/>
            <p:cNvSpPr>
              <a:spLocks noChangeArrowheads="1"/>
            </p:cNvSpPr>
            <p:nvPr/>
          </p:nvSpPr>
          <p:spPr bwMode="auto">
            <a:xfrm>
              <a:off x="10948988" y="4622800"/>
              <a:ext cx="506413" cy="46038"/>
            </a:xfrm>
            <a:prstGeom prst="rect">
              <a:avLst/>
            </a:prstGeom>
            <a:solidFill>
              <a:srgbClr val="0819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sp>
        <p:nvSpPr>
          <p:cNvPr id="34" name="Freeform 233"/>
          <p:cNvSpPr/>
          <p:nvPr/>
        </p:nvSpPr>
        <p:spPr bwMode="auto">
          <a:xfrm rot="2280000">
            <a:off x="10526001" y="5804540"/>
            <a:ext cx="586912" cy="450866"/>
          </a:xfrm>
          <a:custGeom>
            <a:avLst/>
            <a:gdLst>
              <a:gd name="T0" fmla="*/ 233 w 263"/>
              <a:gd name="T1" fmla="*/ 82 h 221"/>
              <a:gd name="T2" fmla="*/ 131 w 263"/>
              <a:gd name="T3" fmla="*/ 0 h 221"/>
              <a:gd name="T4" fmla="*/ 30 w 263"/>
              <a:gd name="T5" fmla="*/ 82 h 221"/>
              <a:gd name="T6" fmla="*/ 0 w 263"/>
              <a:gd name="T7" fmla="*/ 118 h 221"/>
              <a:gd name="T8" fmla="*/ 0 w 263"/>
              <a:gd name="T9" fmla="*/ 184 h 221"/>
              <a:gd name="T10" fmla="*/ 36 w 263"/>
              <a:gd name="T11" fmla="*/ 221 h 221"/>
              <a:gd name="T12" fmla="*/ 51 w 263"/>
              <a:gd name="T13" fmla="*/ 221 h 221"/>
              <a:gd name="T14" fmla="*/ 87 w 263"/>
              <a:gd name="T15" fmla="*/ 184 h 221"/>
              <a:gd name="T16" fmla="*/ 87 w 263"/>
              <a:gd name="T17" fmla="*/ 118 h 221"/>
              <a:gd name="T18" fmla="*/ 60 w 263"/>
              <a:gd name="T19" fmla="*/ 83 h 221"/>
              <a:gd name="T20" fmla="*/ 131 w 263"/>
              <a:gd name="T21" fmla="*/ 30 h 221"/>
              <a:gd name="T22" fmla="*/ 203 w 263"/>
              <a:gd name="T23" fmla="*/ 83 h 221"/>
              <a:gd name="T24" fmla="*/ 175 w 263"/>
              <a:gd name="T25" fmla="*/ 118 h 221"/>
              <a:gd name="T26" fmla="*/ 175 w 263"/>
              <a:gd name="T27" fmla="*/ 184 h 221"/>
              <a:gd name="T28" fmla="*/ 212 w 263"/>
              <a:gd name="T29" fmla="*/ 221 h 221"/>
              <a:gd name="T30" fmla="*/ 227 w 263"/>
              <a:gd name="T31" fmla="*/ 221 h 221"/>
              <a:gd name="T32" fmla="*/ 263 w 263"/>
              <a:gd name="T33" fmla="*/ 184 h 221"/>
              <a:gd name="T34" fmla="*/ 263 w 263"/>
              <a:gd name="T35" fmla="*/ 118 h 221"/>
              <a:gd name="T36" fmla="*/ 233 w 263"/>
              <a:gd name="T37" fmla="*/ 8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3" h="221">
                <a:moveTo>
                  <a:pt x="233" y="82"/>
                </a:moveTo>
                <a:cubicBezTo>
                  <a:pt x="223" y="35"/>
                  <a:pt x="181" y="0"/>
                  <a:pt x="131" y="0"/>
                </a:cubicBezTo>
                <a:cubicBezTo>
                  <a:pt x="82" y="0"/>
                  <a:pt x="40" y="35"/>
                  <a:pt x="30" y="82"/>
                </a:cubicBezTo>
                <a:cubicBezTo>
                  <a:pt x="13" y="85"/>
                  <a:pt x="0" y="100"/>
                  <a:pt x="0" y="118"/>
                </a:cubicBezTo>
                <a:cubicBezTo>
                  <a:pt x="0" y="184"/>
                  <a:pt x="0" y="184"/>
                  <a:pt x="0" y="184"/>
                </a:cubicBezTo>
                <a:cubicBezTo>
                  <a:pt x="0" y="204"/>
                  <a:pt x="16" y="221"/>
                  <a:pt x="36" y="221"/>
                </a:cubicBezTo>
                <a:cubicBezTo>
                  <a:pt x="51" y="221"/>
                  <a:pt x="51" y="221"/>
                  <a:pt x="51" y="221"/>
                </a:cubicBezTo>
                <a:cubicBezTo>
                  <a:pt x="71" y="221"/>
                  <a:pt x="87" y="204"/>
                  <a:pt x="87" y="184"/>
                </a:cubicBezTo>
                <a:cubicBezTo>
                  <a:pt x="87" y="118"/>
                  <a:pt x="87" y="118"/>
                  <a:pt x="87" y="118"/>
                </a:cubicBezTo>
                <a:cubicBezTo>
                  <a:pt x="87" y="101"/>
                  <a:pt x="76" y="87"/>
                  <a:pt x="60" y="83"/>
                </a:cubicBezTo>
                <a:cubicBezTo>
                  <a:pt x="69" y="51"/>
                  <a:pt x="97" y="30"/>
                  <a:pt x="131" y="30"/>
                </a:cubicBezTo>
                <a:cubicBezTo>
                  <a:pt x="165" y="30"/>
                  <a:pt x="194" y="51"/>
                  <a:pt x="203" y="83"/>
                </a:cubicBezTo>
                <a:cubicBezTo>
                  <a:pt x="187" y="87"/>
                  <a:pt x="175" y="101"/>
                  <a:pt x="175" y="118"/>
                </a:cubicBezTo>
                <a:cubicBezTo>
                  <a:pt x="175" y="184"/>
                  <a:pt x="175" y="184"/>
                  <a:pt x="175" y="184"/>
                </a:cubicBezTo>
                <a:cubicBezTo>
                  <a:pt x="175" y="204"/>
                  <a:pt x="192" y="221"/>
                  <a:pt x="212" y="221"/>
                </a:cubicBezTo>
                <a:cubicBezTo>
                  <a:pt x="227" y="221"/>
                  <a:pt x="227" y="221"/>
                  <a:pt x="227" y="221"/>
                </a:cubicBezTo>
                <a:cubicBezTo>
                  <a:pt x="247" y="221"/>
                  <a:pt x="263" y="204"/>
                  <a:pt x="263" y="184"/>
                </a:cubicBezTo>
                <a:cubicBezTo>
                  <a:pt x="263" y="118"/>
                  <a:pt x="263" y="118"/>
                  <a:pt x="263" y="118"/>
                </a:cubicBezTo>
                <a:cubicBezTo>
                  <a:pt x="263" y="100"/>
                  <a:pt x="250" y="85"/>
                  <a:pt x="233" y="82"/>
                </a:cubicBezTo>
                <a:close/>
              </a:path>
            </a:pathLst>
          </a:custGeom>
          <a:solidFill>
            <a:srgbClr val="424953"/>
          </a:solidFill>
          <a:ln>
            <a:noFill/>
          </a:ln>
        </p:spPr>
        <p:txBody>
          <a:bodyPr vert="horz" wrap="square" lIns="91440" tIns="45720" rIns="91440" bIns="45720" numCol="1" anchor="t" anchorCtr="0" compatLnSpc="1"/>
          <a:lstStyle/>
          <a:p>
            <a:endParaRPr lang="en-US"/>
          </a:p>
        </p:txBody>
      </p:sp>
      <p:sp>
        <p:nvSpPr>
          <p:cNvPr id="35" name="文本框 34"/>
          <p:cNvSpPr txBox="1"/>
          <p:nvPr/>
        </p:nvSpPr>
        <p:spPr>
          <a:xfrm>
            <a:off x="8082756" y="5614672"/>
            <a:ext cx="2390014" cy="953000"/>
          </a:xfrm>
          <a:prstGeom prst="rect">
            <a:avLst/>
          </a:prstGeom>
          <a:solidFill>
            <a:schemeClr val="accent3">
              <a:lumMod val="75000"/>
              <a:alpha val="56000"/>
            </a:schemeClr>
          </a:solidFill>
        </p:spPr>
        <p:txBody>
          <a:bodyPr wrap="square" rtlCol="0">
            <a:spAutoFit/>
          </a:bodyPr>
          <a:lstStyle/>
          <a:p>
            <a:pPr algn="ctr"/>
            <a:r>
              <a:rPr lang="zh-CN" altLang="en-US" sz="2800" b="1" dirty="0"/>
              <a:t>文字、图像</a:t>
            </a:r>
            <a:br>
              <a:rPr lang="en-US" altLang="zh-CN" sz="2800" b="1" dirty="0"/>
            </a:br>
            <a:r>
              <a:rPr lang="zh-CN" altLang="en-US" sz="2800" b="1" dirty="0"/>
              <a:t>声音、视频</a:t>
            </a:r>
          </a:p>
        </p:txBody>
      </p:sp>
      <p:sp>
        <p:nvSpPr>
          <p:cNvPr id="42" name="右箭头 41"/>
          <p:cNvSpPr/>
          <p:nvPr/>
        </p:nvSpPr>
        <p:spPr>
          <a:xfrm>
            <a:off x="6140450" y="3542665"/>
            <a:ext cx="720090" cy="216535"/>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右箭头 42"/>
          <p:cNvSpPr/>
          <p:nvPr/>
        </p:nvSpPr>
        <p:spPr>
          <a:xfrm>
            <a:off x="6140450" y="5861685"/>
            <a:ext cx="720090" cy="216535"/>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2140585" y="44624"/>
            <a:ext cx="7550785" cy="645160"/>
          </a:xfrm>
          <a:prstGeom prst="rect">
            <a:avLst/>
          </a:prstGeom>
          <a:noFill/>
        </p:spPr>
        <p:txBody>
          <a:bodyPr wrap="square" rtlCol="0">
            <a:spAutoFit/>
          </a:bodyPr>
          <a:lstStyle/>
          <a:p>
            <a:pPr algn="ctr"/>
            <a:r>
              <a:rPr lang="en-US" altLang="zh-CN" sz="3600" b="1">
                <a:solidFill>
                  <a:srgbClr val="FFFFFF"/>
                </a:solidFill>
                <a:latin typeface="+mj-lt"/>
                <a:ea typeface="+mj-ea"/>
                <a:cs typeface="+mj-cs"/>
              </a:rPr>
              <a:t>1.1.1 </a:t>
            </a:r>
            <a:r>
              <a:rPr lang="zh-CN" altLang="en-US" sz="3600" b="1">
                <a:solidFill>
                  <a:srgbClr val="FFFFFF"/>
                </a:solidFill>
                <a:latin typeface="+mj-lt"/>
                <a:ea typeface="+mj-ea"/>
                <a:cs typeface="+mj-cs"/>
              </a:rPr>
              <a:t>数</a:t>
            </a:r>
            <a:r>
              <a:rPr lang="zh-CN" altLang="en-US" sz="3600" b="1" dirty="0">
                <a:solidFill>
                  <a:srgbClr val="FFFFFF"/>
                </a:solidFill>
                <a:latin typeface="+mj-lt"/>
                <a:ea typeface="+mj-ea"/>
                <a:cs typeface="+mj-cs"/>
              </a:rPr>
              <a:t>据的概念</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strips(downLeft)">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strips(downLeft)">
                                      <p:cBhvr>
                                        <p:cTn id="1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p:cNvGrpSpPr/>
          <p:nvPr/>
        </p:nvGrpSpPr>
        <p:grpSpPr>
          <a:xfrm>
            <a:off x="8502650" y="3195955"/>
            <a:ext cx="2137410" cy="2076450"/>
            <a:chOff x="13181" y="5769"/>
            <a:chExt cx="3366" cy="3270"/>
          </a:xfrm>
        </p:grpSpPr>
        <p:grpSp>
          <p:nvGrpSpPr>
            <p:cNvPr id="16" name="组合 15"/>
            <p:cNvGrpSpPr/>
            <p:nvPr/>
          </p:nvGrpSpPr>
          <p:grpSpPr>
            <a:xfrm>
              <a:off x="13181" y="5769"/>
              <a:ext cx="3367" cy="3271"/>
              <a:chOff x="6318250" y="3480486"/>
              <a:chExt cx="1554163" cy="1552575"/>
            </a:xfrm>
          </p:grpSpPr>
          <p:sp>
            <p:nvSpPr>
              <p:cNvPr id="423" name="Oval 113"/>
              <p:cNvSpPr>
                <a:spLocks noChangeArrowheads="1"/>
              </p:cNvSpPr>
              <p:nvPr/>
            </p:nvSpPr>
            <p:spPr bwMode="auto">
              <a:xfrm>
                <a:off x="6318250" y="3480486"/>
                <a:ext cx="1554163" cy="1552575"/>
              </a:xfrm>
              <a:prstGeom prst="ellipse">
                <a:avLst/>
              </a:prstGeom>
              <a:solidFill>
                <a:srgbClr val="89B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24" name="Freeform 114"/>
              <p:cNvSpPr/>
              <p:nvPr/>
            </p:nvSpPr>
            <p:spPr bwMode="auto">
              <a:xfrm>
                <a:off x="6591300" y="3727450"/>
                <a:ext cx="1008063" cy="682625"/>
              </a:xfrm>
              <a:custGeom>
                <a:avLst/>
                <a:gdLst>
                  <a:gd name="T0" fmla="*/ 354 w 354"/>
                  <a:gd name="T1" fmla="*/ 222 h 240"/>
                  <a:gd name="T2" fmla="*/ 336 w 354"/>
                  <a:gd name="T3" fmla="*/ 240 h 240"/>
                  <a:gd name="T4" fmla="*/ 18 w 354"/>
                  <a:gd name="T5" fmla="*/ 240 h 240"/>
                  <a:gd name="T6" fmla="*/ 0 w 354"/>
                  <a:gd name="T7" fmla="*/ 222 h 240"/>
                  <a:gd name="T8" fmla="*/ 0 w 354"/>
                  <a:gd name="T9" fmla="*/ 33 h 240"/>
                  <a:gd name="T10" fmla="*/ 18 w 354"/>
                  <a:gd name="T11" fmla="*/ 0 h 240"/>
                  <a:gd name="T12" fmla="*/ 336 w 354"/>
                  <a:gd name="T13" fmla="*/ 0 h 240"/>
                  <a:gd name="T14" fmla="*/ 354 w 354"/>
                  <a:gd name="T15" fmla="*/ 18 h 240"/>
                  <a:gd name="T16" fmla="*/ 354 w 354"/>
                  <a:gd name="T17" fmla="*/ 22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4" h="240">
                    <a:moveTo>
                      <a:pt x="354" y="222"/>
                    </a:moveTo>
                    <a:cubicBezTo>
                      <a:pt x="354" y="232"/>
                      <a:pt x="346" y="240"/>
                      <a:pt x="336" y="240"/>
                    </a:cubicBezTo>
                    <a:cubicBezTo>
                      <a:pt x="18" y="240"/>
                      <a:pt x="18" y="240"/>
                      <a:pt x="18" y="240"/>
                    </a:cubicBezTo>
                    <a:cubicBezTo>
                      <a:pt x="8" y="240"/>
                      <a:pt x="0" y="232"/>
                      <a:pt x="0" y="222"/>
                    </a:cubicBezTo>
                    <a:cubicBezTo>
                      <a:pt x="0" y="33"/>
                      <a:pt x="0" y="33"/>
                      <a:pt x="0" y="33"/>
                    </a:cubicBezTo>
                    <a:cubicBezTo>
                      <a:pt x="0" y="23"/>
                      <a:pt x="8" y="0"/>
                      <a:pt x="18" y="0"/>
                    </a:cubicBezTo>
                    <a:cubicBezTo>
                      <a:pt x="336" y="0"/>
                      <a:pt x="336" y="0"/>
                      <a:pt x="336" y="0"/>
                    </a:cubicBezTo>
                    <a:cubicBezTo>
                      <a:pt x="346" y="0"/>
                      <a:pt x="354" y="8"/>
                      <a:pt x="354" y="18"/>
                    </a:cubicBezTo>
                    <a:lnTo>
                      <a:pt x="354" y="222"/>
                    </a:lnTo>
                    <a:close/>
                  </a:path>
                </a:pathLst>
              </a:custGeom>
              <a:solidFill>
                <a:srgbClr val="291E2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25" name="Freeform 115"/>
              <p:cNvSpPr/>
              <p:nvPr/>
            </p:nvSpPr>
            <p:spPr bwMode="auto">
              <a:xfrm>
                <a:off x="6591300" y="3714750"/>
                <a:ext cx="1008063" cy="684213"/>
              </a:xfrm>
              <a:custGeom>
                <a:avLst/>
                <a:gdLst>
                  <a:gd name="T0" fmla="*/ 354 w 354"/>
                  <a:gd name="T1" fmla="*/ 223 h 240"/>
                  <a:gd name="T2" fmla="*/ 336 w 354"/>
                  <a:gd name="T3" fmla="*/ 240 h 240"/>
                  <a:gd name="T4" fmla="*/ 18 w 354"/>
                  <a:gd name="T5" fmla="*/ 240 h 240"/>
                  <a:gd name="T6" fmla="*/ 0 w 354"/>
                  <a:gd name="T7" fmla="*/ 223 h 240"/>
                  <a:gd name="T8" fmla="*/ 0 w 354"/>
                  <a:gd name="T9" fmla="*/ 18 h 240"/>
                  <a:gd name="T10" fmla="*/ 18 w 354"/>
                  <a:gd name="T11" fmla="*/ 0 h 240"/>
                  <a:gd name="T12" fmla="*/ 336 w 354"/>
                  <a:gd name="T13" fmla="*/ 0 h 240"/>
                  <a:gd name="T14" fmla="*/ 354 w 354"/>
                  <a:gd name="T15" fmla="*/ 18 h 240"/>
                  <a:gd name="T16" fmla="*/ 354 w 354"/>
                  <a:gd name="T17" fmla="*/ 223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4" h="240">
                    <a:moveTo>
                      <a:pt x="354" y="223"/>
                    </a:moveTo>
                    <a:cubicBezTo>
                      <a:pt x="354" y="232"/>
                      <a:pt x="346" y="240"/>
                      <a:pt x="336" y="240"/>
                    </a:cubicBezTo>
                    <a:cubicBezTo>
                      <a:pt x="18" y="240"/>
                      <a:pt x="18" y="240"/>
                      <a:pt x="18" y="240"/>
                    </a:cubicBezTo>
                    <a:cubicBezTo>
                      <a:pt x="8" y="240"/>
                      <a:pt x="0" y="232"/>
                      <a:pt x="0" y="223"/>
                    </a:cubicBezTo>
                    <a:cubicBezTo>
                      <a:pt x="0" y="18"/>
                      <a:pt x="0" y="18"/>
                      <a:pt x="0" y="18"/>
                    </a:cubicBezTo>
                    <a:cubicBezTo>
                      <a:pt x="0" y="8"/>
                      <a:pt x="8" y="0"/>
                      <a:pt x="18" y="0"/>
                    </a:cubicBezTo>
                    <a:cubicBezTo>
                      <a:pt x="336" y="0"/>
                      <a:pt x="336" y="0"/>
                      <a:pt x="336" y="0"/>
                    </a:cubicBezTo>
                    <a:cubicBezTo>
                      <a:pt x="346" y="0"/>
                      <a:pt x="354" y="8"/>
                      <a:pt x="354" y="18"/>
                    </a:cubicBezTo>
                    <a:lnTo>
                      <a:pt x="354" y="223"/>
                    </a:lnTo>
                    <a:close/>
                  </a:path>
                </a:pathLst>
              </a:custGeom>
              <a:solidFill>
                <a:srgbClr val="3530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26" name="Freeform 116"/>
              <p:cNvSpPr/>
              <p:nvPr/>
            </p:nvSpPr>
            <p:spPr bwMode="auto">
              <a:xfrm>
                <a:off x="6634163" y="3767138"/>
                <a:ext cx="923925" cy="568325"/>
              </a:xfrm>
              <a:custGeom>
                <a:avLst/>
                <a:gdLst>
                  <a:gd name="T0" fmla="*/ 313 w 325"/>
                  <a:gd name="T1" fmla="*/ 0 h 200"/>
                  <a:gd name="T2" fmla="*/ 193 w 325"/>
                  <a:gd name="T3" fmla="*/ 0 h 200"/>
                  <a:gd name="T4" fmla="*/ 11 w 325"/>
                  <a:gd name="T5" fmla="*/ 0 h 200"/>
                  <a:gd name="T6" fmla="*/ 0 w 325"/>
                  <a:gd name="T7" fmla="*/ 11 h 200"/>
                  <a:gd name="T8" fmla="*/ 0 w 325"/>
                  <a:gd name="T9" fmla="*/ 81 h 200"/>
                  <a:gd name="T10" fmla="*/ 0 w 325"/>
                  <a:gd name="T11" fmla="*/ 102 h 200"/>
                  <a:gd name="T12" fmla="*/ 0 w 325"/>
                  <a:gd name="T13" fmla="*/ 178 h 200"/>
                  <a:gd name="T14" fmla="*/ 0 w 325"/>
                  <a:gd name="T15" fmla="*/ 190 h 200"/>
                  <a:gd name="T16" fmla="*/ 11 w 325"/>
                  <a:gd name="T17" fmla="*/ 200 h 200"/>
                  <a:gd name="T18" fmla="*/ 313 w 325"/>
                  <a:gd name="T19" fmla="*/ 200 h 200"/>
                  <a:gd name="T20" fmla="*/ 325 w 325"/>
                  <a:gd name="T21" fmla="*/ 190 h 200"/>
                  <a:gd name="T22" fmla="*/ 325 w 325"/>
                  <a:gd name="T23" fmla="*/ 157 h 200"/>
                  <a:gd name="T24" fmla="*/ 325 w 325"/>
                  <a:gd name="T25" fmla="*/ 121 h 200"/>
                  <a:gd name="T26" fmla="*/ 325 w 325"/>
                  <a:gd name="T27" fmla="*/ 11 h 200"/>
                  <a:gd name="T28" fmla="*/ 313 w 325"/>
                  <a:gd name="T2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 h="200">
                    <a:moveTo>
                      <a:pt x="313" y="0"/>
                    </a:moveTo>
                    <a:cubicBezTo>
                      <a:pt x="193" y="0"/>
                      <a:pt x="193" y="0"/>
                      <a:pt x="193" y="0"/>
                    </a:cubicBezTo>
                    <a:cubicBezTo>
                      <a:pt x="11" y="0"/>
                      <a:pt x="11" y="0"/>
                      <a:pt x="11" y="0"/>
                    </a:cubicBezTo>
                    <a:cubicBezTo>
                      <a:pt x="5" y="0"/>
                      <a:pt x="0" y="5"/>
                      <a:pt x="0" y="11"/>
                    </a:cubicBezTo>
                    <a:cubicBezTo>
                      <a:pt x="0" y="81"/>
                      <a:pt x="0" y="81"/>
                      <a:pt x="0" y="81"/>
                    </a:cubicBezTo>
                    <a:cubicBezTo>
                      <a:pt x="0" y="102"/>
                      <a:pt x="0" y="102"/>
                      <a:pt x="0" y="102"/>
                    </a:cubicBezTo>
                    <a:cubicBezTo>
                      <a:pt x="0" y="178"/>
                      <a:pt x="0" y="178"/>
                      <a:pt x="0" y="178"/>
                    </a:cubicBezTo>
                    <a:cubicBezTo>
                      <a:pt x="0" y="190"/>
                      <a:pt x="0" y="190"/>
                      <a:pt x="0" y="190"/>
                    </a:cubicBezTo>
                    <a:cubicBezTo>
                      <a:pt x="0" y="195"/>
                      <a:pt x="5" y="200"/>
                      <a:pt x="11" y="200"/>
                    </a:cubicBezTo>
                    <a:cubicBezTo>
                      <a:pt x="313" y="200"/>
                      <a:pt x="313" y="200"/>
                      <a:pt x="313" y="200"/>
                    </a:cubicBezTo>
                    <a:cubicBezTo>
                      <a:pt x="319" y="200"/>
                      <a:pt x="325" y="195"/>
                      <a:pt x="325" y="190"/>
                    </a:cubicBezTo>
                    <a:cubicBezTo>
                      <a:pt x="325" y="157"/>
                      <a:pt x="325" y="157"/>
                      <a:pt x="325" y="157"/>
                    </a:cubicBezTo>
                    <a:cubicBezTo>
                      <a:pt x="325" y="121"/>
                      <a:pt x="325" y="121"/>
                      <a:pt x="325" y="121"/>
                    </a:cubicBezTo>
                    <a:cubicBezTo>
                      <a:pt x="325" y="11"/>
                      <a:pt x="325" y="11"/>
                      <a:pt x="325" y="11"/>
                    </a:cubicBezTo>
                    <a:cubicBezTo>
                      <a:pt x="325" y="5"/>
                      <a:pt x="319" y="0"/>
                      <a:pt x="313" y="0"/>
                    </a:cubicBezTo>
                    <a:close/>
                  </a:path>
                </a:pathLst>
              </a:custGeom>
              <a:solidFill>
                <a:srgbClr val="14B6E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27" name="Freeform 117"/>
              <p:cNvSpPr/>
              <p:nvPr/>
            </p:nvSpPr>
            <p:spPr bwMode="auto">
              <a:xfrm>
                <a:off x="6491288" y="4427538"/>
                <a:ext cx="1209675" cy="312738"/>
              </a:xfrm>
              <a:custGeom>
                <a:avLst/>
                <a:gdLst>
                  <a:gd name="T0" fmla="*/ 422 w 425"/>
                  <a:gd name="T1" fmla="*/ 95 h 110"/>
                  <a:gd name="T2" fmla="*/ 406 w 425"/>
                  <a:gd name="T3" fmla="*/ 110 h 110"/>
                  <a:gd name="T4" fmla="*/ 18 w 425"/>
                  <a:gd name="T5" fmla="*/ 110 h 110"/>
                  <a:gd name="T6" fmla="*/ 3 w 425"/>
                  <a:gd name="T7" fmla="*/ 95 h 110"/>
                  <a:gd name="T8" fmla="*/ 29 w 425"/>
                  <a:gd name="T9" fmla="*/ 15 h 110"/>
                  <a:gd name="T10" fmla="*/ 54 w 425"/>
                  <a:gd name="T11" fmla="*/ 0 h 110"/>
                  <a:gd name="T12" fmla="*/ 370 w 425"/>
                  <a:gd name="T13" fmla="*/ 0 h 110"/>
                  <a:gd name="T14" fmla="*/ 396 w 425"/>
                  <a:gd name="T15" fmla="*/ 15 h 110"/>
                  <a:gd name="T16" fmla="*/ 422 w 425"/>
                  <a:gd name="T17" fmla="*/ 9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5" h="110">
                    <a:moveTo>
                      <a:pt x="422" y="95"/>
                    </a:moveTo>
                    <a:cubicBezTo>
                      <a:pt x="425" y="103"/>
                      <a:pt x="417" y="110"/>
                      <a:pt x="406" y="110"/>
                    </a:cubicBezTo>
                    <a:cubicBezTo>
                      <a:pt x="18" y="110"/>
                      <a:pt x="18" y="110"/>
                      <a:pt x="18" y="110"/>
                    </a:cubicBezTo>
                    <a:cubicBezTo>
                      <a:pt x="7" y="110"/>
                      <a:pt x="0" y="103"/>
                      <a:pt x="3" y="95"/>
                    </a:cubicBezTo>
                    <a:cubicBezTo>
                      <a:pt x="29" y="15"/>
                      <a:pt x="29" y="15"/>
                      <a:pt x="29" y="15"/>
                    </a:cubicBezTo>
                    <a:cubicBezTo>
                      <a:pt x="31" y="7"/>
                      <a:pt x="43" y="0"/>
                      <a:pt x="54" y="0"/>
                    </a:cubicBezTo>
                    <a:cubicBezTo>
                      <a:pt x="370" y="0"/>
                      <a:pt x="370" y="0"/>
                      <a:pt x="370" y="0"/>
                    </a:cubicBezTo>
                    <a:cubicBezTo>
                      <a:pt x="382" y="0"/>
                      <a:pt x="393" y="7"/>
                      <a:pt x="396" y="15"/>
                    </a:cubicBezTo>
                    <a:lnTo>
                      <a:pt x="422" y="95"/>
                    </a:lnTo>
                    <a:close/>
                  </a:path>
                </a:pathLst>
              </a:custGeom>
              <a:solidFill>
                <a:srgbClr val="291E2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28" name="Freeform 118"/>
              <p:cNvSpPr/>
              <p:nvPr/>
            </p:nvSpPr>
            <p:spPr bwMode="auto">
              <a:xfrm>
                <a:off x="6491389" y="4410075"/>
                <a:ext cx="1195388" cy="312738"/>
              </a:xfrm>
              <a:custGeom>
                <a:avLst/>
                <a:gdLst>
                  <a:gd name="T0" fmla="*/ 418 w 420"/>
                  <a:gd name="T1" fmla="*/ 94 h 110"/>
                  <a:gd name="T2" fmla="*/ 402 w 420"/>
                  <a:gd name="T3" fmla="*/ 110 h 110"/>
                  <a:gd name="T4" fmla="*/ 18 w 420"/>
                  <a:gd name="T5" fmla="*/ 110 h 110"/>
                  <a:gd name="T6" fmla="*/ 3 w 420"/>
                  <a:gd name="T7" fmla="*/ 94 h 110"/>
                  <a:gd name="T8" fmla="*/ 28 w 420"/>
                  <a:gd name="T9" fmla="*/ 15 h 110"/>
                  <a:gd name="T10" fmla="*/ 54 w 420"/>
                  <a:gd name="T11" fmla="*/ 0 h 110"/>
                  <a:gd name="T12" fmla="*/ 367 w 420"/>
                  <a:gd name="T13" fmla="*/ 0 h 110"/>
                  <a:gd name="T14" fmla="*/ 392 w 420"/>
                  <a:gd name="T15" fmla="*/ 15 h 110"/>
                  <a:gd name="T16" fmla="*/ 418 w 420"/>
                  <a:gd name="T17" fmla="*/ 9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0" h="110">
                    <a:moveTo>
                      <a:pt x="418" y="94"/>
                    </a:moveTo>
                    <a:cubicBezTo>
                      <a:pt x="420" y="103"/>
                      <a:pt x="413" y="110"/>
                      <a:pt x="402" y="110"/>
                    </a:cubicBezTo>
                    <a:cubicBezTo>
                      <a:pt x="18" y="110"/>
                      <a:pt x="18" y="110"/>
                      <a:pt x="18" y="110"/>
                    </a:cubicBezTo>
                    <a:cubicBezTo>
                      <a:pt x="7" y="110"/>
                      <a:pt x="0" y="103"/>
                      <a:pt x="3" y="94"/>
                    </a:cubicBezTo>
                    <a:cubicBezTo>
                      <a:pt x="28" y="15"/>
                      <a:pt x="28" y="15"/>
                      <a:pt x="28" y="15"/>
                    </a:cubicBezTo>
                    <a:cubicBezTo>
                      <a:pt x="31" y="7"/>
                      <a:pt x="42" y="0"/>
                      <a:pt x="54" y="0"/>
                    </a:cubicBezTo>
                    <a:cubicBezTo>
                      <a:pt x="367" y="0"/>
                      <a:pt x="367" y="0"/>
                      <a:pt x="367" y="0"/>
                    </a:cubicBezTo>
                    <a:cubicBezTo>
                      <a:pt x="378" y="0"/>
                      <a:pt x="389" y="7"/>
                      <a:pt x="392" y="15"/>
                    </a:cubicBezTo>
                    <a:lnTo>
                      <a:pt x="418" y="94"/>
                    </a:lnTo>
                    <a:close/>
                  </a:path>
                </a:pathLst>
              </a:custGeom>
              <a:solidFill>
                <a:srgbClr val="3530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29" name="Freeform 119"/>
              <p:cNvSpPr/>
              <p:nvPr/>
            </p:nvSpPr>
            <p:spPr bwMode="auto">
              <a:xfrm>
                <a:off x="6921500" y="4583113"/>
                <a:ext cx="377825" cy="100013"/>
              </a:xfrm>
              <a:custGeom>
                <a:avLst/>
                <a:gdLst>
                  <a:gd name="T0" fmla="*/ 132 w 133"/>
                  <a:gd name="T1" fmla="*/ 30 h 35"/>
                  <a:gd name="T2" fmla="*/ 127 w 133"/>
                  <a:gd name="T3" fmla="*/ 35 h 35"/>
                  <a:gd name="T4" fmla="*/ 5 w 133"/>
                  <a:gd name="T5" fmla="*/ 35 h 35"/>
                  <a:gd name="T6" fmla="*/ 0 w 133"/>
                  <a:gd name="T7" fmla="*/ 30 h 35"/>
                  <a:gd name="T8" fmla="*/ 8 w 133"/>
                  <a:gd name="T9" fmla="*/ 5 h 35"/>
                  <a:gd name="T10" fmla="*/ 16 w 133"/>
                  <a:gd name="T11" fmla="*/ 0 h 35"/>
                  <a:gd name="T12" fmla="*/ 116 w 133"/>
                  <a:gd name="T13" fmla="*/ 0 h 35"/>
                  <a:gd name="T14" fmla="*/ 124 w 133"/>
                  <a:gd name="T15" fmla="*/ 5 h 35"/>
                  <a:gd name="T16" fmla="*/ 132 w 133"/>
                  <a:gd name="T17"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35">
                    <a:moveTo>
                      <a:pt x="132" y="30"/>
                    </a:moveTo>
                    <a:cubicBezTo>
                      <a:pt x="133" y="33"/>
                      <a:pt x="130" y="35"/>
                      <a:pt x="127" y="35"/>
                    </a:cubicBezTo>
                    <a:cubicBezTo>
                      <a:pt x="5" y="35"/>
                      <a:pt x="5" y="35"/>
                      <a:pt x="5" y="35"/>
                    </a:cubicBezTo>
                    <a:cubicBezTo>
                      <a:pt x="2" y="35"/>
                      <a:pt x="0" y="33"/>
                      <a:pt x="0" y="30"/>
                    </a:cubicBezTo>
                    <a:cubicBezTo>
                      <a:pt x="8" y="5"/>
                      <a:pt x="8" y="5"/>
                      <a:pt x="8" y="5"/>
                    </a:cubicBezTo>
                    <a:cubicBezTo>
                      <a:pt x="9" y="2"/>
                      <a:pt x="13" y="0"/>
                      <a:pt x="16" y="0"/>
                    </a:cubicBezTo>
                    <a:cubicBezTo>
                      <a:pt x="116" y="0"/>
                      <a:pt x="116" y="0"/>
                      <a:pt x="116" y="0"/>
                    </a:cubicBezTo>
                    <a:cubicBezTo>
                      <a:pt x="119" y="0"/>
                      <a:pt x="123" y="2"/>
                      <a:pt x="124" y="5"/>
                    </a:cubicBezTo>
                    <a:lnTo>
                      <a:pt x="132" y="30"/>
                    </a:lnTo>
                    <a:close/>
                  </a:path>
                </a:pathLst>
              </a:custGeom>
              <a:solidFill>
                <a:srgbClr val="291E2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0" name="Rectangle 120"/>
              <p:cNvSpPr>
                <a:spLocks noChangeArrowheads="1"/>
              </p:cNvSpPr>
              <p:nvPr/>
            </p:nvSpPr>
            <p:spPr bwMode="auto">
              <a:xfrm>
                <a:off x="6677025" y="3824288"/>
                <a:ext cx="290513" cy="47625"/>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431" name="Rectangle 121"/>
              <p:cNvSpPr>
                <a:spLocks noChangeArrowheads="1"/>
              </p:cNvSpPr>
              <p:nvPr/>
            </p:nvSpPr>
            <p:spPr bwMode="auto">
              <a:xfrm>
                <a:off x="6986588" y="3824288"/>
                <a:ext cx="128588" cy="47625"/>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432" name="Rectangle 122"/>
              <p:cNvSpPr>
                <a:spLocks noChangeArrowheads="1"/>
              </p:cNvSpPr>
              <p:nvPr/>
            </p:nvSpPr>
            <p:spPr bwMode="auto">
              <a:xfrm>
                <a:off x="7132638" y="3824288"/>
                <a:ext cx="127000" cy="47625"/>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433" name="Rectangle 123"/>
              <p:cNvSpPr>
                <a:spLocks noChangeArrowheads="1"/>
              </p:cNvSpPr>
              <p:nvPr/>
            </p:nvSpPr>
            <p:spPr bwMode="auto">
              <a:xfrm>
                <a:off x="6677025" y="4029075"/>
                <a:ext cx="184150" cy="44450"/>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434" name="Rectangle 124"/>
              <p:cNvSpPr>
                <a:spLocks noChangeArrowheads="1"/>
              </p:cNvSpPr>
              <p:nvPr/>
            </p:nvSpPr>
            <p:spPr bwMode="auto">
              <a:xfrm>
                <a:off x="6892925" y="4029075"/>
                <a:ext cx="107950" cy="44450"/>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435" name="Rectangle 125"/>
              <p:cNvSpPr>
                <a:spLocks noChangeArrowheads="1"/>
              </p:cNvSpPr>
              <p:nvPr/>
            </p:nvSpPr>
            <p:spPr bwMode="auto">
              <a:xfrm>
                <a:off x="7023100" y="4029075"/>
                <a:ext cx="290513" cy="44450"/>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436" name="Rectangle 126"/>
              <p:cNvSpPr>
                <a:spLocks noChangeArrowheads="1"/>
              </p:cNvSpPr>
              <p:nvPr/>
            </p:nvSpPr>
            <p:spPr bwMode="auto">
              <a:xfrm>
                <a:off x="6677025" y="4125913"/>
                <a:ext cx="127000" cy="47625"/>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437" name="Rectangle 127"/>
              <p:cNvSpPr>
                <a:spLocks noChangeArrowheads="1"/>
              </p:cNvSpPr>
              <p:nvPr/>
            </p:nvSpPr>
            <p:spPr bwMode="auto">
              <a:xfrm>
                <a:off x="7366000" y="4125913"/>
                <a:ext cx="127000" cy="47625"/>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438" name="Rectangle 128"/>
              <p:cNvSpPr>
                <a:spLocks noChangeArrowheads="1"/>
              </p:cNvSpPr>
              <p:nvPr/>
            </p:nvSpPr>
            <p:spPr bwMode="auto">
              <a:xfrm>
                <a:off x="6827838" y="4125913"/>
                <a:ext cx="468313" cy="47625"/>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439" name="Rectangle 129"/>
              <p:cNvSpPr>
                <a:spLocks noChangeArrowheads="1"/>
              </p:cNvSpPr>
              <p:nvPr/>
            </p:nvSpPr>
            <p:spPr bwMode="auto">
              <a:xfrm>
                <a:off x="6677025" y="3919538"/>
                <a:ext cx="93663" cy="49213"/>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440" name="Rectangle 130"/>
              <p:cNvSpPr>
                <a:spLocks noChangeArrowheads="1"/>
              </p:cNvSpPr>
              <p:nvPr/>
            </p:nvSpPr>
            <p:spPr bwMode="auto">
              <a:xfrm>
                <a:off x="6804025" y="3919538"/>
                <a:ext cx="354013" cy="49213"/>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441" name="Rectangle 131"/>
              <p:cNvSpPr>
                <a:spLocks noChangeArrowheads="1"/>
              </p:cNvSpPr>
              <p:nvPr/>
            </p:nvSpPr>
            <p:spPr bwMode="auto">
              <a:xfrm>
                <a:off x="6677025" y="4233863"/>
                <a:ext cx="304800" cy="46038"/>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442" name="Rectangle 132"/>
              <p:cNvSpPr>
                <a:spLocks noChangeArrowheads="1"/>
              </p:cNvSpPr>
              <p:nvPr/>
            </p:nvSpPr>
            <p:spPr bwMode="auto">
              <a:xfrm>
                <a:off x="7007225" y="4227513"/>
                <a:ext cx="303213" cy="49213"/>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grpSp>
        <p:sp>
          <p:nvSpPr>
            <p:cNvPr id="44" name="文本框 43"/>
            <p:cNvSpPr txBox="1"/>
            <p:nvPr/>
          </p:nvSpPr>
          <p:spPr>
            <a:xfrm>
              <a:off x="13577" y="7453"/>
              <a:ext cx="2642" cy="822"/>
            </a:xfrm>
            <a:prstGeom prst="rect">
              <a:avLst/>
            </a:prstGeom>
            <a:solidFill>
              <a:schemeClr val="bg1">
                <a:lumMod val="95000"/>
                <a:alpha val="65000"/>
              </a:schemeClr>
            </a:solidFill>
          </p:spPr>
          <p:txBody>
            <a:bodyPr wrap="square" rtlCol="0">
              <a:spAutoFit/>
            </a:bodyPr>
            <a:lstStyle/>
            <a:p>
              <a:r>
                <a:rPr lang="zh-CN" altLang="en-US" sz="2800" b="1" dirty="0">
                  <a:solidFill>
                    <a:srgbClr val="FFFFFF"/>
                  </a:solidFill>
                </a:rPr>
                <a:t>输出设备</a:t>
              </a:r>
            </a:p>
          </p:txBody>
        </p:sp>
      </p:grpSp>
      <p:grpSp>
        <p:nvGrpSpPr>
          <p:cNvPr id="3" name="组合 2"/>
          <p:cNvGrpSpPr/>
          <p:nvPr/>
        </p:nvGrpSpPr>
        <p:grpSpPr>
          <a:xfrm>
            <a:off x="1346200" y="3113405"/>
            <a:ext cx="2584450" cy="2218659"/>
            <a:chOff x="1334" y="5369"/>
            <a:chExt cx="5076" cy="4444"/>
          </a:xfrm>
        </p:grpSpPr>
        <p:sp>
          <p:nvSpPr>
            <p:cNvPr id="15" name="Oval 113"/>
            <p:cNvSpPr>
              <a:spLocks noChangeArrowheads="1"/>
            </p:cNvSpPr>
            <p:nvPr/>
          </p:nvSpPr>
          <p:spPr bwMode="auto">
            <a:xfrm>
              <a:off x="1334" y="5369"/>
              <a:ext cx="4565" cy="4444"/>
            </a:xfrm>
            <a:prstGeom prst="ellipse">
              <a:avLst/>
            </a:prstGeom>
            <a:solidFill>
              <a:srgbClr val="89B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nvGrpSpPr>
            <p:cNvPr id="17" name="组合 16"/>
            <p:cNvGrpSpPr/>
            <p:nvPr/>
          </p:nvGrpSpPr>
          <p:grpSpPr>
            <a:xfrm>
              <a:off x="1796" y="6319"/>
              <a:ext cx="4614" cy="3391"/>
              <a:chOff x="1997" y="6347"/>
              <a:chExt cx="4614" cy="3391"/>
            </a:xfrm>
          </p:grpSpPr>
          <p:sp>
            <p:nvSpPr>
              <p:cNvPr id="19" name="Freeform 218"/>
              <p:cNvSpPr/>
              <p:nvPr/>
            </p:nvSpPr>
            <p:spPr bwMode="auto">
              <a:xfrm>
                <a:off x="6235" y="9299"/>
                <a:ext cx="83" cy="37"/>
              </a:xfrm>
              <a:custGeom>
                <a:avLst/>
                <a:gdLst>
                  <a:gd name="T0" fmla="*/ 0 w 19"/>
                  <a:gd name="T1" fmla="*/ 0 h 9"/>
                  <a:gd name="T2" fmla="*/ 0 w 19"/>
                  <a:gd name="T3" fmla="*/ 0 h 9"/>
                  <a:gd name="T4" fmla="*/ 9 w 19"/>
                  <a:gd name="T5" fmla="*/ 9 h 9"/>
                  <a:gd name="T6" fmla="*/ 9 w 19"/>
                  <a:gd name="T7" fmla="*/ 9 h 9"/>
                  <a:gd name="T8" fmla="*/ 19 w 19"/>
                  <a:gd name="T9" fmla="*/ 0 h 9"/>
                  <a:gd name="T10" fmla="*/ 0 w 19"/>
                  <a:gd name="T11" fmla="*/ 0 h 9"/>
                </a:gdLst>
                <a:ahLst/>
                <a:cxnLst>
                  <a:cxn ang="0">
                    <a:pos x="T0" y="T1"/>
                  </a:cxn>
                  <a:cxn ang="0">
                    <a:pos x="T2" y="T3"/>
                  </a:cxn>
                  <a:cxn ang="0">
                    <a:pos x="T4" y="T5"/>
                  </a:cxn>
                  <a:cxn ang="0">
                    <a:pos x="T6" y="T7"/>
                  </a:cxn>
                  <a:cxn ang="0">
                    <a:pos x="T8" y="T9"/>
                  </a:cxn>
                  <a:cxn ang="0">
                    <a:pos x="T10" y="T11"/>
                  </a:cxn>
                </a:cxnLst>
                <a:rect l="0" t="0" r="r" b="b"/>
                <a:pathLst>
                  <a:path w="19" h="9">
                    <a:moveTo>
                      <a:pt x="0" y="0"/>
                    </a:moveTo>
                    <a:cubicBezTo>
                      <a:pt x="0" y="0"/>
                      <a:pt x="0" y="0"/>
                      <a:pt x="0" y="0"/>
                    </a:cubicBezTo>
                    <a:cubicBezTo>
                      <a:pt x="9" y="9"/>
                      <a:pt x="9" y="9"/>
                      <a:pt x="9" y="9"/>
                    </a:cubicBezTo>
                    <a:cubicBezTo>
                      <a:pt x="9" y="9"/>
                      <a:pt x="9" y="9"/>
                      <a:pt x="9" y="9"/>
                    </a:cubicBezTo>
                    <a:cubicBezTo>
                      <a:pt x="19" y="0"/>
                      <a:pt x="19" y="0"/>
                      <a:pt x="19" y="0"/>
                    </a:cubicBezTo>
                    <a:lnTo>
                      <a:pt x="0" y="0"/>
                    </a:lnTo>
                    <a:close/>
                  </a:path>
                </a:pathLst>
              </a:custGeom>
              <a:solidFill>
                <a:schemeClr val="bg1">
                  <a:lumMod val="95000"/>
                </a:schemeClr>
              </a:solidFill>
              <a:ln>
                <a:noFill/>
              </a:ln>
            </p:spPr>
            <p:txBody>
              <a:bodyPr vert="horz" wrap="square" lIns="91440" tIns="45720" rIns="91440" bIns="45720" numCol="1" anchor="t" anchorCtr="0" compatLnSpc="1"/>
              <a:lstStyle/>
              <a:p>
                <a:endParaRPr lang="en-US"/>
              </a:p>
            </p:txBody>
          </p:sp>
          <p:sp>
            <p:nvSpPr>
              <p:cNvPr id="20" name="Freeform 219"/>
              <p:cNvSpPr/>
              <p:nvPr/>
            </p:nvSpPr>
            <p:spPr bwMode="auto">
              <a:xfrm>
                <a:off x="5911" y="9299"/>
                <a:ext cx="700" cy="439"/>
              </a:xfrm>
              <a:custGeom>
                <a:avLst/>
                <a:gdLst>
                  <a:gd name="T0" fmla="*/ 158 w 162"/>
                  <a:gd name="T1" fmla="*/ 0 h 102"/>
                  <a:gd name="T2" fmla="*/ 130 w 162"/>
                  <a:gd name="T3" fmla="*/ 0 h 102"/>
                  <a:gd name="T4" fmla="*/ 124 w 162"/>
                  <a:gd name="T5" fmla="*/ 9 h 102"/>
                  <a:gd name="T6" fmla="*/ 152 w 162"/>
                  <a:gd name="T7" fmla="*/ 9 h 102"/>
                  <a:gd name="T8" fmla="*/ 152 w 162"/>
                  <a:gd name="T9" fmla="*/ 92 h 102"/>
                  <a:gd name="T10" fmla="*/ 10 w 162"/>
                  <a:gd name="T11" fmla="*/ 92 h 102"/>
                  <a:gd name="T12" fmla="*/ 10 w 162"/>
                  <a:gd name="T13" fmla="*/ 9 h 102"/>
                  <a:gd name="T14" fmla="*/ 25 w 162"/>
                  <a:gd name="T15" fmla="*/ 9 h 102"/>
                  <a:gd name="T16" fmla="*/ 21 w 162"/>
                  <a:gd name="T17" fmla="*/ 0 h 102"/>
                  <a:gd name="T18" fmla="*/ 4 w 162"/>
                  <a:gd name="T19" fmla="*/ 0 h 102"/>
                  <a:gd name="T20" fmla="*/ 0 w 162"/>
                  <a:gd name="T21" fmla="*/ 4 h 102"/>
                  <a:gd name="T22" fmla="*/ 0 w 162"/>
                  <a:gd name="T23" fmla="*/ 98 h 102"/>
                  <a:gd name="T24" fmla="*/ 4 w 162"/>
                  <a:gd name="T25" fmla="*/ 102 h 102"/>
                  <a:gd name="T26" fmla="*/ 158 w 162"/>
                  <a:gd name="T27" fmla="*/ 102 h 102"/>
                  <a:gd name="T28" fmla="*/ 162 w 162"/>
                  <a:gd name="T29" fmla="*/ 98 h 102"/>
                  <a:gd name="T30" fmla="*/ 162 w 162"/>
                  <a:gd name="T31" fmla="*/ 4 h 102"/>
                  <a:gd name="T32" fmla="*/ 158 w 162"/>
                  <a:gd name="T3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2" h="102">
                    <a:moveTo>
                      <a:pt x="158" y="0"/>
                    </a:moveTo>
                    <a:cubicBezTo>
                      <a:pt x="130" y="0"/>
                      <a:pt x="130" y="0"/>
                      <a:pt x="130" y="0"/>
                    </a:cubicBezTo>
                    <a:cubicBezTo>
                      <a:pt x="124" y="9"/>
                      <a:pt x="124" y="9"/>
                      <a:pt x="124" y="9"/>
                    </a:cubicBezTo>
                    <a:cubicBezTo>
                      <a:pt x="152" y="9"/>
                      <a:pt x="152" y="9"/>
                      <a:pt x="152" y="9"/>
                    </a:cubicBezTo>
                    <a:cubicBezTo>
                      <a:pt x="152" y="92"/>
                      <a:pt x="152" y="92"/>
                      <a:pt x="152" y="92"/>
                    </a:cubicBezTo>
                    <a:cubicBezTo>
                      <a:pt x="10" y="92"/>
                      <a:pt x="10" y="92"/>
                      <a:pt x="10" y="92"/>
                    </a:cubicBezTo>
                    <a:cubicBezTo>
                      <a:pt x="10" y="9"/>
                      <a:pt x="10" y="9"/>
                      <a:pt x="10" y="9"/>
                    </a:cubicBezTo>
                    <a:cubicBezTo>
                      <a:pt x="25" y="9"/>
                      <a:pt x="25" y="9"/>
                      <a:pt x="25" y="9"/>
                    </a:cubicBezTo>
                    <a:cubicBezTo>
                      <a:pt x="23" y="6"/>
                      <a:pt x="22" y="3"/>
                      <a:pt x="21" y="0"/>
                    </a:cubicBezTo>
                    <a:cubicBezTo>
                      <a:pt x="4" y="0"/>
                      <a:pt x="4" y="0"/>
                      <a:pt x="4" y="0"/>
                    </a:cubicBezTo>
                    <a:cubicBezTo>
                      <a:pt x="2" y="0"/>
                      <a:pt x="0" y="2"/>
                      <a:pt x="0" y="4"/>
                    </a:cubicBezTo>
                    <a:cubicBezTo>
                      <a:pt x="0" y="98"/>
                      <a:pt x="0" y="98"/>
                      <a:pt x="0" y="98"/>
                    </a:cubicBezTo>
                    <a:cubicBezTo>
                      <a:pt x="0" y="100"/>
                      <a:pt x="2" y="102"/>
                      <a:pt x="4" y="102"/>
                    </a:cubicBezTo>
                    <a:cubicBezTo>
                      <a:pt x="158" y="102"/>
                      <a:pt x="158" y="102"/>
                      <a:pt x="158" y="102"/>
                    </a:cubicBezTo>
                    <a:cubicBezTo>
                      <a:pt x="160" y="102"/>
                      <a:pt x="162" y="100"/>
                      <a:pt x="162" y="98"/>
                    </a:cubicBezTo>
                    <a:cubicBezTo>
                      <a:pt x="162" y="4"/>
                      <a:pt x="162" y="4"/>
                      <a:pt x="162" y="4"/>
                    </a:cubicBezTo>
                    <a:cubicBezTo>
                      <a:pt x="162" y="2"/>
                      <a:pt x="160" y="0"/>
                      <a:pt x="158" y="0"/>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en-US"/>
              </a:p>
            </p:txBody>
          </p:sp>
          <p:sp>
            <p:nvSpPr>
              <p:cNvPr id="21" name="Freeform 220"/>
              <p:cNvSpPr/>
              <p:nvPr/>
            </p:nvSpPr>
            <p:spPr bwMode="auto">
              <a:xfrm>
                <a:off x="6033" y="9195"/>
                <a:ext cx="461" cy="452"/>
              </a:xfrm>
              <a:custGeom>
                <a:avLst/>
                <a:gdLst>
                  <a:gd name="T0" fmla="*/ 100 w 107"/>
                  <a:gd name="T1" fmla="*/ 72 h 105"/>
                  <a:gd name="T2" fmla="*/ 79 w 107"/>
                  <a:gd name="T3" fmla="*/ 68 h 105"/>
                  <a:gd name="T4" fmla="*/ 62 w 107"/>
                  <a:gd name="T5" fmla="*/ 51 h 105"/>
                  <a:gd name="T6" fmla="*/ 84 w 107"/>
                  <a:gd name="T7" fmla="*/ 30 h 105"/>
                  <a:gd name="T8" fmla="*/ 89 w 107"/>
                  <a:gd name="T9" fmla="*/ 29 h 105"/>
                  <a:gd name="T10" fmla="*/ 100 w 107"/>
                  <a:gd name="T11" fmla="*/ 13 h 105"/>
                  <a:gd name="T12" fmla="*/ 94 w 107"/>
                  <a:gd name="T13" fmla="*/ 7 h 105"/>
                  <a:gd name="T14" fmla="*/ 78 w 107"/>
                  <a:gd name="T15" fmla="*/ 18 h 105"/>
                  <a:gd name="T16" fmla="*/ 77 w 107"/>
                  <a:gd name="T17" fmla="*/ 24 h 105"/>
                  <a:gd name="T18" fmla="*/ 56 w 107"/>
                  <a:gd name="T19" fmla="*/ 45 h 105"/>
                  <a:gd name="T20" fmla="*/ 38 w 107"/>
                  <a:gd name="T21" fmla="*/ 26 h 105"/>
                  <a:gd name="T22" fmla="*/ 34 w 107"/>
                  <a:gd name="T23" fmla="*/ 6 h 105"/>
                  <a:gd name="T24" fmla="*/ 21 w 107"/>
                  <a:gd name="T25" fmla="*/ 0 h 105"/>
                  <a:gd name="T26" fmla="*/ 29 w 107"/>
                  <a:gd name="T27" fmla="*/ 8 h 105"/>
                  <a:gd name="T28" fmla="*/ 26 w 107"/>
                  <a:gd name="T29" fmla="*/ 21 h 105"/>
                  <a:gd name="T30" fmla="*/ 13 w 107"/>
                  <a:gd name="T31" fmla="*/ 25 h 105"/>
                  <a:gd name="T32" fmla="*/ 2 w 107"/>
                  <a:gd name="T33" fmla="*/ 14 h 105"/>
                  <a:gd name="T34" fmla="*/ 7 w 107"/>
                  <a:gd name="T35" fmla="*/ 33 h 105"/>
                  <a:gd name="T36" fmla="*/ 27 w 107"/>
                  <a:gd name="T37" fmla="*/ 37 h 105"/>
                  <a:gd name="T38" fmla="*/ 43 w 107"/>
                  <a:gd name="T39" fmla="*/ 53 h 105"/>
                  <a:gd name="T40" fmla="*/ 9 w 107"/>
                  <a:gd name="T41" fmla="*/ 88 h 105"/>
                  <a:gd name="T42" fmla="*/ 9 w 107"/>
                  <a:gd name="T43" fmla="*/ 98 h 105"/>
                  <a:gd name="T44" fmla="*/ 9 w 107"/>
                  <a:gd name="T45" fmla="*/ 98 h 105"/>
                  <a:gd name="T46" fmla="*/ 19 w 107"/>
                  <a:gd name="T47" fmla="*/ 98 h 105"/>
                  <a:gd name="T48" fmla="*/ 54 w 107"/>
                  <a:gd name="T49" fmla="*/ 64 h 105"/>
                  <a:gd name="T50" fmla="*/ 69 w 107"/>
                  <a:gd name="T51" fmla="*/ 79 h 105"/>
                  <a:gd name="T52" fmla="*/ 73 w 107"/>
                  <a:gd name="T53" fmla="*/ 99 h 105"/>
                  <a:gd name="T54" fmla="*/ 89 w 107"/>
                  <a:gd name="T55" fmla="*/ 105 h 105"/>
                  <a:gd name="T56" fmla="*/ 79 w 107"/>
                  <a:gd name="T57" fmla="*/ 94 h 105"/>
                  <a:gd name="T58" fmla="*/ 81 w 107"/>
                  <a:gd name="T59" fmla="*/ 84 h 105"/>
                  <a:gd name="T60" fmla="*/ 92 w 107"/>
                  <a:gd name="T61" fmla="*/ 81 h 105"/>
                  <a:gd name="T62" fmla="*/ 104 w 107"/>
                  <a:gd name="T63" fmla="*/ 93 h 105"/>
                  <a:gd name="T64" fmla="*/ 100 w 107"/>
                  <a:gd name="T65" fmla="*/ 7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7" h="105">
                    <a:moveTo>
                      <a:pt x="100" y="72"/>
                    </a:moveTo>
                    <a:cubicBezTo>
                      <a:pt x="94" y="67"/>
                      <a:pt x="86" y="65"/>
                      <a:pt x="79" y="68"/>
                    </a:cubicBezTo>
                    <a:cubicBezTo>
                      <a:pt x="62" y="51"/>
                      <a:pt x="62" y="51"/>
                      <a:pt x="62" y="51"/>
                    </a:cubicBezTo>
                    <a:cubicBezTo>
                      <a:pt x="84" y="30"/>
                      <a:pt x="84" y="30"/>
                      <a:pt x="84" y="30"/>
                    </a:cubicBezTo>
                    <a:cubicBezTo>
                      <a:pt x="89" y="29"/>
                      <a:pt x="89" y="29"/>
                      <a:pt x="89" y="29"/>
                    </a:cubicBezTo>
                    <a:cubicBezTo>
                      <a:pt x="100" y="13"/>
                      <a:pt x="100" y="13"/>
                      <a:pt x="100" y="13"/>
                    </a:cubicBezTo>
                    <a:cubicBezTo>
                      <a:pt x="94" y="7"/>
                      <a:pt x="94" y="7"/>
                      <a:pt x="94" y="7"/>
                    </a:cubicBezTo>
                    <a:cubicBezTo>
                      <a:pt x="78" y="18"/>
                      <a:pt x="78" y="18"/>
                      <a:pt x="78" y="18"/>
                    </a:cubicBezTo>
                    <a:cubicBezTo>
                      <a:pt x="77" y="24"/>
                      <a:pt x="77" y="24"/>
                      <a:pt x="77" y="24"/>
                    </a:cubicBezTo>
                    <a:cubicBezTo>
                      <a:pt x="56" y="45"/>
                      <a:pt x="56" y="45"/>
                      <a:pt x="56" y="45"/>
                    </a:cubicBezTo>
                    <a:cubicBezTo>
                      <a:pt x="38" y="26"/>
                      <a:pt x="38" y="26"/>
                      <a:pt x="38" y="26"/>
                    </a:cubicBezTo>
                    <a:cubicBezTo>
                      <a:pt x="41" y="20"/>
                      <a:pt x="39" y="11"/>
                      <a:pt x="34" y="6"/>
                    </a:cubicBezTo>
                    <a:cubicBezTo>
                      <a:pt x="30" y="2"/>
                      <a:pt x="26" y="1"/>
                      <a:pt x="21" y="0"/>
                    </a:cubicBezTo>
                    <a:cubicBezTo>
                      <a:pt x="29" y="8"/>
                      <a:pt x="29" y="8"/>
                      <a:pt x="29" y="8"/>
                    </a:cubicBezTo>
                    <a:cubicBezTo>
                      <a:pt x="26" y="21"/>
                      <a:pt x="26" y="21"/>
                      <a:pt x="26" y="21"/>
                    </a:cubicBezTo>
                    <a:cubicBezTo>
                      <a:pt x="13" y="25"/>
                      <a:pt x="13" y="25"/>
                      <a:pt x="13" y="25"/>
                    </a:cubicBezTo>
                    <a:cubicBezTo>
                      <a:pt x="2" y="14"/>
                      <a:pt x="2" y="14"/>
                      <a:pt x="2" y="14"/>
                    </a:cubicBezTo>
                    <a:cubicBezTo>
                      <a:pt x="0" y="20"/>
                      <a:pt x="1" y="28"/>
                      <a:pt x="7" y="33"/>
                    </a:cubicBezTo>
                    <a:cubicBezTo>
                      <a:pt x="12" y="38"/>
                      <a:pt x="20" y="40"/>
                      <a:pt x="27" y="37"/>
                    </a:cubicBezTo>
                    <a:cubicBezTo>
                      <a:pt x="43" y="53"/>
                      <a:pt x="43" y="53"/>
                      <a:pt x="43" y="53"/>
                    </a:cubicBezTo>
                    <a:cubicBezTo>
                      <a:pt x="9" y="88"/>
                      <a:pt x="9" y="88"/>
                      <a:pt x="9" y="88"/>
                    </a:cubicBezTo>
                    <a:cubicBezTo>
                      <a:pt x="6" y="91"/>
                      <a:pt x="6" y="95"/>
                      <a:pt x="9" y="98"/>
                    </a:cubicBezTo>
                    <a:cubicBezTo>
                      <a:pt x="9" y="98"/>
                      <a:pt x="9" y="98"/>
                      <a:pt x="9" y="98"/>
                    </a:cubicBezTo>
                    <a:cubicBezTo>
                      <a:pt x="12" y="101"/>
                      <a:pt x="17" y="101"/>
                      <a:pt x="19" y="98"/>
                    </a:cubicBezTo>
                    <a:cubicBezTo>
                      <a:pt x="54" y="64"/>
                      <a:pt x="54" y="64"/>
                      <a:pt x="54" y="64"/>
                    </a:cubicBezTo>
                    <a:cubicBezTo>
                      <a:pt x="69" y="79"/>
                      <a:pt x="69" y="79"/>
                      <a:pt x="69" y="79"/>
                    </a:cubicBezTo>
                    <a:cubicBezTo>
                      <a:pt x="66" y="86"/>
                      <a:pt x="67" y="94"/>
                      <a:pt x="73" y="99"/>
                    </a:cubicBezTo>
                    <a:cubicBezTo>
                      <a:pt x="77" y="104"/>
                      <a:pt x="83" y="105"/>
                      <a:pt x="89" y="105"/>
                    </a:cubicBezTo>
                    <a:cubicBezTo>
                      <a:pt x="79" y="94"/>
                      <a:pt x="79" y="94"/>
                      <a:pt x="79" y="94"/>
                    </a:cubicBezTo>
                    <a:cubicBezTo>
                      <a:pt x="81" y="84"/>
                      <a:pt x="81" y="84"/>
                      <a:pt x="81" y="84"/>
                    </a:cubicBezTo>
                    <a:cubicBezTo>
                      <a:pt x="92" y="81"/>
                      <a:pt x="92" y="81"/>
                      <a:pt x="92" y="81"/>
                    </a:cubicBezTo>
                    <a:cubicBezTo>
                      <a:pt x="104" y="93"/>
                      <a:pt x="104" y="93"/>
                      <a:pt x="104" y="93"/>
                    </a:cubicBezTo>
                    <a:cubicBezTo>
                      <a:pt x="107" y="86"/>
                      <a:pt x="105" y="78"/>
                      <a:pt x="100" y="72"/>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en-US"/>
              </a:p>
            </p:txBody>
          </p:sp>
          <p:grpSp>
            <p:nvGrpSpPr>
              <p:cNvPr id="22" name="组合 21"/>
              <p:cNvGrpSpPr/>
              <p:nvPr/>
            </p:nvGrpSpPr>
            <p:grpSpPr>
              <a:xfrm>
                <a:off x="2042" y="6347"/>
                <a:ext cx="3081" cy="1820"/>
                <a:chOff x="2930" y="6691"/>
                <a:chExt cx="3615" cy="2270"/>
              </a:xfrm>
            </p:grpSpPr>
            <p:sp>
              <p:nvSpPr>
                <p:cNvPr id="23" name="Freeform 108"/>
                <p:cNvSpPr/>
                <p:nvPr/>
              </p:nvSpPr>
              <p:spPr bwMode="auto">
                <a:xfrm>
                  <a:off x="2931" y="6697"/>
                  <a:ext cx="3615" cy="2264"/>
                </a:xfrm>
                <a:custGeom>
                  <a:avLst/>
                  <a:gdLst>
                    <a:gd name="T0" fmla="*/ 1360 w 1360"/>
                    <a:gd name="T1" fmla="*/ 784 h 852"/>
                    <a:gd name="T2" fmla="*/ 1292 w 1360"/>
                    <a:gd name="T3" fmla="*/ 852 h 852"/>
                    <a:gd name="T4" fmla="*/ 72 w 1360"/>
                    <a:gd name="T5" fmla="*/ 852 h 852"/>
                    <a:gd name="T6" fmla="*/ 0 w 1360"/>
                    <a:gd name="T7" fmla="*/ 784 h 852"/>
                    <a:gd name="T8" fmla="*/ 0 w 1360"/>
                    <a:gd name="T9" fmla="*/ 36 h 852"/>
                    <a:gd name="T10" fmla="*/ 36 w 1360"/>
                    <a:gd name="T11" fmla="*/ 0 h 852"/>
                    <a:gd name="T12" fmla="*/ 1324 w 1360"/>
                    <a:gd name="T13" fmla="*/ 0 h 852"/>
                    <a:gd name="T14" fmla="*/ 1360 w 1360"/>
                    <a:gd name="T15" fmla="*/ 36 h 852"/>
                    <a:gd name="T16" fmla="*/ 1360 w 1360"/>
                    <a:gd name="T17" fmla="*/ 784 h 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0" h="852">
                      <a:moveTo>
                        <a:pt x="1360" y="784"/>
                      </a:moveTo>
                      <a:cubicBezTo>
                        <a:pt x="1360" y="822"/>
                        <a:pt x="1330" y="852"/>
                        <a:pt x="1292" y="852"/>
                      </a:cubicBezTo>
                      <a:cubicBezTo>
                        <a:pt x="72" y="852"/>
                        <a:pt x="72" y="852"/>
                        <a:pt x="72" y="852"/>
                      </a:cubicBezTo>
                      <a:cubicBezTo>
                        <a:pt x="34" y="852"/>
                        <a:pt x="0" y="822"/>
                        <a:pt x="0" y="784"/>
                      </a:cubicBezTo>
                      <a:cubicBezTo>
                        <a:pt x="0" y="784"/>
                        <a:pt x="0" y="72"/>
                        <a:pt x="0" y="36"/>
                      </a:cubicBezTo>
                      <a:cubicBezTo>
                        <a:pt x="0" y="0"/>
                        <a:pt x="36" y="0"/>
                        <a:pt x="36" y="0"/>
                      </a:cubicBezTo>
                      <a:cubicBezTo>
                        <a:pt x="1324" y="0"/>
                        <a:pt x="1324" y="0"/>
                        <a:pt x="1324" y="0"/>
                      </a:cubicBezTo>
                      <a:cubicBezTo>
                        <a:pt x="1324" y="0"/>
                        <a:pt x="1360" y="0"/>
                        <a:pt x="1360" y="36"/>
                      </a:cubicBezTo>
                      <a:cubicBezTo>
                        <a:pt x="1360" y="72"/>
                        <a:pt x="1360" y="784"/>
                        <a:pt x="1360" y="784"/>
                      </a:cubicBezTo>
                    </a:path>
                  </a:pathLst>
                </a:custGeom>
                <a:solidFill>
                  <a:srgbClr val="DCE4E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10"/>
                <p:cNvSpPr/>
                <p:nvPr/>
              </p:nvSpPr>
              <p:spPr bwMode="auto">
                <a:xfrm>
                  <a:off x="2930" y="6691"/>
                  <a:ext cx="3615" cy="1670"/>
                </a:xfrm>
                <a:custGeom>
                  <a:avLst/>
                  <a:gdLst>
                    <a:gd name="T0" fmla="*/ 1324 w 1360"/>
                    <a:gd name="T1" fmla="*/ 0 h 628"/>
                    <a:gd name="T2" fmla="*/ 36 w 1360"/>
                    <a:gd name="T3" fmla="*/ 0 h 628"/>
                    <a:gd name="T4" fmla="*/ 0 w 1360"/>
                    <a:gd name="T5" fmla="*/ 36 h 628"/>
                    <a:gd name="T6" fmla="*/ 0 w 1360"/>
                    <a:gd name="T7" fmla="*/ 628 h 628"/>
                    <a:gd name="T8" fmla="*/ 1360 w 1360"/>
                    <a:gd name="T9" fmla="*/ 68 h 628"/>
                    <a:gd name="T10" fmla="*/ 1360 w 1360"/>
                    <a:gd name="T11" fmla="*/ 36 h 628"/>
                    <a:gd name="T12" fmla="*/ 1324 w 1360"/>
                    <a:gd name="T13" fmla="*/ 0 h 628"/>
                  </a:gdLst>
                  <a:ahLst/>
                  <a:cxnLst>
                    <a:cxn ang="0">
                      <a:pos x="T0" y="T1"/>
                    </a:cxn>
                    <a:cxn ang="0">
                      <a:pos x="T2" y="T3"/>
                    </a:cxn>
                    <a:cxn ang="0">
                      <a:pos x="T4" y="T5"/>
                    </a:cxn>
                    <a:cxn ang="0">
                      <a:pos x="T6" y="T7"/>
                    </a:cxn>
                    <a:cxn ang="0">
                      <a:pos x="T8" y="T9"/>
                    </a:cxn>
                    <a:cxn ang="0">
                      <a:pos x="T10" y="T11"/>
                    </a:cxn>
                    <a:cxn ang="0">
                      <a:pos x="T12" y="T13"/>
                    </a:cxn>
                  </a:cxnLst>
                  <a:rect l="0" t="0" r="r" b="b"/>
                  <a:pathLst>
                    <a:path w="1360" h="628">
                      <a:moveTo>
                        <a:pt x="1324" y="0"/>
                      </a:moveTo>
                      <a:cubicBezTo>
                        <a:pt x="36" y="0"/>
                        <a:pt x="36" y="0"/>
                        <a:pt x="36" y="0"/>
                      </a:cubicBezTo>
                      <a:cubicBezTo>
                        <a:pt x="36" y="0"/>
                        <a:pt x="0" y="0"/>
                        <a:pt x="0" y="36"/>
                      </a:cubicBezTo>
                      <a:cubicBezTo>
                        <a:pt x="0" y="72"/>
                        <a:pt x="0" y="628"/>
                        <a:pt x="0" y="628"/>
                      </a:cubicBezTo>
                      <a:cubicBezTo>
                        <a:pt x="1360" y="68"/>
                        <a:pt x="1360" y="68"/>
                        <a:pt x="1360" y="68"/>
                      </a:cubicBezTo>
                      <a:cubicBezTo>
                        <a:pt x="1360" y="51"/>
                        <a:pt x="1360" y="40"/>
                        <a:pt x="1360" y="36"/>
                      </a:cubicBezTo>
                      <a:cubicBezTo>
                        <a:pt x="1360" y="0"/>
                        <a:pt x="1324" y="0"/>
                        <a:pt x="1324" y="0"/>
                      </a:cubicBezTo>
                    </a:path>
                  </a:pathLst>
                </a:custGeom>
                <a:solidFill>
                  <a:srgbClr val="C9D3D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32" name="组合 31"/>
                <p:cNvGrpSpPr/>
                <p:nvPr/>
              </p:nvGrpSpPr>
              <p:grpSpPr>
                <a:xfrm>
                  <a:off x="3457" y="7016"/>
                  <a:ext cx="2561" cy="1754"/>
                  <a:chOff x="9549" y="3884"/>
                  <a:chExt cx="2561" cy="1754"/>
                </a:xfrm>
              </p:grpSpPr>
              <p:sp>
                <p:nvSpPr>
                  <p:cNvPr id="33" name="Rectangle 113"/>
                  <p:cNvSpPr>
                    <a:spLocks noChangeArrowheads="1"/>
                  </p:cNvSpPr>
                  <p:nvPr/>
                </p:nvSpPr>
                <p:spPr bwMode="auto">
                  <a:xfrm>
                    <a:off x="10344" y="5150"/>
                    <a:ext cx="988" cy="489"/>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 name="Rectangle 114"/>
                  <p:cNvSpPr>
                    <a:spLocks noChangeArrowheads="1"/>
                  </p:cNvSpPr>
                  <p:nvPr/>
                </p:nvSpPr>
                <p:spPr bwMode="auto">
                  <a:xfrm>
                    <a:off x="9578" y="3884"/>
                    <a:ext cx="192" cy="129"/>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 name="Rectangle 115"/>
                  <p:cNvSpPr>
                    <a:spLocks noChangeArrowheads="1"/>
                  </p:cNvSpPr>
                  <p:nvPr/>
                </p:nvSpPr>
                <p:spPr bwMode="auto">
                  <a:xfrm>
                    <a:off x="9578" y="4086"/>
                    <a:ext cx="192" cy="180"/>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6" name="Rectangle 116"/>
                  <p:cNvSpPr>
                    <a:spLocks noChangeArrowheads="1"/>
                  </p:cNvSpPr>
                  <p:nvPr/>
                </p:nvSpPr>
                <p:spPr bwMode="auto">
                  <a:xfrm>
                    <a:off x="9549" y="4342"/>
                    <a:ext cx="319" cy="202"/>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 name="Rectangle 117"/>
                  <p:cNvSpPr>
                    <a:spLocks noChangeArrowheads="1"/>
                  </p:cNvSpPr>
                  <p:nvPr/>
                </p:nvSpPr>
                <p:spPr bwMode="auto">
                  <a:xfrm>
                    <a:off x="9578" y="4607"/>
                    <a:ext cx="458" cy="180"/>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1" name="Rectangle 118"/>
                  <p:cNvSpPr>
                    <a:spLocks noChangeArrowheads="1"/>
                  </p:cNvSpPr>
                  <p:nvPr/>
                </p:nvSpPr>
                <p:spPr bwMode="auto">
                  <a:xfrm>
                    <a:off x="9833" y="4086"/>
                    <a:ext cx="202" cy="180"/>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2" name="Rectangle 119"/>
                  <p:cNvSpPr>
                    <a:spLocks noChangeArrowheads="1"/>
                  </p:cNvSpPr>
                  <p:nvPr/>
                </p:nvSpPr>
                <p:spPr bwMode="auto">
                  <a:xfrm>
                    <a:off x="9962" y="4342"/>
                    <a:ext cx="202" cy="202"/>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3" name="Rectangle 120"/>
                  <p:cNvSpPr>
                    <a:spLocks noChangeArrowheads="1"/>
                  </p:cNvSpPr>
                  <p:nvPr/>
                </p:nvSpPr>
                <p:spPr bwMode="auto">
                  <a:xfrm>
                    <a:off x="10099" y="4607"/>
                    <a:ext cx="202" cy="180"/>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4" name="Rectangle 121"/>
                  <p:cNvSpPr>
                    <a:spLocks noChangeArrowheads="1"/>
                  </p:cNvSpPr>
                  <p:nvPr/>
                </p:nvSpPr>
                <p:spPr bwMode="auto">
                  <a:xfrm>
                    <a:off x="10354" y="4607"/>
                    <a:ext cx="192" cy="180"/>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5" name="Rectangle 122"/>
                  <p:cNvSpPr>
                    <a:spLocks noChangeArrowheads="1"/>
                  </p:cNvSpPr>
                  <p:nvPr/>
                </p:nvSpPr>
                <p:spPr bwMode="auto">
                  <a:xfrm>
                    <a:off x="10620" y="4607"/>
                    <a:ext cx="192" cy="180"/>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6" name="Rectangle 123"/>
                  <p:cNvSpPr>
                    <a:spLocks noChangeArrowheads="1"/>
                  </p:cNvSpPr>
                  <p:nvPr/>
                </p:nvSpPr>
                <p:spPr bwMode="auto">
                  <a:xfrm>
                    <a:off x="10875" y="4607"/>
                    <a:ext cx="192" cy="180"/>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7" name="Rectangle 124"/>
                  <p:cNvSpPr>
                    <a:spLocks noChangeArrowheads="1"/>
                  </p:cNvSpPr>
                  <p:nvPr/>
                </p:nvSpPr>
                <p:spPr bwMode="auto">
                  <a:xfrm>
                    <a:off x="11141" y="4607"/>
                    <a:ext cx="192" cy="180"/>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8" name="Rectangle 125"/>
                  <p:cNvSpPr>
                    <a:spLocks noChangeArrowheads="1"/>
                  </p:cNvSpPr>
                  <p:nvPr/>
                </p:nvSpPr>
                <p:spPr bwMode="auto">
                  <a:xfrm>
                    <a:off x="11386" y="4607"/>
                    <a:ext cx="202" cy="180"/>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9" name="Rectangle 126"/>
                  <p:cNvSpPr>
                    <a:spLocks noChangeArrowheads="1"/>
                  </p:cNvSpPr>
                  <p:nvPr/>
                </p:nvSpPr>
                <p:spPr bwMode="auto">
                  <a:xfrm>
                    <a:off x="11652" y="4607"/>
                    <a:ext cx="458" cy="180"/>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0" name="Rectangle 127"/>
                  <p:cNvSpPr>
                    <a:spLocks noChangeArrowheads="1"/>
                  </p:cNvSpPr>
                  <p:nvPr/>
                </p:nvSpPr>
                <p:spPr bwMode="auto">
                  <a:xfrm>
                    <a:off x="10227" y="4342"/>
                    <a:ext cx="190" cy="202"/>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1" name="Rectangle 128"/>
                  <p:cNvSpPr>
                    <a:spLocks noChangeArrowheads="1"/>
                  </p:cNvSpPr>
                  <p:nvPr/>
                </p:nvSpPr>
                <p:spPr bwMode="auto">
                  <a:xfrm>
                    <a:off x="10483" y="4342"/>
                    <a:ext cx="202" cy="202"/>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2" name="Rectangle 129"/>
                  <p:cNvSpPr>
                    <a:spLocks noChangeArrowheads="1"/>
                  </p:cNvSpPr>
                  <p:nvPr/>
                </p:nvSpPr>
                <p:spPr bwMode="auto">
                  <a:xfrm>
                    <a:off x="10748" y="4342"/>
                    <a:ext cx="190" cy="202"/>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3" name="Rectangle 130"/>
                  <p:cNvSpPr>
                    <a:spLocks noChangeArrowheads="1"/>
                  </p:cNvSpPr>
                  <p:nvPr/>
                </p:nvSpPr>
                <p:spPr bwMode="auto">
                  <a:xfrm>
                    <a:off x="11004" y="4342"/>
                    <a:ext cx="202" cy="202"/>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4" name="Rectangle 131"/>
                  <p:cNvSpPr>
                    <a:spLocks noChangeArrowheads="1"/>
                  </p:cNvSpPr>
                  <p:nvPr/>
                </p:nvSpPr>
                <p:spPr bwMode="auto">
                  <a:xfrm>
                    <a:off x="11269" y="4342"/>
                    <a:ext cx="190" cy="202"/>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5" name="Rectangle 132"/>
                  <p:cNvSpPr>
                    <a:spLocks noChangeArrowheads="1"/>
                  </p:cNvSpPr>
                  <p:nvPr/>
                </p:nvSpPr>
                <p:spPr bwMode="auto">
                  <a:xfrm>
                    <a:off x="11525" y="4342"/>
                    <a:ext cx="202" cy="202"/>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6" name="Rectangle 133"/>
                  <p:cNvSpPr>
                    <a:spLocks noChangeArrowheads="1"/>
                  </p:cNvSpPr>
                  <p:nvPr/>
                </p:nvSpPr>
                <p:spPr bwMode="auto">
                  <a:xfrm>
                    <a:off x="11790" y="4342"/>
                    <a:ext cx="319" cy="202"/>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7" name="Rectangle 134"/>
                  <p:cNvSpPr>
                    <a:spLocks noChangeArrowheads="1"/>
                  </p:cNvSpPr>
                  <p:nvPr/>
                </p:nvSpPr>
                <p:spPr bwMode="auto">
                  <a:xfrm>
                    <a:off x="10099" y="4086"/>
                    <a:ext cx="202" cy="180"/>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8" name="Rectangle 135"/>
                  <p:cNvSpPr>
                    <a:spLocks noChangeArrowheads="1"/>
                  </p:cNvSpPr>
                  <p:nvPr/>
                </p:nvSpPr>
                <p:spPr bwMode="auto">
                  <a:xfrm>
                    <a:off x="10354" y="4086"/>
                    <a:ext cx="192" cy="180"/>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9" name="Rectangle 136"/>
                  <p:cNvSpPr>
                    <a:spLocks noChangeArrowheads="1"/>
                  </p:cNvSpPr>
                  <p:nvPr/>
                </p:nvSpPr>
                <p:spPr bwMode="auto">
                  <a:xfrm>
                    <a:off x="10620" y="4086"/>
                    <a:ext cx="192" cy="180"/>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0" name="Rectangle 137"/>
                  <p:cNvSpPr>
                    <a:spLocks noChangeArrowheads="1"/>
                  </p:cNvSpPr>
                  <p:nvPr/>
                </p:nvSpPr>
                <p:spPr bwMode="auto">
                  <a:xfrm>
                    <a:off x="10875" y="4086"/>
                    <a:ext cx="192" cy="180"/>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1" name="Rectangle 138"/>
                  <p:cNvSpPr>
                    <a:spLocks noChangeArrowheads="1"/>
                  </p:cNvSpPr>
                  <p:nvPr/>
                </p:nvSpPr>
                <p:spPr bwMode="auto">
                  <a:xfrm>
                    <a:off x="11141" y="4086"/>
                    <a:ext cx="192" cy="180"/>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2" name="Rectangle 139"/>
                  <p:cNvSpPr>
                    <a:spLocks noChangeArrowheads="1"/>
                  </p:cNvSpPr>
                  <p:nvPr/>
                </p:nvSpPr>
                <p:spPr bwMode="auto">
                  <a:xfrm>
                    <a:off x="11386" y="4086"/>
                    <a:ext cx="202" cy="180"/>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3" name="Rectangle 140"/>
                  <p:cNvSpPr>
                    <a:spLocks noChangeArrowheads="1"/>
                  </p:cNvSpPr>
                  <p:nvPr/>
                </p:nvSpPr>
                <p:spPr bwMode="auto">
                  <a:xfrm>
                    <a:off x="11652" y="4086"/>
                    <a:ext cx="458" cy="180"/>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4" name="Rectangle 141"/>
                  <p:cNvSpPr>
                    <a:spLocks noChangeArrowheads="1"/>
                  </p:cNvSpPr>
                  <p:nvPr/>
                </p:nvSpPr>
                <p:spPr bwMode="auto">
                  <a:xfrm>
                    <a:off x="9578" y="4853"/>
                    <a:ext cx="192" cy="202"/>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5" name="Rectangle 142"/>
                  <p:cNvSpPr>
                    <a:spLocks noChangeArrowheads="1"/>
                  </p:cNvSpPr>
                  <p:nvPr/>
                </p:nvSpPr>
                <p:spPr bwMode="auto">
                  <a:xfrm>
                    <a:off x="9833" y="4853"/>
                    <a:ext cx="202" cy="202"/>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6" name="Rectangle 143"/>
                  <p:cNvSpPr>
                    <a:spLocks noChangeArrowheads="1"/>
                  </p:cNvSpPr>
                  <p:nvPr/>
                </p:nvSpPr>
                <p:spPr bwMode="auto">
                  <a:xfrm>
                    <a:off x="10099" y="4853"/>
                    <a:ext cx="1234" cy="202"/>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7" name="Rectangle 144"/>
                  <p:cNvSpPr>
                    <a:spLocks noChangeArrowheads="1"/>
                  </p:cNvSpPr>
                  <p:nvPr/>
                </p:nvSpPr>
                <p:spPr bwMode="auto">
                  <a:xfrm>
                    <a:off x="11386" y="4853"/>
                    <a:ext cx="202" cy="202"/>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8" name="Rectangle 145"/>
                  <p:cNvSpPr>
                    <a:spLocks noChangeArrowheads="1"/>
                  </p:cNvSpPr>
                  <p:nvPr/>
                </p:nvSpPr>
                <p:spPr bwMode="auto">
                  <a:xfrm>
                    <a:off x="11652" y="4853"/>
                    <a:ext cx="202" cy="202"/>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9" name="Rectangle 146"/>
                  <p:cNvSpPr>
                    <a:spLocks noChangeArrowheads="1"/>
                  </p:cNvSpPr>
                  <p:nvPr/>
                </p:nvSpPr>
                <p:spPr bwMode="auto">
                  <a:xfrm>
                    <a:off x="11917" y="4853"/>
                    <a:ext cx="192" cy="202"/>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0" name="Rectangle 147"/>
                  <p:cNvSpPr>
                    <a:spLocks noChangeArrowheads="1"/>
                  </p:cNvSpPr>
                  <p:nvPr/>
                </p:nvSpPr>
                <p:spPr bwMode="auto">
                  <a:xfrm>
                    <a:off x="9833" y="3884"/>
                    <a:ext cx="202" cy="129"/>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1" name="Rectangle 148"/>
                  <p:cNvSpPr>
                    <a:spLocks noChangeArrowheads="1"/>
                  </p:cNvSpPr>
                  <p:nvPr/>
                </p:nvSpPr>
                <p:spPr bwMode="auto">
                  <a:xfrm>
                    <a:off x="10099" y="3884"/>
                    <a:ext cx="202" cy="129"/>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3" name="Rectangle 149"/>
                  <p:cNvSpPr>
                    <a:spLocks noChangeArrowheads="1"/>
                  </p:cNvSpPr>
                  <p:nvPr/>
                </p:nvSpPr>
                <p:spPr bwMode="auto">
                  <a:xfrm>
                    <a:off x="10354" y="3884"/>
                    <a:ext cx="192" cy="129"/>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4" name="Rectangle 150"/>
                  <p:cNvSpPr>
                    <a:spLocks noChangeArrowheads="1"/>
                  </p:cNvSpPr>
                  <p:nvPr/>
                </p:nvSpPr>
                <p:spPr bwMode="auto">
                  <a:xfrm>
                    <a:off x="10620" y="3884"/>
                    <a:ext cx="192" cy="129"/>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6" name="Rectangle 151"/>
                  <p:cNvSpPr>
                    <a:spLocks noChangeArrowheads="1"/>
                  </p:cNvSpPr>
                  <p:nvPr/>
                </p:nvSpPr>
                <p:spPr bwMode="auto">
                  <a:xfrm>
                    <a:off x="10875" y="3884"/>
                    <a:ext cx="192" cy="129"/>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7" name="Rectangle 152"/>
                  <p:cNvSpPr>
                    <a:spLocks noChangeArrowheads="1"/>
                  </p:cNvSpPr>
                  <p:nvPr/>
                </p:nvSpPr>
                <p:spPr bwMode="auto">
                  <a:xfrm>
                    <a:off x="11141" y="3884"/>
                    <a:ext cx="192" cy="129"/>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8" name="Rectangle 153"/>
                  <p:cNvSpPr>
                    <a:spLocks noChangeArrowheads="1"/>
                  </p:cNvSpPr>
                  <p:nvPr/>
                </p:nvSpPr>
                <p:spPr bwMode="auto">
                  <a:xfrm>
                    <a:off x="11386" y="3884"/>
                    <a:ext cx="202" cy="129"/>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9" name="Rectangle 154"/>
                  <p:cNvSpPr>
                    <a:spLocks noChangeArrowheads="1"/>
                  </p:cNvSpPr>
                  <p:nvPr/>
                </p:nvSpPr>
                <p:spPr bwMode="auto">
                  <a:xfrm>
                    <a:off x="11652" y="3884"/>
                    <a:ext cx="202" cy="129"/>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0" name="Rectangle 155"/>
                  <p:cNvSpPr>
                    <a:spLocks noChangeArrowheads="1"/>
                  </p:cNvSpPr>
                  <p:nvPr/>
                </p:nvSpPr>
                <p:spPr bwMode="auto">
                  <a:xfrm>
                    <a:off x="11917" y="3884"/>
                    <a:ext cx="192" cy="129"/>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grpSp>
          <p:grpSp>
            <p:nvGrpSpPr>
              <p:cNvPr id="91" name="组合 90"/>
              <p:cNvGrpSpPr/>
              <p:nvPr/>
            </p:nvGrpSpPr>
            <p:grpSpPr>
              <a:xfrm>
                <a:off x="4175" y="7716"/>
                <a:ext cx="1550" cy="1504"/>
                <a:chOff x="4684" y="7795"/>
                <a:chExt cx="1550" cy="1504"/>
              </a:xfrm>
            </p:grpSpPr>
            <p:sp>
              <p:nvSpPr>
                <p:cNvPr id="92" name="Oval 14"/>
                <p:cNvSpPr>
                  <a:spLocks noChangeArrowheads="1"/>
                </p:cNvSpPr>
                <p:nvPr/>
              </p:nvSpPr>
              <p:spPr bwMode="auto">
                <a:xfrm>
                  <a:off x="4684" y="7795"/>
                  <a:ext cx="1551" cy="1504"/>
                </a:xfrm>
                <a:prstGeom prst="ellipse">
                  <a:avLst/>
                </a:prstGeom>
                <a:solidFill>
                  <a:srgbClr val="4F5A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82"/>
                <p:cNvSpPr>
                  <a:spLocks noEditPoints="1"/>
                </p:cNvSpPr>
                <p:nvPr/>
              </p:nvSpPr>
              <p:spPr bwMode="auto">
                <a:xfrm>
                  <a:off x="5014" y="8071"/>
                  <a:ext cx="905" cy="946"/>
                </a:xfrm>
                <a:custGeom>
                  <a:avLst/>
                  <a:gdLst>
                    <a:gd name="T0" fmla="*/ 7 w 140"/>
                    <a:gd name="T1" fmla="*/ 18 h 151"/>
                    <a:gd name="T2" fmla="*/ 3 w 140"/>
                    <a:gd name="T3" fmla="*/ 14 h 151"/>
                    <a:gd name="T4" fmla="*/ 55 w 140"/>
                    <a:gd name="T5" fmla="*/ 26 h 151"/>
                    <a:gd name="T6" fmla="*/ 50 w 140"/>
                    <a:gd name="T7" fmla="*/ 28 h 151"/>
                    <a:gd name="T8" fmla="*/ 7 w 140"/>
                    <a:gd name="T9" fmla="*/ 18 h 151"/>
                    <a:gd name="T10" fmla="*/ 132 w 140"/>
                    <a:gd name="T11" fmla="*/ 91 h 151"/>
                    <a:gd name="T12" fmla="*/ 113 w 140"/>
                    <a:gd name="T13" fmla="*/ 55 h 151"/>
                    <a:gd name="T14" fmla="*/ 113 w 140"/>
                    <a:gd name="T15" fmla="*/ 55 h 151"/>
                    <a:gd name="T16" fmla="*/ 36 w 140"/>
                    <a:gd name="T17" fmla="*/ 95 h 151"/>
                    <a:gd name="T18" fmla="*/ 55 w 140"/>
                    <a:gd name="T19" fmla="*/ 131 h 151"/>
                    <a:gd name="T20" fmla="*/ 111 w 140"/>
                    <a:gd name="T21" fmla="*/ 140 h 151"/>
                    <a:gd name="T22" fmla="*/ 132 w 140"/>
                    <a:gd name="T23" fmla="*/ 91 h 151"/>
                    <a:gd name="T24" fmla="*/ 52 w 140"/>
                    <a:gd name="T25" fmla="*/ 34 h 151"/>
                    <a:gd name="T26" fmla="*/ 44 w 140"/>
                    <a:gd name="T27" fmla="*/ 38 h 151"/>
                    <a:gd name="T28" fmla="*/ 30 w 140"/>
                    <a:gd name="T29" fmla="*/ 83 h 151"/>
                    <a:gd name="T30" fmla="*/ 34 w 140"/>
                    <a:gd name="T31" fmla="*/ 91 h 151"/>
                    <a:gd name="T32" fmla="*/ 71 w 140"/>
                    <a:gd name="T33" fmla="*/ 72 h 151"/>
                    <a:gd name="T34" fmla="*/ 52 w 140"/>
                    <a:gd name="T35" fmla="*/ 34 h 151"/>
                    <a:gd name="T36" fmla="*/ 56 w 140"/>
                    <a:gd name="T37" fmla="*/ 32 h 151"/>
                    <a:gd name="T38" fmla="*/ 62 w 140"/>
                    <a:gd name="T39" fmla="*/ 29 h 151"/>
                    <a:gd name="T40" fmla="*/ 107 w 140"/>
                    <a:gd name="T41" fmla="*/ 43 h 151"/>
                    <a:gd name="T42" fmla="*/ 111 w 140"/>
                    <a:gd name="T43" fmla="*/ 51 h 151"/>
                    <a:gd name="T44" fmla="*/ 111 w 140"/>
                    <a:gd name="T45" fmla="*/ 51 h 151"/>
                    <a:gd name="T46" fmla="*/ 75 w 140"/>
                    <a:gd name="T47" fmla="*/ 70 h 151"/>
                    <a:gd name="T48" fmla="*/ 56 w 140"/>
                    <a:gd name="T49" fmla="*/ 32 h 151"/>
                    <a:gd name="T50" fmla="*/ 97 w 140"/>
                    <a:gd name="T51" fmla="*/ 43 h 151"/>
                    <a:gd name="T52" fmla="*/ 96 w 140"/>
                    <a:gd name="T53" fmla="*/ 47 h 151"/>
                    <a:gd name="T54" fmla="*/ 100 w 140"/>
                    <a:gd name="T55" fmla="*/ 48 h 151"/>
                    <a:gd name="T56" fmla="*/ 101 w 140"/>
                    <a:gd name="T57" fmla="*/ 43 h 151"/>
                    <a:gd name="T58" fmla="*/ 97 w 140"/>
                    <a:gd name="T59" fmla="*/ 43 h 151"/>
                    <a:gd name="T60" fmla="*/ 67 w 140"/>
                    <a:gd name="T61" fmla="*/ 39 h 151"/>
                    <a:gd name="T62" fmla="*/ 70 w 140"/>
                    <a:gd name="T63" fmla="*/ 40 h 151"/>
                    <a:gd name="T64" fmla="*/ 92 w 140"/>
                    <a:gd name="T65" fmla="*/ 42 h 151"/>
                    <a:gd name="T66" fmla="*/ 96 w 140"/>
                    <a:gd name="T67" fmla="*/ 42 h 151"/>
                    <a:gd name="T68" fmla="*/ 96 w 140"/>
                    <a:gd name="T69" fmla="*/ 38 h 151"/>
                    <a:gd name="T70" fmla="*/ 82 w 140"/>
                    <a:gd name="T71" fmla="*/ 30 h 151"/>
                    <a:gd name="T72" fmla="*/ 67 w 140"/>
                    <a:gd name="T73" fmla="*/ 35 h 151"/>
                    <a:gd name="T74" fmla="*/ 67 w 140"/>
                    <a:gd name="T75"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51">
                      <a:moveTo>
                        <a:pt x="7" y="18"/>
                      </a:moveTo>
                      <a:cubicBezTo>
                        <a:pt x="4" y="20"/>
                        <a:pt x="0" y="17"/>
                        <a:pt x="3" y="14"/>
                      </a:cubicBezTo>
                      <a:cubicBezTo>
                        <a:pt x="18" y="0"/>
                        <a:pt x="49" y="5"/>
                        <a:pt x="55" y="26"/>
                      </a:cubicBezTo>
                      <a:cubicBezTo>
                        <a:pt x="57" y="30"/>
                        <a:pt x="51" y="31"/>
                        <a:pt x="50" y="28"/>
                      </a:cubicBezTo>
                      <a:cubicBezTo>
                        <a:pt x="45" y="11"/>
                        <a:pt x="19" y="7"/>
                        <a:pt x="7" y="18"/>
                      </a:cubicBezTo>
                      <a:close/>
                      <a:moveTo>
                        <a:pt x="132" y="91"/>
                      </a:moveTo>
                      <a:cubicBezTo>
                        <a:pt x="113" y="55"/>
                        <a:pt x="113" y="55"/>
                        <a:pt x="113" y="55"/>
                      </a:cubicBezTo>
                      <a:cubicBezTo>
                        <a:pt x="113" y="55"/>
                        <a:pt x="113" y="55"/>
                        <a:pt x="113" y="55"/>
                      </a:cubicBezTo>
                      <a:cubicBezTo>
                        <a:pt x="36" y="95"/>
                        <a:pt x="36" y="95"/>
                        <a:pt x="36" y="95"/>
                      </a:cubicBezTo>
                      <a:cubicBezTo>
                        <a:pt x="55" y="131"/>
                        <a:pt x="55" y="131"/>
                        <a:pt x="55" y="131"/>
                      </a:cubicBezTo>
                      <a:cubicBezTo>
                        <a:pt x="63" y="147"/>
                        <a:pt x="89" y="151"/>
                        <a:pt x="111" y="140"/>
                      </a:cubicBezTo>
                      <a:cubicBezTo>
                        <a:pt x="132" y="128"/>
                        <a:pt x="140" y="107"/>
                        <a:pt x="132" y="91"/>
                      </a:cubicBezTo>
                      <a:close/>
                      <a:moveTo>
                        <a:pt x="52" y="34"/>
                      </a:moveTo>
                      <a:cubicBezTo>
                        <a:pt x="44" y="38"/>
                        <a:pt x="44" y="38"/>
                        <a:pt x="44" y="38"/>
                      </a:cubicBezTo>
                      <a:cubicBezTo>
                        <a:pt x="28" y="47"/>
                        <a:pt x="21" y="67"/>
                        <a:pt x="30" y="83"/>
                      </a:cubicBezTo>
                      <a:cubicBezTo>
                        <a:pt x="34" y="91"/>
                        <a:pt x="34" y="91"/>
                        <a:pt x="34" y="91"/>
                      </a:cubicBezTo>
                      <a:cubicBezTo>
                        <a:pt x="71" y="72"/>
                        <a:pt x="71" y="72"/>
                        <a:pt x="71" y="72"/>
                      </a:cubicBezTo>
                      <a:lnTo>
                        <a:pt x="52" y="34"/>
                      </a:lnTo>
                      <a:close/>
                      <a:moveTo>
                        <a:pt x="56" y="32"/>
                      </a:moveTo>
                      <a:cubicBezTo>
                        <a:pt x="62" y="29"/>
                        <a:pt x="62" y="29"/>
                        <a:pt x="62" y="29"/>
                      </a:cubicBezTo>
                      <a:cubicBezTo>
                        <a:pt x="78" y="20"/>
                        <a:pt x="99" y="27"/>
                        <a:pt x="107" y="43"/>
                      </a:cubicBezTo>
                      <a:cubicBezTo>
                        <a:pt x="111" y="51"/>
                        <a:pt x="111" y="51"/>
                        <a:pt x="111" y="51"/>
                      </a:cubicBezTo>
                      <a:cubicBezTo>
                        <a:pt x="111" y="51"/>
                        <a:pt x="111" y="51"/>
                        <a:pt x="111" y="51"/>
                      </a:cubicBezTo>
                      <a:cubicBezTo>
                        <a:pt x="75" y="70"/>
                        <a:pt x="75" y="70"/>
                        <a:pt x="75" y="70"/>
                      </a:cubicBezTo>
                      <a:lnTo>
                        <a:pt x="56" y="32"/>
                      </a:lnTo>
                      <a:close/>
                      <a:moveTo>
                        <a:pt x="97" y="43"/>
                      </a:moveTo>
                      <a:cubicBezTo>
                        <a:pt x="95" y="44"/>
                        <a:pt x="95" y="46"/>
                        <a:pt x="96" y="47"/>
                      </a:cubicBezTo>
                      <a:cubicBezTo>
                        <a:pt x="97" y="49"/>
                        <a:pt x="99" y="49"/>
                        <a:pt x="100" y="48"/>
                      </a:cubicBezTo>
                      <a:cubicBezTo>
                        <a:pt x="102" y="47"/>
                        <a:pt x="102" y="45"/>
                        <a:pt x="101" y="43"/>
                      </a:cubicBezTo>
                      <a:cubicBezTo>
                        <a:pt x="100" y="42"/>
                        <a:pt x="98" y="42"/>
                        <a:pt x="97" y="43"/>
                      </a:cubicBezTo>
                      <a:close/>
                      <a:moveTo>
                        <a:pt x="67" y="39"/>
                      </a:moveTo>
                      <a:cubicBezTo>
                        <a:pt x="67" y="39"/>
                        <a:pt x="69" y="41"/>
                        <a:pt x="70" y="40"/>
                      </a:cubicBezTo>
                      <a:cubicBezTo>
                        <a:pt x="70" y="40"/>
                        <a:pt x="82" y="30"/>
                        <a:pt x="92" y="42"/>
                      </a:cubicBezTo>
                      <a:cubicBezTo>
                        <a:pt x="92" y="42"/>
                        <a:pt x="94" y="44"/>
                        <a:pt x="96" y="42"/>
                      </a:cubicBezTo>
                      <a:cubicBezTo>
                        <a:pt x="96" y="41"/>
                        <a:pt x="97" y="41"/>
                        <a:pt x="96" y="38"/>
                      </a:cubicBezTo>
                      <a:cubicBezTo>
                        <a:pt x="96" y="38"/>
                        <a:pt x="92" y="30"/>
                        <a:pt x="82" y="30"/>
                      </a:cubicBezTo>
                      <a:cubicBezTo>
                        <a:pt x="82" y="30"/>
                        <a:pt x="73" y="29"/>
                        <a:pt x="67" y="35"/>
                      </a:cubicBezTo>
                      <a:cubicBezTo>
                        <a:pt x="67" y="35"/>
                        <a:pt x="65" y="37"/>
                        <a:pt x="67" y="3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94" name="文本框 93"/>
              <p:cNvSpPr txBox="1"/>
              <p:nvPr/>
            </p:nvSpPr>
            <p:spPr>
              <a:xfrm>
                <a:off x="1997" y="7969"/>
                <a:ext cx="3295" cy="1046"/>
              </a:xfrm>
              <a:prstGeom prst="rect">
                <a:avLst/>
              </a:prstGeom>
              <a:solidFill>
                <a:schemeClr val="tx1">
                  <a:lumMod val="60000"/>
                  <a:lumOff val="40000"/>
                  <a:alpha val="65000"/>
                </a:schemeClr>
              </a:solidFill>
            </p:spPr>
            <p:txBody>
              <a:bodyPr wrap="square" rtlCol="0">
                <a:spAutoFit/>
              </a:bodyPr>
              <a:lstStyle/>
              <a:p>
                <a:r>
                  <a:rPr lang="zh-CN" altLang="en-US" sz="2800" b="1" dirty="0">
                    <a:solidFill>
                      <a:srgbClr val="FFFFFF"/>
                    </a:solidFill>
                  </a:rPr>
                  <a:t>输入设备</a:t>
                </a:r>
              </a:p>
            </p:txBody>
          </p:sp>
        </p:grpSp>
      </p:grpSp>
      <p:grpSp>
        <p:nvGrpSpPr>
          <p:cNvPr id="95" name="组合 94"/>
          <p:cNvGrpSpPr/>
          <p:nvPr/>
        </p:nvGrpSpPr>
        <p:grpSpPr>
          <a:xfrm>
            <a:off x="4215765" y="2146935"/>
            <a:ext cx="3778885" cy="3818890"/>
            <a:chOff x="6430" y="4102"/>
            <a:chExt cx="5951" cy="6014"/>
          </a:xfrm>
        </p:grpSpPr>
        <p:grpSp>
          <p:nvGrpSpPr>
            <p:cNvPr id="96" name="组合 95"/>
            <p:cNvGrpSpPr/>
            <p:nvPr/>
          </p:nvGrpSpPr>
          <p:grpSpPr>
            <a:xfrm>
              <a:off x="6430" y="4914"/>
              <a:ext cx="5951" cy="5202"/>
              <a:chOff x="7648" y="2970"/>
              <a:chExt cx="917" cy="788"/>
            </a:xfrm>
          </p:grpSpPr>
          <p:sp>
            <p:nvSpPr>
              <p:cNvPr id="97" name="Freeform 222"/>
              <p:cNvSpPr/>
              <p:nvPr/>
            </p:nvSpPr>
            <p:spPr bwMode="auto">
              <a:xfrm>
                <a:off x="7711" y="3363"/>
                <a:ext cx="770" cy="395"/>
              </a:xfrm>
              <a:custGeom>
                <a:avLst/>
                <a:gdLst>
                  <a:gd name="T0" fmla="*/ 120 w 234"/>
                  <a:gd name="T1" fmla="*/ 120 h 120"/>
                  <a:gd name="T2" fmla="*/ 0 w 234"/>
                  <a:gd name="T3" fmla="*/ 0 h 120"/>
                  <a:gd name="T4" fmla="*/ 30 w 234"/>
                  <a:gd name="T5" fmla="*/ 0 h 120"/>
                  <a:gd name="T6" fmla="*/ 120 w 234"/>
                  <a:gd name="T7" fmla="*/ 90 h 120"/>
                  <a:gd name="T8" fmla="*/ 206 w 234"/>
                  <a:gd name="T9" fmla="*/ 28 h 120"/>
                  <a:gd name="T10" fmla="*/ 234 w 234"/>
                  <a:gd name="T11" fmla="*/ 38 h 120"/>
                  <a:gd name="T12" fmla="*/ 120 w 234"/>
                  <a:gd name="T13" fmla="*/ 120 h 120"/>
                </a:gdLst>
                <a:ahLst/>
                <a:cxnLst>
                  <a:cxn ang="0">
                    <a:pos x="T0" y="T1"/>
                  </a:cxn>
                  <a:cxn ang="0">
                    <a:pos x="T2" y="T3"/>
                  </a:cxn>
                  <a:cxn ang="0">
                    <a:pos x="T4" y="T5"/>
                  </a:cxn>
                  <a:cxn ang="0">
                    <a:pos x="T6" y="T7"/>
                  </a:cxn>
                  <a:cxn ang="0">
                    <a:pos x="T8" y="T9"/>
                  </a:cxn>
                  <a:cxn ang="0">
                    <a:pos x="T10" y="T11"/>
                  </a:cxn>
                  <a:cxn ang="0">
                    <a:pos x="T12" y="T13"/>
                  </a:cxn>
                </a:cxnLst>
                <a:rect l="0" t="0" r="r" b="b"/>
                <a:pathLst>
                  <a:path w="234" h="120">
                    <a:moveTo>
                      <a:pt x="120" y="120"/>
                    </a:moveTo>
                    <a:cubicBezTo>
                      <a:pt x="54" y="120"/>
                      <a:pt x="0" y="66"/>
                      <a:pt x="0" y="0"/>
                    </a:cubicBezTo>
                    <a:cubicBezTo>
                      <a:pt x="30" y="0"/>
                      <a:pt x="30" y="0"/>
                      <a:pt x="30" y="0"/>
                    </a:cubicBezTo>
                    <a:cubicBezTo>
                      <a:pt x="30" y="49"/>
                      <a:pt x="71" y="90"/>
                      <a:pt x="120" y="90"/>
                    </a:cubicBezTo>
                    <a:cubicBezTo>
                      <a:pt x="159" y="90"/>
                      <a:pt x="194" y="65"/>
                      <a:pt x="206" y="28"/>
                    </a:cubicBezTo>
                    <a:cubicBezTo>
                      <a:pt x="234" y="38"/>
                      <a:pt x="234" y="38"/>
                      <a:pt x="234" y="38"/>
                    </a:cubicBezTo>
                    <a:cubicBezTo>
                      <a:pt x="218" y="87"/>
                      <a:pt x="172" y="120"/>
                      <a:pt x="120" y="120"/>
                    </a:cubicBezTo>
                    <a:close/>
                  </a:path>
                </a:pathLst>
              </a:custGeom>
              <a:solidFill>
                <a:srgbClr val="424953"/>
              </a:solidFill>
              <a:ln>
                <a:noFill/>
              </a:ln>
            </p:spPr>
            <p:txBody>
              <a:bodyPr vert="horz" wrap="square" lIns="91440" tIns="45720" rIns="91440" bIns="45720" numCol="1" anchor="t" anchorCtr="0" compatLnSpc="1"/>
              <a:lstStyle/>
              <a:p>
                <a:endParaRPr lang="en-US"/>
              </a:p>
            </p:txBody>
          </p:sp>
          <p:sp>
            <p:nvSpPr>
              <p:cNvPr id="98" name="Freeform 223"/>
              <p:cNvSpPr/>
              <p:nvPr/>
            </p:nvSpPr>
            <p:spPr bwMode="auto">
              <a:xfrm>
                <a:off x="7648" y="3271"/>
                <a:ext cx="225" cy="113"/>
              </a:xfrm>
              <a:custGeom>
                <a:avLst/>
                <a:gdLst>
                  <a:gd name="T0" fmla="*/ 86 w 86"/>
                  <a:gd name="T1" fmla="*/ 43 h 43"/>
                  <a:gd name="T2" fmla="*/ 43 w 86"/>
                  <a:gd name="T3" fmla="*/ 0 h 43"/>
                  <a:gd name="T4" fmla="*/ 0 w 86"/>
                  <a:gd name="T5" fmla="*/ 43 h 43"/>
                  <a:gd name="T6" fmla="*/ 86 w 86"/>
                  <a:gd name="T7" fmla="*/ 43 h 43"/>
                </a:gdLst>
                <a:ahLst/>
                <a:cxnLst>
                  <a:cxn ang="0">
                    <a:pos x="T0" y="T1"/>
                  </a:cxn>
                  <a:cxn ang="0">
                    <a:pos x="T2" y="T3"/>
                  </a:cxn>
                  <a:cxn ang="0">
                    <a:pos x="T4" y="T5"/>
                  </a:cxn>
                  <a:cxn ang="0">
                    <a:pos x="T6" y="T7"/>
                  </a:cxn>
                </a:cxnLst>
                <a:rect l="0" t="0" r="r" b="b"/>
                <a:pathLst>
                  <a:path w="86" h="43">
                    <a:moveTo>
                      <a:pt x="86" y="43"/>
                    </a:moveTo>
                    <a:lnTo>
                      <a:pt x="43" y="0"/>
                    </a:lnTo>
                    <a:lnTo>
                      <a:pt x="0" y="43"/>
                    </a:lnTo>
                    <a:lnTo>
                      <a:pt x="86" y="43"/>
                    </a:lnTo>
                    <a:close/>
                  </a:path>
                </a:pathLst>
              </a:custGeom>
              <a:solidFill>
                <a:srgbClr val="424953"/>
              </a:solidFill>
              <a:ln>
                <a:noFill/>
              </a:ln>
            </p:spPr>
            <p:txBody>
              <a:bodyPr vert="horz" wrap="square" lIns="91440" tIns="45720" rIns="91440" bIns="45720" numCol="1" anchor="t" anchorCtr="0" compatLnSpc="1"/>
              <a:lstStyle/>
              <a:p>
                <a:endParaRPr lang="en-US"/>
              </a:p>
            </p:txBody>
          </p:sp>
          <p:sp>
            <p:nvSpPr>
              <p:cNvPr id="99" name="Freeform 224"/>
              <p:cNvSpPr/>
              <p:nvPr/>
            </p:nvSpPr>
            <p:spPr bwMode="auto">
              <a:xfrm>
                <a:off x="7734" y="2970"/>
                <a:ext cx="767" cy="393"/>
              </a:xfrm>
              <a:custGeom>
                <a:avLst/>
                <a:gdLst>
                  <a:gd name="T0" fmla="*/ 234 w 234"/>
                  <a:gd name="T1" fmla="*/ 120 h 120"/>
                  <a:gd name="T2" fmla="*/ 204 w 234"/>
                  <a:gd name="T3" fmla="*/ 120 h 120"/>
                  <a:gd name="T4" fmla="*/ 114 w 234"/>
                  <a:gd name="T5" fmla="*/ 29 h 120"/>
                  <a:gd name="T6" fmla="*/ 28 w 234"/>
                  <a:gd name="T7" fmla="*/ 91 h 120"/>
                  <a:gd name="T8" fmla="*/ 0 w 234"/>
                  <a:gd name="T9" fmla="*/ 82 h 120"/>
                  <a:gd name="T10" fmla="*/ 114 w 234"/>
                  <a:gd name="T11" fmla="*/ 0 h 120"/>
                  <a:gd name="T12" fmla="*/ 234 w 234"/>
                  <a:gd name="T13" fmla="*/ 120 h 120"/>
                </a:gdLst>
                <a:ahLst/>
                <a:cxnLst>
                  <a:cxn ang="0">
                    <a:pos x="T0" y="T1"/>
                  </a:cxn>
                  <a:cxn ang="0">
                    <a:pos x="T2" y="T3"/>
                  </a:cxn>
                  <a:cxn ang="0">
                    <a:pos x="T4" y="T5"/>
                  </a:cxn>
                  <a:cxn ang="0">
                    <a:pos x="T6" y="T7"/>
                  </a:cxn>
                  <a:cxn ang="0">
                    <a:pos x="T8" y="T9"/>
                  </a:cxn>
                  <a:cxn ang="0">
                    <a:pos x="T10" y="T11"/>
                  </a:cxn>
                  <a:cxn ang="0">
                    <a:pos x="T12" y="T13"/>
                  </a:cxn>
                </a:cxnLst>
                <a:rect l="0" t="0" r="r" b="b"/>
                <a:pathLst>
                  <a:path w="234" h="120">
                    <a:moveTo>
                      <a:pt x="234" y="120"/>
                    </a:moveTo>
                    <a:cubicBezTo>
                      <a:pt x="204" y="120"/>
                      <a:pt x="204" y="120"/>
                      <a:pt x="204" y="120"/>
                    </a:cubicBezTo>
                    <a:cubicBezTo>
                      <a:pt x="204" y="70"/>
                      <a:pt x="164" y="29"/>
                      <a:pt x="114" y="29"/>
                    </a:cubicBezTo>
                    <a:cubicBezTo>
                      <a:pt x="75" y="29"/>
                      <a:pt x="40" y="54"/>
                      <a:pt x="28" y="91"/>
                    </a:cubicBezTo>
                    <a:cubicBezTo>
                      <a:pt x="0" y="82"/>
                      <a:pt x="0" y="82"/>
                      <a:pt x="0" y="82"/>
                    </a:cubicBezTo>
                    <a:cubicBezTo>
                      <a:pt x="16" y="33"/>
                      <a:pt x="62" y="0"/>
                      <a:pt x="114" y="0"/>
                    </a:cubicBezTo>
                    <a:cubicBezTo>
                      <a:pt x="180" y="0"/>
                      <a:pt x="234" y="54"/>
                      <a:pt x="234" y="120"/>
                    </a:cubicBezTo>
                    <a:close/>
                  </a:path>
                </a:pathLst>
              </a:custGeom>
              <a:solidFill>
                <a:srgbClr val="424953"/>
              </a:solidFill>
              <a:ln>
                <a:noFill/>
              </a:ln>
            </p:spPr>
            <p:txBody>
              <a:bodyPr vert="horz" wrap="square" lIns="91440" tIns="45720" rIns="91440" bIns="45720" numCol="1" anchor="t" anchorCtr="0" compatLnSpc="1"/>
              <a:lstStyle/>
              <a:p>
                <a:endParaRPr lang="en-US"/>
              </a:p>
            </p:txBody>
          </p:sp>
          <p:sp>
            <p:nvSpPr>
              <p:cNvPr id="100" name="Freeform 225"/>
              <p:cNvSpPr/>
              <p:nvPr/>
            </p:nvSpPr>
            <p:spPr bwMode="auto">
              <a:xfrm>
                <a:off x="8342" y="3342"/>
                <a:ext cx="223" cy="113"/>
              </a:xfrm>
              <a:custGeom>
                <a:avLst/>
                <a:gdLst>
                  <a:gd name="T0" fmla="*/ 0 w 85"/>
                  <a:gd name="T1" fmla="*/ 0 h 43"/>
                  <a:gd name="T2" fmla="*/ 43 w 85"/>
                  <a:gd name="T3" fmla="*/ 43 h 43"/>
                  <a:gd name="T4" fmla="*/ 85 w 85"/>
                  <a:gd name="T5" fmla="*/ 0 h 43"/>
                  <a:gd name="T6" fmla="*/ 0 w 85"/>
                  <a:gd name="T7" fmla="*/ 0 h 43"/>
                </a:gdLst>
                <a:ahLst/>
                <a:cxnLst>
                  <a:cxn ang="0">
                    <a:pos x="T0" y="T1"/>
                  </a:cxn>
                  <a:cxn ang="0">
                    <a:pos x="T2" y="T3"/>
                  </a:cxn>
                  <a:cxn ang="0">
                    <a:pos x="T4" y="T5"/>
                  </a:cxn>
                  <a:cxn ang="0">
                    <a:pos x="T6" y="T7"/>
                  </a:cxn>
                </a:cxnLst>
                <a:rect l="0" t="0" r="r" b="b"/>
                <a:pathLst>
                  <a:path w="85" h="43">
                    <a:moveTo>
                      <a:pt x="0" y="0"/>
                    </a:moveTo>
                    <a:lnTo>
                      <a:pt x="43" y="43"/>
                    </a:lnTo>
                    <a:lnTo>
                      <a:pt x="85" y="0"/>
                    </a:lnTo>
                    <a:lnTo>
                      <a:pt x="0" y="0"/>
                    </a:lnTo>
                    <a:close/>
                  </a:path>
                </a:pathLst>
              </a:custGeom>
              <a:solidFill>
                <a:srgbClr val="424953"/>
              </a:solidFill>
              <a:ln>
                <a:noFill/>
              </a:ln>
            </p:spPr>
            <p:txBody>
              <a:bodyPr vert="horz" wrap="square" lIns="91440" tIns="45720" rIns="91440" bIns="45720" numCol="1" anchor="t" anchorCtr="0" compatLnSpc="1"/>
              <a:lstStyle/>
              <a:p>
                <a:endParaRPr lang="en-US"/>
              </a:p>
            </p:txBody>
          </p:sp>
        </p:grpSp>
        <p:grpSp>
          <p:nvGrpSpPr>
            <p:cNvPr id="101" name="组合 100"/>
            <p:cNvGrpSpPr/>
            <p:nvPr/>
          </p:nvGrpSpPr>
          <p:grpSpPr>
            <a:xfrm>
              <a:off x="7890" y="6925"/>
              <a:ext cx="1127" cy="1209"/>
              <a:chOff x="15188" y="5548"/>
              <a:chExt cx="482" cy="474"/>
            </a:xfrm>
          </p:grpSpPr>
          <p:sp>
            <p:nvSpPr>
              <p:cNvPr id="102" name="Freeform 155"/>
              <p:cNvSpPr>
                <a:spLocks noEditPoints="1"/>
              </p:cNvSpPr>
              <p:nvPr/>
            </p:nvSpPr>
            <p:spPr bwMode="auto">
              <a:xfrm>
                <a:off x="15188" y="5548"/>
                <a:ext cx="482" cy="474"/>
              </a:xfrm>
              <a:custGeom>
                <a:avLst/>
                <a:gdLst>
                  <a:gd name="T0" fmla="*/ 0 w 242"/>
                  <a:gd name="T1" fmla="*/ 0 h 238"/>
                  <a:gd name="T2" fmla="*/ 0 w 242"/>
                  <a:gd name="T3" fmla="*/ 203 h 238"/>
                  <a:gd name="T4" fmla="*/ 39 w 242"/>
                  <a:gd name="T5" fmla="*/ 238 h 238"/>
                  <a:gd name="T6" fmla="*/ 242 w 242"/>
                  <a:gd name="T7" fmla="*/ 238 h 238"/>
                  <a:gd name="T8" fmla="*/ 242 w 242"/>
                  <a:gd name="T9" fmla="*/ 0 h 238"/>
                  <a:gd name="T10" fmla="*/ 0 w 242"/>
                  <a:gd name="T11" fmla="*/ 0 h 238"/>
                  <a:gd name="T12" fmla="*/ 189 w 242"/>
                  <a:gd name="T13" fmla="*/ 231 h 238"/>
                  <a:gd name="T14" fmla="*/ 44 w 242"/>
                  <a:gd name="T15" fmla="*/ 231 h 238"/>
                  <a:gd name="T16" fmla="*/ 44 w 242"/>
                  <a:gd name="T17" fmla="*/ 145 h 238"/>
                  <a:gd name="T18" fmla="*/ 189 w 242"/>
                  <a:gd name="T19" fmla="*/ 145 h 238"/>
                  <a:gd name="T20" fmla="*/ 189 w 242"/>
                  <a:gd name="T21" fmla="*/ 231 h 238"/>
                  <a:gd name="T22" fmla="*/ 203 w 242"/>
                  <a:gd name="T23" fmla="*/ 119 h 238"/>
                  <a:gd name="T24" fmla="*/ 39 w 242"/>
                  <a:gd name="T25" fmla="*/ 119 h 238"/>
                  <a:gd name="T26" fmla="*/ 39 w 242"/>
                  <a:gd name="T27" fmla="*/ 11 h 238"/>
                  <a:gd name="T28" fmla="*/ 203 w 242"/>
                  <a:gd name="T29" fmla="*/ 11 h 238"/>
                  <a:gd name="T30" fmla="*/ 203 w 242"/>
                  <a:gd name="T31" fmla="*/ 11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2" h="238">
                    <a:moveTo>
                      <a:pt x="0" y="0"/>
                    </a:moveTo>
                    <a:lnTo>
                      <a:pt x="0" y="203"/>
                    </a:lnTo>
                    <a:lnTo>
                      <a:pt x="39" y="238"/>
                    </a:lnTo>
                    <a:lnTo>
                      <a:pt x="242" y="238"/>
                    </a:lnTo>
                    <a:lnTo>
                      <a:pt x="242" y="0"/>
                    </a:lnTo>
                    <a:lnTo>
                      <a:pt x="0" y="0"/>
                    </a:lnTo>
                    <a:close/>
                    <a:moveTo>
                      <a:pt x="189" y="231"/>
                    </a:moveTo>
                    <a:lnTo>
                      <a:pt x="44" y="231"/>
                    </a:lnTo>
                    <a:lnTo>
                      <a:pt x="44" y="145"/>
                    </a:lnTo>
                    <a:lnTo>
                      <a:pt x="189" y="145"/>
                    </a:lnTo>
                    <a:lnTo>
                      <a:pt x="189" y="231"/>
                    </a:lnTo>
                    <a:close/>
                    <a:moveTo>
                      <a:pt x="203" y="119"/>
                    </a:moveTo>
                    <a:lnTo>
                      <a:pt x="39" y="119"/>
                    </a:lnTo>
                    <a:lnTo>
                      <a:pt x="39" y="11"/>
                    </a:lnTo>
                    <a:lnTo>
                      <a:pt x="203" y="11"/>
                    </a:lnTo>
                    <a:lnTo>
                      <a:pt x="203" y="119"/>
                    </a:lnTo>
                    <a:close/>
                  </a:path>
                </a:pathLst>
              </a:custGeom>
              <a:solidFill>
                <a:srgbClr val="4249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3" name="Rectangle 156"/>
              <p:cNvSpPr>
                <a:spLocks noChangeArrowheads="1"/>
              </p:cNvSpPr>
              <p:nvPr/>
            </p:nvSpPr>
            <p:spPr bwMode="auto">
              <a:xfrm>
                <a:off x="15329" y="5896"/>
                <a:ext cx="46" cy="96"/>
              </a:xfrm>
              <a:prstGeom prst="rect">
                <a:avLst/>
              </a:prstGeom>
              <a:solidFill>
                <a:srgbClr val="4249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04" name="Rectangle 157"/>
              <p:cNvSpPr>
                <a:spLocks noChangeArrowheads="1"/>
              </p:cNvSpPr>
              <p:nvPr/>
            </p:nvSpPr>
            <p:spPr bwMode="auto">
              <a:xfrm>
                <a:off x="15282" y="5587"/>
                <a:ext cx="293" cy="179"/>
              </a:xfrm>
              <a:prstGeom prst="rect">
                <a:avLst/>
              </a:prstGeom>
              <a:solidFill>
                <a:srgbClr val="4249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grpSp>
        <p:sp>
          <p:nvSpPr>
            <p:cNvPr id="105" name="Freeform 94"/>
            <p:cNvSpPr/>
            <p:nvPr/>
          </p:nvSpPr>
          <p:spPr bwMode="auto">
            <a:xfrm>
              <a:off x="9532" y="6807"/>
              <a:ext cx="1402" cy="1513"/>
            </a:xfrm>
            <a:custGeom>
              <a:avLst/>
              <a:gdLst>
                <a:gd name="T0" fmla="*/ 189 w 189"/>
                <a:gd name="T1" fmla="*/ 56 h 188"/>
                <a:gd name="T2" fmla="*/ 127 w 189"/>
                <a:gd name="T3" fmla="*/ 30 h 188"/>
                <a:gd name="T4" fmla="*/ 127 w 189"/>
                <a:gd name="T5" fmla="*/ 0 h 188"/>
                <a:gd name="T6" fmla="*/ 120 w 189"/>
                <a:gd name="T7" fmla="*/ 30 h 188"/>
                <a:gd name="T8" fmla="*/ 111 w 189"/>
                <a:gd name="T9" fmla="*/ 0 h 188"/>
                <a:gd name="T10" fmla="*/ 104 w 189"/>
                <a:gd name="T11" fmla="*/ 30 h 188"/>
                <a:gd name="T12" fmla="*/ 95 w 189"/>
                <a:gd name="T13" fmla="*/ 0 h 188"/>
                <a:gd name="T14" fmla="*/ 88 w 189"/>
                <a:gd name="T15" fmla="*/ 30 h 188"/>
                <a:gd name="T16" fmla="*/ 79 w 189"/>
                <a:gd name="T17" fmla="*/ 0 h 188"/>
                <a:gd name="T18" fmla="*/ 72 w 189"/>
                <a:gd name="T19" fmla="*/ 30 h 188"/>
                <a:gd name="T20" fmla="*/ 62 w 189"/>
                <a:gd name="T21" fmla="*/ 0 h 188"/>
                <a:gd name="T22" fmla="*/ 56 w 189"/>
                <a:gd name="T23" fmla="*/ 30 h 188"/>
                <a:gd name="T24" fmla="*/ 0 w 189"/>
                <a:gd name="T25" fmla="*/ 56 h 188"/>
                <a:gd name="T26" fmla="*/ 27 w 189"/>
                <a:gd name="T27" fmla="*/ 63 h 188"/>
                <a:gd name="T28" fmla="*/ 0 w 189"/>
                <a:gd name="T29" fmla="*/ 72 h 188"/>
                <a:gd name="T30" fmla="*/ 27 w 189"/>
                <a:gd name="T31" fmla="*/ 79 h 188"/>
                <a:gd name="T32" fmla="*/ 0 w 189"/>
                <a:gd name="T33" fmla="*/ 88 h 188"/>
                <a:gd name="T34" fmla="*/ 27 w 189"/>
                <a:gd name="T35" fmla="*/ 95 h 188"/>
                <a:gd name="T36" fmla="*/ 0 w 189"/>
                <a:gd name="T37" fmla="*/ 104 h 188"/>
                <a:gd name="T38" fmla="*/ 27 w 189"/>
                <a:gd name="T39" fmla="*/ 110 h 188"/>
                <a:gd name="T40" fmla="*/ 0 w 189"/>
                <a:gd name="T41" fmla="*/ 120 h 188"/>
                <a:gd name="T42" fmla="*/ 27 w 189"/>
                <a:gd name="T43" fmla="*/ 126 h 188"/>
                <a:gd name="T44" fmla="*/ 56 w 189"/>
                <a:gd name="T45" fmla="*/ 159 h 188"/>
                <a:gd name="T46" fmla="*/ 62 w 189"/>
                <a:gd name="T47" fmla="*/ 188 h 188"/>
                <a:gd name="T48" fmla="*/ 72 w 189"/>
                <a:gd name="T49" fmla="*/ 159 h 188"/>
                <a:gd name="T50" fmla="*/ 79 w 189"/>
                <a:gd name="T51" fmla="*/ 188 h 188"/>
                <a:gd name="T52" fmla="*/ 88 w 189"/>
                <a:gd name="T53" fmla="*/ 159 h 188"/>
                <a:gd name="T54" fmla="*/ 95 w 189"/>
                <a:gd name="T55" fmla="*/ 188 h 188"/>
                <a:gd name="T56" fmla="*/ 104 w 189"/>
                <a:gd name="T57" fmla="*/ 159 h 188"/>
                <a:gd name="T58" fmla="*/ 111 w 189"/>
                <a:gd name="T59" fmla="*/ 188 h 188"/>
                <a:gd name="T60" fmla="*/ 120 w 189"/>
                <a:gd name="T61" fmla="*/ 159 h 188"/>
                <a:gd name="T62" fmla="*/ 127 w 189"/>
                <a:gd name="T63" fmla="*/ 188 h 188"/>
                <a:gd name="T64" fmla="*/ 127 w 189"/>
                <a:gd name="T65" fmla="*/ 159 h 188"/>
                <a:gd name="T66" fmla="*/ 158 w 189"/>
                <a:gd name="T67" fmla="*/ 126 h 188"/>
                <a:gd name="T68" fmla="*/ 189 w 189"/>
                <a:gd name="T69" fmla="*/ 120 h 188"/>
                <a:gd name="T70" fmla="*/ 158 w 189"/>
                <a:gd name="T71" fmla="*/ 110 h 188"/>
                <a:gd name="T72" fmla="*/ 189 w 189"/>
                <a:gd name="T73" fmla="*/ 104 h 188"/>
                <a:gd name="T74" fmla="*/ 158 w 189"/>
                <a:gd name="T75" fmla="*/ 95 h 188"/>
                <a:gd name="T76" fmla="*/ 189 w 189"/>
                <a:gd name="T77" fmla="*/ 88 h 188"/>
                <a:gd name="T78" fmla="*/ 158 w 189"/>
                <a:gd name="T79" fmla="*/ 79 h 188"/>
                <a:gd name="T80" fmla="*/ 189 w 189"/>
                <a:gd name="T81" fmla="*/ 72 h 188"/>
                <a:gd name="T82" fmla="*/ 158 w 189"/>
                <a:gd name="T83" fmla="*/ 6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9" h="188">
                  <a:moveTo>
                    <a:pt x="189" y="63"/>
                  </a:moveTo>
                  <a:cubicBezTo>
                    <a:pt x="189" y="56"/>
                    <a:pt x="189" y="56"/>
                    <a:pt x="189" y="56"/>
                  </a:cubicBezTo>
                  <a:cubicBezTo>
                    <a:pt x="158" y="56"/>
                    <a:pt x="158" y="56"/>
                    <a:pt x="158" y="56"/>
                  </a:cubicBezTo>
                  <a:cubicBezTo>
                    <a:pt x="156" y="42"/>
                    <a:pt x="143" y="30"/>
                    <a:pt x="127" y="30"/>
                  </a:cubicBezTo>
                  <a:cubicBezTo>
                    <a:pt x="127" y="30"/>
                    <a:pt x="127" y="30"/>
                    <a:pt x="127" y="30"/>
                  </a:cubicBezTo>
                  <a:cubicBezTo>
                    <a:pt x="127" y="0"/>
                    <a:pt x="127" y="0"/>
                    <a:pt x="127" y="0"/>
                  </a:cubicBezTo>
                  <a:cubicBezTo>
                    <a:pt x="120" y="0"/>
                    <a:pt x="120" y="0"/>
                    <a:pt x="120" y="0"/>
                  </a:cubicBezTo>
                  <a:cubicBezTo>
                    <a:pt x="120" y="30"/>
                    <a:pt x="120" y="30"/>
                    <a:pt x="120" y="30"/>
                  </a:cubicBezTo>
                  <a:cubicBezTo>
                    <a:pt x="111" y="30"/>
                    <a:pt x="111" y="30"/>
                    <a:pt x="111" y="30"/>
                  </a:cubicBezTo>
                  <a:cubicBezTo>
                    <a:pt x="111" y="0"/>
                    <a:pt x="111" y="0"/>
                    <a:pt x="111" y="0"/>
                  </a:cubicBezTo>
                  <a:cubicBezTo>
                    <a:pt x="104" y="0"/>
                    <a:pt x="104" y="0"/>
                    <a:pt x="104" y="0"/>
                  </a:cubicBezTo>
                  <a:cubicBezTo>
                    <a:pt x="104" y="30"/>
                    <a:pt x="104" y="30"/>
                    <a:pt x="104" y="30"/>
                  </a:cubicBezTo>
                  <a:cubicBezTo>
                    <a:pt x="95" y="30"/>
                    <a:pt x="95" y="30"/>
                    <a:pt x="95" y="30"/>
                  </a:cubicBezTo>
                  <a:cubicBezTo>
                    <a:pt x="95" y="0"/>
                    <a:pt x="95" y="0"/>
                    <a:pt x="95" y="0"/>
                  </a:cubicBezTo>
                  <a:cubicBezTo>
                    <a:pt x="88" y="0"/>
                    <a:pt x="88" y="0"/>
                    <a:pt x="88" y="0"/>
                  </a:cubicBezTo>
                  <a:cubicBezTo>
                    <a:pt x="88" y="30"/>
                    <a:pt x="88" y="30"/>
                    <a:pt x="88" y="30"/>
                  </a:cubicBezTo>
                  <a:cubicBezTo>
                    <a:pt x="79" y="30"/>
                    <a:pt x="79" y="30"/>
                    <a:pt x="79" y="30"/>
                  </a:cubicBezTo>
                  <a:cubicBezTo>
                    <a:pt x="79" y="0"/>
                    <a:pt x="79" y="0"/>
                    <a:pt x="79" y="0"/>
                  </a:cubicBezTo>
                  <a:cubicBezTo>
                    <a:pt x="72" y="0"/>
                    <a:pt x="72" y="0"/>
                    <a:pt x="72" y="0"/>
                  </a:cubicBezTo>
                  <a:cubicBezTo>
                    <a:pt x="72" y="30"/>
                    <a:pt x="72" y="30"/>
                    <a:pt x="72" y="30"/>
                  </a:cubicBezTo>
                  <a:cubicBezTo>
                    <a:pt x="62" y="30"/>
                    <a:pt x="62" y="30"/>
                    <a:pt x="62" y="30"/>
                  </a:cubicBezTo>
                  <a:cubicBezTo>
                    <a:pt x="62" y="0"/>
                    <a:pt x="62" y="0"/>
                    <a:pt x="62" y="0"/>
                  </a:cubicBezTo>
                  <a:cubicBezTo>
                    <a:pt x="56" y="0"/>
                    <a:pt x="56" y="0"/>
                    <a:pt x="56" y="0"/>
                  </a:cubicBezTo>
                  <a:cubicBezTo>
                    <a:pt x="56" y="30"/>
                    <a:pt x="56" y="30"/>
                    <a:pt x="56" y="30"/>
                  </a:cubicBezTo>
                  <a:cubicBezTo>
                    <a:pt x="41" y="31"/>
                    <a:pt x="29" y="42"/>
                    <a:pt x="27" y="56"/>
                  </a:cubicBezTo>
                  <a:cubicBezTo>
                    <a:pt x="0" y="56"/>
                    <a:pt x="0" y="56"/>
                    <a:pt x="0" y="56"/>
                  </a:cubicBezTo>
                  <a:cubicBezTo>
                    <a:pt x="0" y="63"/>
                    <a:pt x="0" y="63"/>
                    <a:pt x="0" y="63"/>
                  </a:cubicBezTo>
                  <a:cubicBezTo>
                    <a:pt x="27" y="63"/>
                    <a:pt x="27" y="63"/>
                    <a:pt x="27" y="63"/>
                  </a:cubicBezTo>
                  <a:cubicBezTo>
                    <a:pt x="27" y="72"/>
                    <a:pt x="27" y="72"/>
                    <a:pt x="27" y="72"/>
                  </a:cubicBezTo>
                  <a:cubicBezTo>
                    <a:pt x="0" y="72"/>
                    <a:pt x="0" y="72"/>
                    <a:pt x="0" y="72"/>
                  </a:cubicBezTo>
                  <a:cubicBezTo>
                    <a:pt x="0" y="79"/>
                    <a:pt x="0" y="79"/>
                    <a:pt x="0" y="79"/>
                  </a:cubicBezTo>
                  <a:cubicBezTo>
                    <a:pt x="27" y="79"/>
                    <a:pt x="27" y="79"/>
                    <a:pt x="27" y="79"/>
                  </a:cubicBezTo>
                  <a:cubicBezTo>
                    <a:pt x="27" y="88"/>
                    <a:pt x="27" y="88"/>
                    <a:pt x="27" y="88"/>
                  </a:cubicBezTo>
                  <a:cubicBezTo>
                    <a:pt x="0" y="88"/>
                    <a:pt x="0" y="88"/>
                    <a:pt x="0" y="88"/>
                  </a:cubicBezTo>
                  <a:cubicBezTo>
                    <a:pt x="0" y="95"/>
                    <a:pt x="0" y="95"/>
                    <a:pt x="0" y="95"/>
                  </a:cubicBezTo>
                  <a:cubicBezTo>
                    <a:pt x="27" y="95"/>
                    <a:pt x="27" y="95"/>
                    <a:pt x="27" y="95"/>
                  </a:cubicBezTo>
                  <a:cubicBezTo>
                    <a:pt x="27" y="104"/>
                    <a:pt x="27" y="104"/>
                    <a:pt x="27" y="104"/>
                  </a:cubicBezTo>
                  <a:cubicBezTo>
                    <a:pt x="0" y="104"/>
                    <a:pt x="0" y="104"/>
                    <a:pt x="0" y="104"/>
                  </a:cubicBezTo>
                  <a:cubicBezTo>
                    <a:pt x="0" y="110"/>
                    <a:pt x="0" y="110"/>
                    <a:pt x="0" y="110"/>
                  </a:cubicBezTo>
                  <a:cubicBezTo>
                    <a:pt x="27" y="110"/>
                    <a:pt x="27" y="110"/>
                    <a:pt x="27" y="110"/>
                  </a:cubicBezTo>
                  <a:cubicBezTo>
                    <a:pt x="27" y="120"/>
                    <a:pt x="27" y="120"/>
                    <a:pt x="27" y="120"/>
                  </a:cubicBezTo>
                  <a:cubicBezTo>
                    <a:pt x="0" y="120"/>
                    <a:pt x="0" y="120"/>
                    <a:pt x="0" y="120"/>
                  </a:cubicBezTo>
                  <a:cubicBezTo>
                    <a:pt x="0" y="126"/>
                    <a:pt x="0" y="126"/>
                    <a:pt x="0" y="126"/>
                  </a:cubicBezTo>
                  <a:cubicBezTo>
                    <a:pt x="27" y="126"/>
                    <a:pt x="27" y="126"/>
                    <a:pt x="27" y="126"/>
                  </a:cubicBezTo>
                  <a:cubicBezTo>
                    <a:pt x="27" y="129"/>
                    <a:pt x="27" y="129"/>
                    <a:pt x="27" y="129"/>
                  </a:cubicBezTo>
                  <a:cubicBezTo>
                    <a:pt x="27" y="145"/>
                    <a:pt x="40" y="159"/>
                    <a:pt x="56" y="159"/>
                  </a:cubicBezTo>
                  <a:cubicBezTo>
                    <a:pt x="56" y="188"/>
                    <a:pt x="56" y="188"/>
                    <a:pt x="56" y="188"/>
                  </a:cubicBezTo>
                  <a:cubicBezTo>
                    <a:pt x="62" y="188"/>
                    <a:pt x="62" y="188"/>
                    <a:pt x="62" y="188"/>
                  </a:cubicBezTo>
                  <a:cubicBezTo>
                    <a:pt x="62" y="159"/>
                    <a:pt x="62" y="159"/>
                    <a:pt x="62" y="159"/>
                  </a:cubicBezTo>
                  <a:cubicBezTo>
                    <a:pt x="72" y="159"/>
                    <a:pt x="72" y="159"/>
                    <a:pt x="72" y="159"/>
                  </a:cubicBezTo>
                  <a:cubicBezTo>
                    <a:pt x="72" y="188"/>
                    <a:pt x="72" y="188"/>
                    <a:pt x="72" y="188"/>
                  </a:cubicBezTo>
                  <a:cubicBezTo>
                    <a:pt x="79" y="188"/>
                    <a:pt x="79" y="188"/>
                    <a:pt x="79" y="188"/>
                  </a:cubicBezTo>
                  <a:cubicBezTo>
                    <a:pt x="79" y="159"/>
                    <a:pt x="79" y="159"/>
                    <a:pt x="79" y="159"/>
                  </a:cubicBezTo>
                  <a:cubicBezTo>
                    <a:pt x="88" y="159"/>
                    <a:pt x="88" y="159"/>
                    <a:pt x="88" y="159"/>
                  </a:cubicBezTo>
                  <a:cubicBezTo>
                    <a:pt x="88" y="188"/>
                    <a:pt x="88" y="188"/>
                    <a:pt x="88" y="188"/>
                  </a:cubicBezTo>
                  <a:cubicBezTo>
                    <a:pt x="95" y="188"/>
                    <a:pt x="95" y="188"/>
                    <a:pt x="95" y="188"/>
                  </a:cubicBezTo>
                  <a:cubicBezTo>
                    <a:pt x="95" y="159"/>
                    <a:pt x="95" y="159"/>
                    <a:pt x="95" y="159"/>
                  </a:cubicBezTo>
                  <a:cubicBezTo>
                    <a:pt x="104" y="159"/>
                    <a:pt x="104" y="159"/>
                    <a:pt x="104" y="159"/>
                  </a:cubicBezTo>
                  <a:cubicBezTo>
                    <a:pt x="104" y="188"/>
                    <a:pt x="104" y="188"/>
                    <a:pt x="104" y="188"/>
                  </a:cubicBezTo>
                  <a:cubicBezTo>
                    <a:pt x="111" y="188"/>
                    <a:pt x="111" y="188"/>
                    <a:pt x="111" y="188"/>
                  </a:cubicBezTo>
                  <a:cubicBezTo>
                    <a:pt x="111" y="159"/>
                    <a:pt x="111" y="159"/>
                    <a:pt x="111" y="159"/>
                  </a:cubicBezTo>
                  <a:cubicBezTo>
                    <a:pt x="120" y="159"/>
                    <a:pt x="120" y="159"/>
                    <a:pt x="120" y="159"/>
                  </a:cubicBezTo>
                  <a:cubicBezTo>
                    <a:pt x="120" y="188"/>
                    <a:pt x="120" y="188"/>
                    <a:pt x="120" y="188"/>
                  </a:cubicBezTo>
                  <a:cubicBezTo>
                    <a:pt x="127" y="188"/>
                    <a:pt x="127" y="188"/>
                    <a:pt x="127" y="188"/>
                  </a:cubicBezTo>
                  <a:cubicBezTo>
                    <a:pt x="127" y="159"/>
                    <a:pt x="127" y="159"/>
                    <a:pt x="127" y="159"/>
                  </a:cubicBezTo>
                  <a:cubicBezTo>
                    <a:pt x="127" y="159"/>
                    <a:pt x="127" y="159"/>
                    <a:pt x="127" y="159"/>
                  </a:cubicBezTo>
                  <a:cubicBezTo>
                    <a:pt x="144" y="159"/>
                    <a:pt x="158" y="146"/>
                    <a:pt x="158" y="129"/>
                  </a:cubicBezTo>
                  <a:cubicBezTo>
                    <a:pt x="158" y="126"/>
                    <a:pt x="158" y="126"/>
                    <a:pt x="158" y="126"/>
                  </a:cubicBezTo>
                  <a:cubicBezTo>
                    <a:pt x="189" y="126"/>
                    <a:pt x="189" y="126"/>
                    <a:pt x="189" y="126"/>
                  </a:cubicBezTo>
                  <a:cubicBezTo>
                    <a:pt x="189" y="120"/>
                    <a:pt x="189" y="120"/>
                    <a:pt x="189" y="120"/>
                  </a:cubicBezTo>
                  <a:cubicBezTo>
                    <a:pt x="158" y="120"/>
                    <a:pt x="158" y="120"/>
                    <a:pt x="158" y="120"/>
                  </a:cubicBezTo>
                  <a:cubicBezTo>
                    <a:pt x="158" y="110"/>
                    <a:pt x="158" y="110"/>
                    <a:pt x="158" y="110"/>
                  </a:cubicBezTo>
                  <a:cubicBezTo>
                    <a:pt x="189" y="110"/>
                    <a:pt x="189" y="110"/>
                    <a:pt x="189" y="110"/>
                  </a:cubicBezTo>
                  <a:cubicBezTo>
                    <a:pt x="189" y="104"/>
                    <a:pt x="189" y="104"/>
                    <a:pt x="189" y="104"/>
                  </a:cubicBezTo>
                  <a:cubicBezTo>
                    <a:pt x="158" y="104"/>
                    <a:pt x="158" y="104"/>
                    <a:pt x="158" y="104"/>
                  </a:cubicBezTo>
                  <a:cubicBezTo>
                    <a:pt x="158" y="95"/>
                    <a:pt x="158" y="95"/>
                    <a:pt x="158" y="95"/>
                  </a:cubicBezTo>
                  <a:cubicBezTo>
                    <a:pt x="189" y="95"/>
                    <a:pt x="189" y="95"/>
                    <a:pt x="189" y="95"/>
                  </a:cubicBezTo>
                  <a:cubicBezTo>
                    <a:pt x="189" y="88"/>
                    <a:pt x="189" y="88"/>
                    <a:pt x="189" y="88"/>
                  </a:cubicBezTo>
                  <a:cubicBezTo>
                    <a:pt x="158" y="88"/>
                    <a:pt x="158" y="88"/>
                    <a:pt x="158" y="88"/>
                  </a:cubicBezTo>
                  <a:cubicBezTo>
                    <a:pt x="158" y="79"/>
                    <a:pt x="158" y="79"/>
                    <a:pt x="158" y="79"/>
                  </a:cubicBezTo>
                  <a:cubicBezTo>
                    <a:pt x="189" y="79"/>
                    <a:pt x="189" y="79"/>
                    <a:pt x="189" y="79"/>
                  </a:cubicBezTo>
                  <a:cubicBezTo>
                    <a:pt x="189" y="72"/>
                    <a:pt x="189" y="72"/>
                    <a:pt x="189" y="72"/>
                  </a:cubicBezTo>
                  <a:cubicBezTo>
                    <a:pt x="158" y="72"/>
                    <a:pt x="158" y="72"/>
                    <a:pt x="158" y="72"/>
                  </a:cubicBezTo>
                  <a:cubicBezTo>
                    <a:pt x="158" y="63"/>
                    <a:pt x="158" y="63"/>
                    <a:pt x="158" y="63"/>
                  </a:cubicBezTo>
                  <a:lnTo>
                    <a:pt x="189" y="63"/>
                  </a:lnTo>
                  <a:close/>
                </a:path>
              </a:pathLst>
            </a:custGeom>
            <a:solidFill>
              <a:srgbClr val="4249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6" name="文本框 105"/>
            <p:cNvSpPr txBox="1"/>
            <p:nvPr/>
          </p:nvSpPr>
          <p:spPr>
            <a:xfrm>
              <a:off x="7326" y="8641"/>
              <a:ext cx="2064" cy="822"/>
            </a:xfrm>
            <a:prstGeom prst="rect">
              <a:avLst/>
            </a:prstGeom>
            <a:solidFill>
              <a:schemeClr val="tx1">
                <a:lumMod val="60000"/>
                <a:lumOff val="40000"/>
                <a:alpha val="65000"/>
              </a:schemeClr>
            </a:solidFill>
          </p:spPr>
          <p:txBody>
            <a:bodyPr wrap="square" rtlCol="0">
              <a:spAutoFit/>
            </a:bodyPr>
            <a:lstStyle/>
            <a:p>
              <a:r>
                <a:rPr lang="zh-CN" altLang="en-US" sz="2800" b="1" dirty="0">
                  <a:solidFill>
                    <a:srgbClr val="FFFFFF"/>
                  </a:solidFill>
                </a:rPr>
                <a:t>存储器</a:t>
              </a:r>
            </a:p>
          </p:txBody>
        </p:sp>
        <p:sp>
          <p:nvSpPr>
            <p:cNvPr id="107" name="文本框 106"/>
            <p:cNvSpPr txBox="1"/>
            <p:nvPr/>
          </p:nvSpPr>
          <p:spPr>
            <a:xfrm>
              <a:off x="9654" y="8667"/>
              <a:ext cx="2064" cy="822"/>
            </a:xfrm>
            <a:prstGeom prst="rect">
              <a:avLst/>
            </a:prstGeom>
            <a:solidFill>
              <a:schemeClr val="tx1">
                <a:lumMod val="60000"/>
                <a:lumOff val="40000"/>
                <a:alpha val="65000"/>
              </a:schemeClr>
            </a:solidFill>
          </p:spPr>
          <p:txBody>
            <a:bodyPr wrap="square" rtlCol="0">
              <a:spAutoFit/>
            </a:bodyPr>
            <a:lstStyle/>
            <a:p>
              <a:r>
                <a:rPr lang="zh-CN" altLang="en-US" sz="2800" b="1" dirty="0">
                  <a:solidFill>
                    <a:srgbClr val="FFFFFF"/>
                  </a:solidFill>
                </a:rPr>
                <a:t>处理器</a:t>
              </a:r>
            </a:p>
          </p:txBody>
        </p:sp>
        <p:sp>
          <p:nvSpPr>
            <p:cNvPr id="108" name="文本框 107"/>
            <p:cNvSpPr txBox="1"/>
            <p:nvPr/>
          </p:nvSpPr>
          <p:spPr>
            <a:xfrm>
              <a:off x="8240" y="4102"/>
              <a:ext cx="2629" cy="824"/>
            </a:xfrm>
            <a:prstGeom prst="rect">
              <a:avLst/>
            </a:prstGeom>
            <a:noFill/>
            <a:extLst>
              <a:ext uri="{909E8E84-426E-40DD-AFC4-6F175D3DCCD1}">
                <a14:hiddenFill xmlns:a14="http://schemas.microsoft.com/office/drawing/2010/main">
                  <a:solidFill>
                    <a:schemeClr val="bg1">
                      <a:lumMod val="95000"/>
                      <a:alpha val="65000"/>
                    </a:schemeClr>
                  </a:solidFill>
                </a14:hiddenFill>
              </a:ext>
            </a:extLst>
          </p:spPr>
          <p:txBody>
            <a:bodyPr wrap="square" rtlCol="0">
              <a:spAutoFit/>
            </a:bodyPr>
            <a:lstStyle/>
            <a:p>
              <a:r>
                <a:rPr lang="zh-CN" altLang="en-US" sz="2800" dirty="0">
                  <a:solidFill>
                    <a:srgbClr val="426E48"/>
                  </a:solidFill>
                </a:rPr>
                <a:t>处理数据</a:t>
              </a:r>
            </a:p>
          </p:txBody>
        </p:sp>
      </p:grpSp>
      <p:sp>
        <p:nvSpPr>
          <p:cNvPr id="109" name="Freeform 311"/>
          <p:cNvSpPr/>
          <p:nvPr/>
        </p:nvSpPr>
        <p:spPr bwMode="auto">
          <a:xfrm>
            <a:off x="3721100" y="4058920"/>
            <a:ext cx="494665" cy="339090"/>
          </a:xfrm>
          <a:custGeom>
            <a:avLst/>
            <a:gdLst>
              <a:gd name="T0" fmla="*/ 166 w 211"/>
              <a:gd name="T1" fmla="*/ 38 h 152"/>
              <a:gd name="T2" fmla="*/ 122 w 211"/>
              <a:gd name="T3" fmla="*/ 0 h 152"/>
              <a:gd name="T4" fmla="*/ 122 w 211"/>
              <a:gd name="T5" fmla="*/ 46 h 152"/>
              <a:gd name="T6" fmla="*/ 0 w 211"/>
              <a:gd name="T7" fmla="*/ 46 h 152"/>
              <a:gd name="T8" fmla="*/ 0 w 211"/>
              <a:gd name="T9" fmla="*/ 106 h 152"/>
              <a:gd name="T10" fmla="*/ 122 w 211"/>
              <a:gd name="T11" fmla="*/ 106 h 152"/>
              <a:gd name="T12" fmla="*/ 122 w 211"/>
              <a:gd name="T13" fmla="*/ 152 h 152"/>
              <a:gd name="T14" fmla="*/ 166 w 211"/>
              <a:gd name="T15" fmla="*/ 115 h 152"/>
              <a:gd name="T16" fmla="*/ 211 w 211"/>
              <a:gd name="T17" fmla="*/ 75 h 152"/>
              <a:gd name="T18" fmla="*/ 166 w 211"/>
              <a:gd name="T19" fmla="*/ 3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1" h="152">
                <a:moveTo>
                  <a:pt x="166" y="38"/>
                </a:moveTo>
                <a:lnTo>
                  <a:pt x="122" y="0"/>
                </a:lnTo>
                <a:lnTo>
                  <a:pt x="122" y="46"/>
                </a:lnTo>
                <a:lnTo>
                  <a:pt x="0" y="46"/>
                </a:lnTo>
                <a:lnTo>
                  <a:pt x="0" y="106"/>
                </a:lnTo>
                <a:lnTo>
                  <a:pt x="122" y="106"/>
                </a:lnTo>
                <a:lnTo>
                  <a:pt x="122" y="152"/>
                </a:lnTo>
                <a:lnTo>
                  <a:pt x="166" y="115"/>
                </a:lnTo>
                <a:lnTo>
                  <a:pt x="211" y="75"/>
                </a:lnTo>
                <a:lnTo>
                  <a:pt x="166" y="38"/>
                </a:lnTo>
                <a:close/>
              </a:path>
            </a:pathLst>
          </a:custGeom>
          <a:solidFill>
            <a:srgbClr val="5C52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0" name="Freeform 311"/>
          <p:cNvSpPr/>
          <p:nvPr/>
        </p:nvSpPr>
        <p:spPr bwMode="auto">
          <a:xfrm>
            <a:off x="8007985" y="4058920"/>
            <a:ext cx="494665" cy="339090"/>
          </a:xfrm>
          <a:custGeom>
            <a:avLst/>
            <a:gdLst>
              <a:gd name="T0" fmla="*/ 166 w 211"/>
              <a:gd name="T1" fmla="*/ 38 h 152"/>
              <a:gd name="T2" fmla="*/ 122 w 211"/>
              <a:gd name="T3" fmla="*/ 0 h 152"/>
              <a:gd name="T4" fmla="*/ 122 w 211"/>
              <a:gd name="T5" fmla="*/ 46 h 152"/>
              <a:gd name="T6" fmla="*/ 0 w 211"/>
              <a:gd name="T7" fmla="*/ 46 h 152"/>
              <a:gd name="T8" fmla="*/ 0 w 211"/>
              <a:gd name="T9" fmla="*/ 106 h 152"/>
              <a:gd name="T10" fmla="*/ 122 w 211"/>
              <a:gd name="T11" fmla="*/ 106 h 152"/>
              <a:gd name="T12" fmla="*/ 122 w 211"/>
              <a:gd name="T13" fmla="*/ 152 h 152"/>
              <a:gd name="T14" fmla="*/ 166 w 211"/>
              <a:gd name="T15" fmla="*/ 115 h 152"/>
              <a:gd name="T16" fmla="*/ 211 w 211"/>
              <a:gd name="T17" fmla="*/ 75 h 152"/>
              <a:gd name="T18" fmla="*/ 166 w 211"/>
              <a:gd name="T19" fmla="*/ 3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1" h="152">
                <a:moveTo>
                  <a:pt x="166" y="38"/>
                </a:moveTo>
                <a:lnTo>
                  <a:pt x="122" y="0"/>
                </a:lnTo>
                <a:lnTo>
                  <a:pt x="122" y="46"/>
                </a:lnTo>
                <a:lnTo>
                  <a:pt x="0" y="46"/>
                </a:lnTo>
                <a:lnTo>
                  <a:pt x="0" y="106"/>
                </a:lnTo>
                <a:lnTo>
                  <a:pt x="122" y="106"/>
                </a:lnTo>
                <a:lnTo>
                  <a:pt x="122" y="152"/>
                </a:lnTo>
                <a:lnTo>
                  <a:pt x="166" y="115"/>
                </a:lnTo>
                <a:lnTo>
                  <a:pt x="211" y="75"/>
                </a:lnTo>
                <a:lnTo>
                  <a:pt x="166" y="38"/>
                </a:lnTo>
                <a:close/>
              </a:path>
            </a:pathLst>
          </a:custGeom>
          <a:solidFill>
            <a:srgbClr val="5C52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 name="文本框 4"/>
          <p:cNvSpPr txBox="1"/>
          <p:nvPr/>
        </p:nvSpPr>
        <p:spPr>
          <a:xfrm>
            <a:off x="2140585" y="44624"/>
            <a:ext cx="7550785" cy="645160"/>
          </a:xfrm>
          <a:prstGeom prst="rect">
            <a:avLst/>
          </a:prstGeom>
          <a:noFill/>
        </p:spPr>
        <p:txBody>
          <a:bodyPr wrap="square" rtlCol="0">
            <a:spAutoFit/>
          </a:bodyPr>
          <a:lstStyle/>
          <a:p>
            <a:pPr algn="ctr"/>
            <a:r>
              <a:rPr lang="en-US" altLang="zh-CN" sz="3600" b="1">
                <a:solidFill>
                  <a:srgbClr val="FFFFFF"/>
                </a:solidFill>
                <a:latin typeface="+mj-lt"/>
                <a:ea typeface="+mj-ea"/>
                <a:cs typeface="+mj-cs"/>
              </a:rPr>
              <a:t>1.1.2 </a:t>
            </a:r>
            <a:r>
              <a:rPr lang="zh-CN" altLang="en-US" sz="3600" b="1">
                <a:solidFill>
                  <a:srgbClr val="FFFFFF"/>
                </a:solidFill>
                <a:latin typeface="+mj-lt"/>
                <a:ea typeface="+mj-ea"/>
                <a:cs typeface="+mj-cs"/>
              </a:rPr>
              <a:t>计</a:t>
            </a:r>
            <a:r>
              <a:rPr lang="zh-CN" altLang="en-US" sz="3600" b="1" dirty="0">
                <a:solidFill>
                  <a:srgbClr val="FFFFFF"/>
                </a:solidFill>
                <a:latin typeface="+mj-lt"/>
                <a:ea typeface="+mj-ea"/>
                <a:cs typeface="+mj-cs"/>
              </a:rPr>
              <a:t>算机基本功能模块</a:t>
            </a:r>
          </a:p>
        </p:txBody>
      </p:sp>
      <p:sp>
        <p:nvSpPr>
          <p:cNvPr id="6" name="Content Placeholder 2"/>
          <p:cNvSpPr>
            <a:spLocks noGrp="1"/>
          </p:cNvSpPr>
          <p:nvPr>
            <p:ph idx="4294967295"/>
          </p:nvPr>
        </p:nvSpPr>
        <p:spPr>
          <a:xfrm>
            <a:off x="708660" y="1051560"/>
            <a:ext cx="10288270" cy="1616710"/>
          </a:xfrm>
        </p:spPr>
        <p:txBody>
          <a:bodyPr>
            <a:normAutofit/>
          </a:bodyPr>
          <a:lstStyle/>
          <a:p>
            <a:pPr latinLnBrk="0">
              <a:lnSpc>
                <a:spcPct val="100000"/>
              </a:lnSpc>
              <a:spcBef>
                <a:spcPts val="0"/>
              </a:spcBef>
            </a:pPr>
            <a:r>
              <a:rPr lang="zh-CN" altLang="en-US" sz="3200" dirty="0">
                <a:solidFill>
                  <a:schemeClr val="tx1"/>
                </a:solidFill>
                <a:sym typeface="+mn-ea"/>
              </a:rPr>
              <a:t>计算机的基本功能模块分为</a:t>
            </a:r>
            <a:r>
              <a:rPr lang="zh-CN" altLang="en-US" sz="3200" b="1" dirty="0">
                <a:solidFill>
                  <a:schemeClr val="tx1"/>
                </a:solidFill>
                <a:sym typeface="+mn-ea"/>
              </a:rPr>
              <a:t>存储器、处理器和输入输出设备</a:t>
            </a:r>
          </a:p>
          <a:p>
            <a:pPr>
              <a:buFont typeface="Wingdings" panose="05000000000000000000" charset="0"/>
              <a:buNone/>
            </a:pPr>
            <a:endParaRPr lang="zh-CN" altLang="en-US" b="1"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strips(downLeft)">
                                      <p:cBhvr>
                                        <p:cTn id="12" dur="500"/>
                                        <p:tgtEl>
                                          <p:spTgt spid="109"/>
                                        </p:tgtEl>
                                      </p:cBhvr>
                                    </p:animEffect>
                                  </p:childTnLst>
                                </p:cTn>
                              </p:par>
                              <p:par>
                                <p:cTn id="13" presetID="18" presetClass="entr" presetSubtype="12" fill="hold" nodeType="withEffect">
                                  <p:stCondLst>
                                    <p:cond delay="0"/>
                                  </p:stCondLst>
                                  <p:childTnLst>
                                    <p:set>
                                      <p:cBhvr>
                                        <p:cTn id="14" dur="1" fill="hold">
                                          <p:stCondLst>
                                            <p:cond delay="0"/>
                                          </p:stCondLst>
                                        </p:cTn>
                                        <p:tgtEl>
                                          <p:spTgt spid="95"/>
                                        </p:tgtEl>
                                        <p:attrNameLst>
                                          <p:attrName>style.visibility</p:attrName>
                                        </p:attrNameLst>
                                      </p:cBhvr>
                                      <p:to>
                                        <p:strVal val="visible"/>
                                      </p:to>
                                    </p:set>
                                    <p:animEffect transition="in" filter="strips(downLeft)">
                                      <p:cBhvr>
                                        <p:cTn id="15" dur="500"/>
                                        <p:tgtEl>
                                          <p:spTgt spid="95"/>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12" fill="hold" grpId="0" nodeType="clickEffect">
                                  <p:stCondLst>
                                    <p:cond delay="0"/>
                                  </p:stCondLst>
                                  <p:childTnLst>
                                    <p:set>
                                      <p:cBhvr>
                                        <p:cTn id="19" dur="1" fill="hold">
                                          <p:stCondLst>
                                            <p:cond delay="0"/>
                                          </p:stCondLst>
                                        </p:cTn>
                                        <p:tgtEl>
                                          <p:spTgt spid="110"/>
                                        </p:tgtEl>
                                        <p:attrNameLst>
                                          <p:attrName>style.visibility</p:attrName>
                                        </p:attrNameLst>
                                      </p:cBhvr>
                                      <p:to>
                                        <p:strVal val="visible"/>
                                      </p:to>
                                    </p:set>
                                    <p:animEffect transition="in" filter="strips(downLeft)">
                                      <p:cBhvr>
                                        <p:cTn id="20" dur="500"/>
                                        <p:tgtEl>
                                          <p:spTgt spid="110"/>
                                        </p:tgtEl>
                                      </p:cBhvr>
                                    </p:animEffect>
                                  </p:childTnLst>
                                </p:cTn>
                              </p:par>
                              <p:par>
                                <p:cTn id="21" presetID="18" presetClass="entr" presetSubtype="12"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strips(downLeft)">
                                      <p:cBhvr>
                                        <p:cTn id="2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bldLvl="0" animBg="1"/>
      <p:bldP spid="109" grpId="1" animBg="1"/>
      <p:bldP spid="110" grpId="0" bldLvl="0" animBg="1"/>
      <p:bldP spid="110"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697865" y="1033145"/>
            <a:ext cx="10654719" cy="5528945"/>
          </a:xfrm>
        </p:spPr>
        <p:txBody>
          <a:bodyPr>
            <a:normAutofit fontScale="90000"/>
          </a:bodyPr>
          <a:lstStyle/>
          <a:p>
            <a:r>
              <a:rPr lang="zh-CN" altLang="en-US" sz="3555" b="1" dirty="0">
                <a:solidFill>
                  <a:schemeClr val="tx1">
                    <a:lumMod val="60000"/>
                    <a:lumOff val="40000"/>
                  </a:schemeClr>
                </a:solidFill>
                <a:sym typeface="+mn-ea"/>
              </a:rPr>
              <a:t>数据存储</a:t>
            </a:r>
            <a:endParaRPr lang="zh-CN" altLang="en-US" sz="3555" dirty="0">
              <a:solidFill>
                <a:schemeClr val="tx1">
                  <a:lumMod val="60000"/>
                  <a:lumOff val="40000"/>
                </a:schemeClr>
              </a:solidFill>
              <a:sym typeface="+mn-ea"/>
            </a:endParaRPr>
          </a:p>
          <a:p>
            <a:pPr lvl="1"/>
            <a:r>
              <a:rPr lang="zh-CN" altLang="en-US" sz="3110" dirty="0">
                <a:sym typeface="+mn-ea"/>
              </a:rPr>
              <a:t>数据以某种格式记录在计算机内部或外部存储介质上。</a:t>
            </a:r>
            <a:endParaRPr lang="zh-CN" altLang="en-US" sz="3110" dirty="0"/>
          </a:p>
          <a:p>
            <a:r>
              <a:rPr lang="zh-CN" altLang="en-US" b="1" dirty="0">
                <a:solidFill>
                  <a:schemeClr val="tx1">
                    <a:lumMod val="60000"/>
                    <a:lumOff val="40000"/>
                  </a:schemeClr>
                </a:solidFill>
                <a:sym typeface="+mn-ea"/>
              </a:rPr>
              <a:t>数据处理</a:t>
            </a:r>
            <a:endParaRPr lang="zh-CN" altLang="en-US" dirty="0">
              <a:solidFill>
                <a:schemeClr val="accent1"/>
              </a:solidFill>
            </a:endParaRPr>
          </a:p>
          <a:p>
            <a:pPr lvl="1"/>
            <a:r>
              <a:rPr lang="zh-CN" altLang="en-US" sz="3110" dirty="0">
                <a:sym typeface="+mn-ea"/>
              </a:rPr>
              <a:t>是对各种原始数据的分析、整理、计算、编辑等。</a:t>
            </a:r>
            <a:endParaRPr lang="zh-CN" altLang="en-US" sz="3110" dirty="0"/>
          </a:p>
          <a:p>
            <a:pPr lvl="1"/>
            <a:r>
              <a:rPr lang="zh-CN" altLang="en-US" sz="3110" dirty="0">
                <a:sym typeface="+mn-ea"/>
              </a:rPr>
              <a:t>基本目的是从大量的、可能杂乱无章的、难以理解的数据中,抽取并推导出对于某些特定的人们是有价值、有意义的数据。</a:t>
            </a:r>
            <a:endParaRPr lang="zh-CN" altLang="en-US" sz="3200" dirty="0"/>
          </a:p>
          <a:p>
            <a:r>
              <a:rPr lang="zh-CN" altLang="en-US" b="1" dirty="0">
                <a:solidFill>
                  <a:schemeClr val="tx1">
                    <a:lumMod val="60000"/>
                    <a:lumOff val="40000"/>
                  </a:schemeClr>
                </a:solidFill>
                <a:effectLst/>
                <a:sym typeface="+mn-ea"/>
              </a:rPr>
              <a:t>数据的输入输出</a:t>
            </a:r>
            <a:endParaRPr lang="zh-CN" altLang="en-US" dirty="0"/>
          </a:p>
          <a:p>
            <a:pPr lvl="1"/>
            <a:r>
              <a:rPr lang="zh-CN" altLang="en-US" sz="3100" dirty="0">
                <a:sym typeface="+mn-ea"/>
              </a:rPr>
              <a:t>数据输入是把数据转换为计算机可以识别的形式供计算机处 理</a:t>
            </a:r>
            <a:endParaRPr lang="zh-CN" altLang="en-US" sz="3100" dirty="0"/>
          </a:p>
          <a:p>
            <a:pPr lvl="1"/>
            <a:r>
              <a:rPr lang="zh-CN" altLang="en-US" sz="3100" dirty="0">
                <a:sym typeface="+mn-ea"/>
              </a:rPr>
              <a:t>数据输出是把处理结果以一种人们可阅读的形式显示出来,供阅读理解。</a:t>
            </a:r>
            <a:endParaRPr lang="zh-CN" altLang="en-US" sz="3100" dirty="0">
              <a:solidFill>
                <a:schemeClr val="tx1"/>
              </a:solidFill>
              <a:sym typeface="+mn-ea"/>
            </a:endParaRPr>
          </a:p>
        </p:txBody>
      </p:sp>
      <p:sp>
        <p:nvSpPr>
          <p:cNvPr id="5" name="文本框 4"/>
          <p:cNvSpPr txBox="1"/>
          <p:nvPr/>
        </p:nvSpPr>
        <p:spPr>
          <a:xfrm>
            <a:off x="2225040" y="44624"/>
            <a:ext cx="7550785" cy="645160"/>
          </a:xfrm>
          <a:prstGeom prst="rect">
            <a:avLst/>
          </a:prstGeom>
          <a:noFill/>
        </p:spPr>
        <p:txBody>
          <a:bodyPr wrap="square" rtlCol="0">
            <a:spAutoFit/>
          </a:bodyPr>
          <a:lstStyle/>
          <a:p>
            <a:pPr algn="ctr"/>
            <a:r>
              <a:rPr lang="en-US" altLang="zh-CN" sz="3600" b="1">
                <a:solidFill>
                  <a:srgbClr val="FFFFFF"/>
                </a:solidFill>
                <a:latin typeface="+mj-lt"/>
                <a:ea typeface="+mj-ea"/>
                <a:cs typeface="+mj-cs"/>
              </a:rPr>
              <a:t>1.1.3 </a:t>
            </a:r>
            <a:r>
              <a:rPr lang="zh-CN" altLang="en-US" sz="3600" b="1">
                <a:solidFill>
                  <a:srgbClr val="FFFFFF"/>
                </a:solidFill>
                <a:latin typeface="+mj-lt"/>
                <a:ea typeface="+mj-ea"/>
                <a:cs typeface="+mj-cs"/>
              </a:rPr>
              <a:t>关</a:t>
            </a:r>
            <a:r>
              <a:rPr lang="zh-CN" altLang="en-US" sz="3600" b="1" dirty="0">
                <a:solidFill>
                  <a:srgbClr val="FFFFFF"/>
                </a:solidFill>
                <a:latin typeface="+mj-lt"/>
                <a:ea typeface="+mj-ea"/>
                <a:cs typeface="+mj-cs"/>
              </a:rPr>
              <a:t>于数据的相关操作</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676275" y="1016635"/>
            <a:ext cx="10363835" cy="5368925"/>
          </a:xfrm>
        </p:spPr>
        <p:txBody>
          <a:bodyPr>
            <a:normAutofit/>
          </a:bodyPr>
          <a:lstStyle/>
          <a:p>
            <a:r>
              <a:rPr lang="zh-CN" altLang="en-US" b="1" dirty="0">
                <a:solidFill>
                  <a:schemeClr val="tx1">
                    <a:lumMod val="60000"/>
                    <a:lumOff val="40000"/>
                  </a:schemeClr>
                </a:solidFill>
                <a:sym typeface="+mn-ea"/>
              </a:rPr>
              <a:t>机械计算机</a:t>
            </a:r>
            <a:endParaRPr lang="zh-CN" altLang="en-US" sz="3200" dirty="0">
              <a:solidFill>
                <a:schemeClr val="tx1">
                  <a:lumMod val="60000"/>
                  <a:lumOff val="40000"/>
                </a:schemeClr>
              </a:solidFill>
            </a:endParaRPr>
          </a:p>
          <a:p>
            <a:pPr lvl="1"/>
            <a:r>
              <a:rPr lang="zh-CN" altLang="en-US" dirty="0">
                <a:sym typeface="+mn-ea"/>
              </a:rPr>
              <a:t>由杠杆、齿轮等机械部件构成</a:t>
            </a:r>
            <a:endParaRPr lang="zh-CN" altLang="en-US" dirty="0"/>
          </a:p>
          <a:p>
            <a:pPr lvl="1"/>
            <a:r>
              <a:rPr lang="zh-CN" altLang="en-US" dirty="0">
                <a:sym typeface="+mn-ea"/>
              </a:rPr>
              <a:t>采用数字轮和旋转装置 记录数字和十进制值</a:t>
            </a:r>
            <a:endParaRPr lang="zh-CN" altLang="en-US" b="1" dirty="0">
              <a:solidFill>
                <a:schemeClr val="accent1"/>
              </a:solidFill>
            </a:endParaRPr>
          </a:p>
          <a:p>
            <a:r>
              <a:rPr lang="zh-CN" altLang="en-US" b="1" dirty="0">
                <a:solidFill>
                  <a:schemeClr val="tx1">
                    <a:lumMod val="60000"/>
                    <a:lumOff val="40000"/>
                  </a:schemeClr>
                </a:solidFill>
              </a:rPr>
              <a:t>电子计算机</a:t>
            </a:r>
            <a:endParaRPr lang="zh-CN" altLang="en-US" sz="3200" dirty="0"/>
          </a:p>
          <a:p>
            <a:pPr lvl="1"/>
            <a:r>
              <a:rPr lang="zh-CN" altLang="en-US" dirty="0"/>
              <a:t>电子计算机是利用电子技术和相关原理,根据一系列指令对数据进行处理的机器。</a:t>
            </a:r>
          </a:p>
          <a:p>
            <a:pPr lvl="1"/>
            <a:r>
              <a:rPr lang="zh-CN" altLang="en-US" sz="2800" dirty="0"/>
              <a:t>电子计算机由各种电子元器件组成,而电子元器件只有导通与断开</a:t>
            </a:r>
            <a:r>
              <a:rPr lang="zh-CN" altLang="en-US" sz="2800" b="1" dirty="0">
                <a:solidFill>
                  <a:srgbClr val="FF0000"/>
                </a:solidFill>
              </a:rPr>
              <a:t>两种不同</a:t>
            </a:r>
            <a:r>
              <a:rPr lang="zh-CN" altLang="en-US" sz="2800" dirty="0"/>
              <a:t>的物理状态, 与二进制中的</a:t>
            </a:r>
            <a:r>
              <a:rPr lang="zh-CN" altLang="en-US" sz="2800" b="1" dirty="0">
                <a:solidFill>
                  <a:srgbClr val="FF0000"/>
                </a:solidFill>
              </a:rPr>
              <a:t>1和0</a:t>
            </a:r>
            <a:r>
              <a:rPr lang="zh-CN" altLang="en-US" sz="2800" dirty="0"/>
              <a:t>相对应。因此电子计算机使用二进制表示、存储和处理数据。</a:t>
            </a:r>
          </a:p>
          <a:p>
            <a:pPr marL="0" indent="0">
              <a:buNone/>
            </a:pPr>
            <a:endParaRPr lang="zh-CN" altLang="en-US" sz="3200" dirty="0"/>
          </a:p>
        </p:txBody>
      </p:sp>
      <p:pic>
        <p:nvPicPr>
          <p:cNvPr id="5" name="图片 4" descr="t015b36716802318eb8"/>
          <p:cNvPicPr>
            <a:picLocks noChangeAspect="1"/>
          </p:cNvPicPr>
          <p:nvPr/>
        </p:nvPicPr>
        <p:blipFill>
          <a:blip r:embed="rId2"/>
          <a:stretch>
            <a:fillRect/>
          </a:stretch>
        </p:blipFill>
        <p:spPr>
          <a:xfrm>
            <a:off x="9714686" y="1196752"/>
            <a:ext cx="2275840" cy="2012315"/>
          </a:xfrm>
          <a:prstGeom prst="rect">
            <a:avLst/>
          </a:prstGeom>
        </p:spPr>
      </p:pic>
      <p:sp>
        <p:nvSpPr>
          <p:cNvPr id="4" name="文本框 3"/>
          <p:cNvSpPr txBox="1"/>
          <p:nvPr/>
        </p:nvSpPr>
        <p:spPr>
          <a:xfrm>
            <a:off x="2153285" y="44624"/>
            <a:ext cx="7550785" cy="645160"/>
          </a:xfrm>
          <a:prstGeom prst="rect">
            <a:avLst/>
          </a:prstGeom>
          <a:noFill/>
        </p:spPr>
        <p:txBody>
          <a:bodyPr wrap="square" rtlCol="0">
            <a:spAutoFit/>
          </a:bodyPr>
          <a:lstStyle/>
          <a:p>
            <a:pPr algn="ctr"/>
            <a:r>
              <a:rPr lang="en-US" altLang="zh-CN" sz="3600" b="1">
                <a:solidFill>
                  <a:srgbClr val="FFFFFF"/>
                </a:solidFill>
                <a:latin typeface="+mj-lt"/>
                <a:ea typeface="+mj-ea"/>
                <a:cs typeface="+mj-cs"/>
              </a:rPr>
              <a:t>1.1.4 </a:t>
            </a:r>
            <a:r>
              <a:rPr lang="zh-CN" altLang="en-US" sz="3600" b="1">
                <a:solidFill>
                  <a:srgbClr val="FFFFFF"/>
                </a:solidFill>
                <a:latin typeface="+mj-lt"/>
                <a:ea typeface="+mj-ea"/>
                <a:cs typeface="+mj-cs"/>
              </a:rPr>
              <a:t>计</a:t>
            </a:r>
            <a:r>
              <a:rPr lang="zh-CN" altLang="en-US" sz="3600" b="1" dirty="0">
                <a:solidFill>
                  <a:srgbClr val="FFFFFF"/>
                </a:solidFill>
                <a:latin typeface="+mj-lt"/>
                <a:ea typeface="+mj-ea"/>
                <a:cs typeface="+mj-cs"/>
              </a:rPr>
              <a:t>算机的发展</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5F1505-42C7-460C-937E-8AF2412E994B}"/>
              </a:ext>
            </a:extLst>
          </p:cNvPr>
          <p:cNvSpPr>
            <a:spLocks noGrp="1"/>
          </p:cNvSpPr>
          <p:nvPr>
            <p:ph type="title"/>
          </p:nvPr>
        </p:nvSpPr>
        <p:spPr/>
        <p:txBody>
          <a:bodyPr/>
          <a:lstStyle/>
          <a:p>
            <a:r>
              <a:rPr lang="zh-CN" altLang="en-US" dirty="0"/>
              <a:t>电子计算机的发展</a:t>
            </a:r>
          </a:p>
        </p:txBody>
      </p:sp>
      <p:pic>
        <p:nvPicPr>
          <p:cNvPr id="6" name="图片 5">
            <a:extLst>
              <a:ext uri="{FF2B5EF4-FFF2-40B4-BE49-F238E27FC236}">
                <a16:creationId xmlns:a16="http://schemas.microsoft.com/office/drawing/2014/main" id="{A5811791-A9BB-4129-94BF-290071C1327B}"/>
              </a:ext>
            </a:extLst>
          </p:cNvPr>
          <p:cNvPicPr>
            <a:picLocks noChangeAspect="1"/>
          </p:cNvPicPr>
          <p:nvPr/>
        </p:nvPicPr>
        <p:blipFill rotWithShape="1">
          <a:blip r:embed="rId2"/>
          <a:srcRect l="11610" t="21650" r="13165" b="4642"/>
          <a:stretch/>
        </p:blipFill>
        <p:spPr>
          <a:xfrm>
            <a:off x="931175" y="962262"/>
            <a:ext cx="10277393" cy="5664447"/>
          </a:xfrm>
          <a:prstGeom prst="rect">
            <a:avLst/>
          </a:prstGeom>
        </p:spPr>
      </p:pic>
    </p:spTree>
    <p:extLst>
      <p:ext uri="{BB962C8B-B14F-4D97-AF65-F5344CB8AC3E}">
        <p14:creationId xmlns:p14="http://schemas.microsoft.com/office/powerpoint/2010/main" val="324448776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440,&quot;width&quot;:4000}"/>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955,&quot;width&quot;:10050}"/>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4817a91f-02be-4b0a-a381-8f75d320b27f}"/>
</p:tagLst>
</file>

<file path=ppt/theme/theme1.xml><?xml version="1.0" encoding="utf-8"?>
<a:theme xmlns:a="http://schemas.openxmlformats.org/drawingml/2006/main" name="主题1">
  <a:themeElements>
    <a:clrScheme name="sample 3">
      <a:dk1>
        <a:srgbClr val="335338"/>
      </a:dk1>
      <a:lt1>
        <a:srgbClr val="D7E4BE"/>
      </a:lt1>
      <a:dk2>
        <a:srgbClr val="000066"/>
      </a:dk2>
      <a:lt2>
        <a:srgbClr val="B2B2B2"/>
      </a:lt2>
      <a:accent1>
        <a:srgbClr val="2F86B1"/>
      </a:accent1>
      <a:accent2>
        <a:srgbClr val="D2761A"/>
      </a:accent2>
      <a:accent3>
        <a:srgbClr val="E8EFDB"/>
      </a:accent3>
      <a:accent4>
        <a:srgbClr val="2A462E"/>
      </a:accent4>
      <a:accent5>
        <a:srgbClr val="ADC3D5"/>
      </a:accent5>
      <a:accent6>
        <a:srgbClr val="BE6A16"/>
      </a:accent6>
      <a:hlink>
        <a:srgbClr val="368463"/>
      </a:hlink>
      <a:folHlink>
        <a:srgbClr val="481ECE"/>
      </a:folHlink>
    </a:clrScheme>
    <a:fontScheme name="sampl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sample 1">
        <a:dk1>
          <a:srgbClr val="1A3E86"/>
        </a:dk1>
        <a:lt1>
          <a:srgbClr val="C1CFDD"/>
        </a:lt1>
        <a:dk2>
          <a:srgbClr val="000000"/>
        </a:dk2>
        <a:lt2>
          <a:srgbClr val="B2B2B2"/>
        </a:lt2>
        <a:accent1>
          <a:srgbClr val="4AAAC0"/>
        </a:accent1>
        <a:accent2>
          <a:srgbClr val="6600FF"/>
        </a:accent2>
        <a:accent3>
          <a:srgbClr val="DDE4EB"/>
        </a:accent3>
        <a:accent4>
          <a:srgbClr val="143472"/>
        </a:accent4>
        <a:accent5>
          <a:srgbClr val="B1D2DC"/>
        </a:accent5>
        <a:accent6>
          <a:srgbClr val="5C00E7"/>
        </a:accent6>
        <a:hlink>
          <a:srgbClr val="006699"/>
        </a:hlink>
        <a:folHlink>
          <a:srgbClr val="3366CC"/>
        </a:folHlink>
      </a:clrScheme>
      <a:clrMap bg1="lt1" tx1="dk1" bg2="lt2" tx2="dk2" accent1="accent1" accent2="accent2" accent3="accent3" accent4="accent4" accent5="accent5" accent6="accent6" hlink="hlink" folHlink="folHlink"/>
    </a:extraClrScheme>
    <a:extraClrScheme>
      <a:clrScheme name="sample 2">
        <a:dk1>
          <a:srgbClr val="2B166E"/>
        </a:dk1>
        <a:lt1>
          <a:srgbClr val="AADBFC"/>
        </a:lt1>
        <a:dk2>
          <a:srgbClr val="003366"/>
        </a:dk2>
        <a:lt2>
          <a:srgbClr val="B2B2B2"/>
        </a:lt2>
        <a:accent1>
          <a:srgbClr val="19B17B"/>
        </a:accent1>
        <a:accent2>
          <a:srgbClr val="E57B1B"/>
        </a:accent2>
        <a:accent3>
          <a:srgbClr val="D2EAFD"/>
        </a:accent3>
        <a:accent4>
          <a:srgbClr val="23115D"/>
        </a:accent4>
        <a:accent5>
          <a:srgbClr val="ABD5BF"/>
        </a:accent5>
        <a:accent6>
          <a:srgbClr val="CF6F17"/>
        </a:accent6>
        <a:hlink>
          <a:srgbClr val="0066CC"/>
        </a:hlink>
        <a:folHlink>
          <a:srgbClr val="8C71B9"/>
        </a:folHlink>
      </a:clrScheme>
      <a:clrMap bg1="lt1" tx1="dk1" bg2="lt2" tx2="dk2" accent1="accent1" accent2="accent2" accent3="accent3" accent4="accent4" accent5="accent5" accent6="accent6" hlink="hlink" folHlink="folHlink"/>
    </a:extraClrScheme>
    <a:extraClrScheme>
      <a:clrScheme name="sample 3">
        <a:dk1>
          <a:srgbClr val="335338"/>
        </a:dk1>
        <a:lt1>
          <a:srgbClr val="D7E4BE"/>
        </a:lt1>
        <a:dk2>
          <a:srgbClr val="000066"/>
        </a:dk2>
        <a:lt2>
          <a:srgbClr val="B2B2B2"/>
        </a:lt2>
        <a:accent1>
          <a:srgbClr val="2F86B1"/>
        </a:accent1>
        <a:accent2>
          <a:srgbClr val="D2761A"/>
        </a:accent2>
        <a:accent3>
          <a:srgbClr val="E8EFDB"/>
        </a:accent3>
        <a:accent4>
          <a:srgbClr val="2A462E"/>
        </a:accent4>
        <a:accent5>
          <a:srgbClr val="ADC3D5"/>
        </a:accent5>
        <a:accent6>
          <a:srgbClr val="BE6A16"/>
        </a:accent6>
        <a:hlink>
          <a:srgbClr val="368463"/>
        </a:hlink>
        <a:folHlink>
          <a:srgbClr val="481ECE"/>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主题1</Template>
  <TotalTime>833</TotalTime>
  <Words>2398</Words>
  <Application>Microsoft Office PowerPoint</Application>
  <PresentationFormat>宽屏</PresentationFormat>
  <Paragraphs>357</Paragraphs>
  <Slides>46</Slides>
  <Notes>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46</vt:i4>
      </vt:variant>
    </vt:vector>
  </HeadingPairs>
  <TitlesOfParts>
    <vt:vector size="55" baseType="lpstr">
      <vt:lpstr>宋体</vt:lpstr>
      <vt:lpstr>Arial</vt:lpstr>
      <vt:lpstr>Calibri</vt:lpstr>
      <vt:lpstr>Segoe UI Black</vt:lpstr>
      <vt:lpstr>Tahoma</vt:lpstr>
      <vt:lpstr>Times New Roman</vt:lpstr>
      <vt:lpstr>Verdana</vt:lpstr>
      <vt:lpstr>Wingdings</vt:lpstr>
      <vt:lpstr>主题1</vt:lpstr>
      <vt:lpstr>第1章  计算机系统</vt:lpstr>
      <vt:lpstr>配套教材</vt:lpstr>
      <vt:lpstr>Contents</vt:lpstr>
      <vt:lpstr>PowerPoint 演示文稿</vt:lpstr>
      <vt:lpstr>PowerPoint 演示文稿</vt:lpstr>
      <vt:lpstr>PowerPoint 演示文稿</vt:lpstr>
      <vt:lpstr>PowerPoint 演示文稿</vt:lpstr>
      <vt:lpstr>PowerPoint 演示文稿</vt:lpstr>
      <vt:lpstr>电子计算机的发展</vt:lpstr>
      <vt:lpstr>电子计算机的发展</vt:lpstr>
      <vt:lpstr>电子计算机的发展</vt:lpstr>
      <vt:lpstr>PowerPoint 演示文稿</vt:lpstr>
      <vt:lpstr>1.1.6 我国超级计算机的研发</vt:lpstr>
      <vt:lpstr>1.1.6 我国超级计算机的研发</vt:lpstr>
      <vt:lpstr>PowerPoint 演示文稿</vt:lpstr>
      <vt:lpstr>PowerPoint 演示文稿</vt:lpstr>
      <vt:lpstr>PowerPoint 演示文稿</vt:lpstr>
      <vt:lpstr>1.2.1 存储器分类—内存</vt:lpstr>
      <vt:lpstr>PowerPoint 演示文稿</vt:lpstr>
      <vt:lpstr>PowerPoint 演示文稿</vt:lpstr>
      <vt:lpstr>1.2.3 外存的分类</vt:lpstr>
      <vt:lpstr>PowerPoint 演示文稿</vt:lpstr>
      <vt:lpstr>1.2.4 输入设备</vt:lpstr>
      <vt:lpstr>1.2.5 输出设备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dc:title>
  <dc:creator>刘小丽</dc:creator>
  <cp:lastModifiedBy>张 娜</cp:lastModifiedBy>
  <cp:revision>372</cp:revision>
  <dcterms:created xsi:type="dcterms:W3CDTF">2020-06-19T01:32:00Z</dcterms:created>
  <dcterms:modified xsi:type="dcterms:W3CDTF">2021-09-13T12:33:08Z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